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0.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2.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4.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7.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 id="2147484002" r:id="rId2"/>
    <p:sldMasterId id="2147484254" r:id="rId3"/>
    <p:sldMasterId id="2147485125" r:id="rId4"/>
    <p:sldMasterId id="2147485137" r:id="rId5"/>
    <p:sldMasterId id="2147485394" r:id="rId6"/>
    <p:sldMasterId id="2147485661" r:id="rId7"/>
    <p:sldMasterId id="2147485673" r:id="rId8"/>
    <p:sldMasterId id="2147485685" r:id="rId9"/>
    <p:sldMasterId id="2147485697" r:id="rId10"/>
    <p:sldMasterId id="2147485710" r:id="rId11"/>
    <p:sldMasterId id="2147485722" r:id="rId12"/>
    <p:sldMasterId id="2147485734" r:id="rId13"/>
    <p:sldMasterId id="2147485746" r:id="rId14"/>
    <p:sldMasterId id="2147485758" r:id="rId15"/>
    <p:sldMasterId id="2147485770" r:id="rId16"/>
    <p:sldMasterId id="2147485782" r:id="rId17"/>
    <p:sldMasterId id="2147485794" r:id="rId18"/>
  </p:sldMasterIdLst>
  <p:notesMasterIdLst>
    <p:notesMasterId r:id="rId75"/>
  </p:notesMasterIdLst>
  <p:handoutMasterIdLst>
    <p:handoutMasterId r:id="rId76"/>
  </p:handoutMasterIdLst>
  <p:sldIdLst>
    <p:sldId id="623" r:id="rId19"/>
    <p:sldId id="624" r:id="rId20"/>
    <p:sldId id="547" r:id="rId21"/>
    <p:sldId id="595" r:id="rId22"/>
    <p:sldId id="606" r:id="rId23"/>
    <p:sldId id="580" r:id="rId24"/>
    <p:sldId id="570" r:id="rId25"/>
    <p:sldId id="560" r:id="rId26"/>
    <p:sldId id="599" r:id="rId27"/>
    <p:sldId id="600" r:id="rId28"/>
    <p:sldId id="601" r:id="rId29"/>
    <p:sldId id="602" r:id="rId30"/>
    <p:sldId id="604" r:id="rId31"/>
    <p:sldId id="642" r:id="rId32"/>
    <p:sldId id="417" r:id="rId33"/>
    <p:sldId id="409" r:id="rId34"/>
    <p:sldId id="412" r:id="rId35"/>
    <p:sldId id="330" r:id="rId36"/>
    <p:sldId id="557" r:id="rId37"/>
    <p:sldId id="374" r:id="rId38"/>
    <p:sldId id="594" r:id="rId39"/>
    <p:sldId id="558" r:id="rId40"/>
    <p:sldId id="456" r:id="rId41"/>
    <p:sldId id="418" r:id="rId42"/>
    <p:sldId id="614" r:id="rId43"/>
    <p:sldId id="617" r:id="rId44"/>
    <p:sldId id="646" r:id="rId45"/>
    <p:sldId id="645" r:id="rId46"/>
    <p:sldId id="643" r:id="rId47"/>
    <p:sldId id="649" r:id="rId48"/>
    <p:sldId id="644" r:id="rId49"/>
    <p:sldId id="651" r:id="rId50"/>
    <p:sldId id="650" r:id="rId51"/>
    <p:sldId id="647" r:id="rId52"/>
    <p:sldId id="648" r:id="rId53"/>
    <p:sldId id="629" r:id="rId54"/>
    <p:sldId id="630" r:id="rId55"/>
    <p:sldId id="631" r:id="rId56"/>
    <p:sldId id="632" r:id="rId57"/>
    <p:sldId id="633" r:id="rId58"/>
    <p:sldId id="634" r:id="rId59"/>
    <p:sldId id="635" r:id="rId60"/>
    <p:sldId id="636" r:id="rId61"/>
    <p:sldId id="637" r:id="rId62"/>
    <p:sldId id="638" r:id="rId63"/>
    <p:sldId id="639" r:id="rId64"/>
    <p:sldId id="640" r:id="rId65"/>
    <p:sldId id="641" r:id="rId66"/>
    <p:sldId id="653" r:id="rId67"/>
    <p:sldId id="652" r:id="rId68"/>
    <p:sldId id="654" r:id="rId69"/>
    <p:sldId id="655" r:id="rId70"/>
    <p:sldId id="656" r:id="rId71"/>
    <p:sldId id="626" r:id="rId72"/>
    <p:sldId id="577" r:id="rId73"/>
    <p:sldId id="625" r:id="rId74"/>
  </p:sldIdLst>
  <p:sldSz cx="9144000" cy="6858000" type="screen4x3"/>
  <p:notesSz cx="6858000" cy="9144000"/>
  <p:defaultTextStyle>
    <a:defPPr>
      <a:defRPr lang="en-US"/>
    </a:defPPr>
    <a:lvl1pPr algn="ctr" rtl="0" eaLnBrk="0" fontAlgn="base" hangingPunct="0">
      <a:spcBef>
        <a:spcPct val="0"/>
      </a:spcBef>
      <a:spcAft>
        <a:spcPct val="0"/>
      </a:spcAft>
      <a:defRPr sz="2400" kern="1200">
        <a:solidFill>
          <a:schemeClr val="tx1"/>
        </a:solidFill>
        <a:latin typeface="Verdana" pitchFamily="34" charset="0"/>
        <a:ea typeface="+mn-ea"/>
        <a:cs typeface="+mn-cs"/>
      </a:defRPr>
    </a:lvl1pPr>
    <a:lvl2pPr marL="455613" indent="1588" algn="ctr" rtl="0" eaLnBrk="0" fontAlgn="base" hangingPunct="0">
      <a:spcBef>
        <a:spcPct val="0"/>
      </a:spcBef>
      <a:spcAft>
        <a:spcPct val="0"/>
      </a:spcAft>
      <a:defRPr sz="2400" kern="1200">
        <a:solidFill>
          <a:schemeClr val="tx1"/>
        </a:solidFill>
        <a:latin typeface="Verdana" pitchFamily="34" charset="0"/>
        <a:ea typeface="+mn-ea"/>
        <a:cs typeface="+mn-cs"/>
      </a:defRPr>
    </a:lvl2pPr>
    <a:lvl3pPr marL="912813" indent="1588" algn="ctr" rtl="0" eaLnBrk="0" fontAlgn="base" hangingPunct="0">
      <a:spcBef>
        <a:spcPct val="0"/>
      </a:spcBef>
      <a:spcAft>
        <a:spcPct val="0"/>
      </a:spcAft>
      <a:defRPr sz="2400" kern="1200">
        <a:solidFill>
          <a:schemeClr val="tx1"/>
        </a:solidFill>
        <a:latin typeface="Verdana" pitchFamily="34" charset="0"/>
        <a:ea typeface="+mn-ea"/>
        <a:cs typeface="+mn-cs"/>
      </a:defRPr>
    </a:lvl3pPr>
    <a:lvl4pPr marL="1370013" indent="1588" algn="ctr" rtl="0" eaLnBrk="0" fontAlgn="base" hangingPunct="0">
      <a:spcBef>
        <a:spcPct val="0"/>
      </a:spcBef>
      <a:spcAft>
        <a:spcPct val="0"/>
      </a:spcAft>
      <a:defRPr sz="2400" kern="1200">
        <a:solidFill>
          <a:schemeClr val="tx1"/>
        </a:solidFill>
        <a:latin typeface="Verdana" pitchFamily="34" charset="0"/>
        <a:ea typeface="+mn-ea"/>
        <a:cs typeface="+mn-cs"/>
      </a:defRPr>
    </a:lvl4pPr>
    <a:lvl5pPr marL="1827213" indent="1588" algn="ctr" rtl="0" eaLnBrk="0" fontAlgn="base" hangingPunct="0">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B3EB35"/>
    <a:srgbClr val="92D050"/>
    <a:srgbClr val="CC0000"/>
    <a:srgbClr val="003399"/>
    <a:srgbClr val="CC9900"/>
    <a:srgbClr val="89C4FF"/>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4679" autoAdjust="0"/>
    <p:restoredTop sz="90929"/>
  </p:normalViewPr>
  <p:slideViewPr>
    <p:cSldViewPr>
      <p:cViewPr>
        <p:scale>
          <a:sx n="70" d="100"/>
          <a:sy n="70" d="100"/>
        </p:scale>
        <p:origin x="-81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28" d="100"/>
          <a:sy n="28" d="100"/>
        </p:scale>
        <p:origin x="-126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slide" Target="slides/slide56.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10.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slide" Target="slides/slide55.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29"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Libro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Libro1"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rAngAx val="0"/>
      <c:perspective val="30"/>
    </c:view3D>
    <c:floor>
      <c:thickness val="0"/>
    </c:floor>
    <c:sideWall>
      <c:thickness val="0"/>
    </c:sideWall>
    <c:backWall>
      <c:thickness val="0"/>
    </c:backWall>
    <c:plotArea>
      <c:layout/>
      <c:pie3DChart>
        <c:varyColors val="1"/>
        <c:ser>
          <c:idx val="0"/>
          <c:order val="0"/>
          <c:spPr>
            <a:scene3d>
              <a:camera prst="orthographicFront"/>
              <a:lightRig rig="threePt" dir="t"/>
            </a:scene3d>
            <a:sp3d prstMaterial="powder">
              <a:bevelT/>
            </a:sp3d>
          </c:spPr>
          <c:dPt>
            <c:idx val="0"/>
            <c:bubble3D val="0"/>
            <c:explosion val="6"/>
            <c:spPr>
              <a:solidFill>
                <a:srgbClr val="0C1FA8">
                  <a:alpha val="88627"/>
                </a:srgbClr>
              </a:solidFill>
              <a:effectLst>
                <a:outerShdw blurRad="152400" dist="317500" dir="5400000" sx="90000" sy="-19000" rotWithShape="0">
                  <a:prstClr val="black">
                    <a:alpha val="15000"/>
                  </a:prstClr>
                </a:outerShdw>
              </a:effectLst>
              <a:scene3d>
                <a:camera prst="orthographicFront"/>
                <a:lightRig rig="threePt" dir="t"/>
              </a:scene3d>
              <a:sp3d prstMaterial="dkEdge">
                <a:bevelT/>
              </a:sp3d>
            </c:spPr>
          </c:dPt>
          <c:dPt>
            <c:idx val="1"/>
            <c:bubble3D val="0"/>
            <c:explosion val="10"/>
            <c:spPr>
              <a:solidFill>
                <a:srgbClr val="FF0000">
                  <a:alpha val="83000"/>
                </a:srgbClr>
              </a:solidFill>
              <a:scene3d>
                <a:camera prst="orthographicFront"/>
                <a:lightRig rig="threePt" dir="t"/>
              </a:scene3d>
              <a:sp3d prstMaterial="dkEdge">
                <a:bevelT/>
              </a:sp3d>
            </c:spPr>
          </c:dPt>
          <c:dPt>
            <c:idx val="2"/>
            <c:bubble3D val="0"/>
            <c:spPr>
              <a:solidFill>
                <a:srgbClr val="92D050">
                  <a:alpha val="84000"/>
                </a:srgbClr>
              </a:solidFill>
              <a:scene3d>
                <a:camera prst="orthographicFront"/>
                <a:lightRig rig="threePt" dir="t"/>
              </a:scene3d>
              <a:sp3d prstMaterial="dkEdge">
                <a:bevelT/>
              </a:sp3d>
            </c:spPr>
          </c:dPt>
          <c:dLbls>
            <c:dLbl>
              <c:idx val="0"/>
              <c:layout>
                <c:manualLayout>
                  <c:x val="-0.2488313337511274"/>
                  <c:y val="-0.11658916195475999"/>
                </c:manualLayout>
              </c:layout>
              <c:tx>
                <c:rich>
                  <a:bodyPr/>
                  <a:lstStyle/>
                  <a:p>
                    <a:r>
                      <a:rPr lang="en-US" dirty="0" smtClean="0"/>
                      <a:t>27%</a:t>
                    </a:r>
                    <a:endParaRPr lang="en-US" dirty="0"/>
                  </a:p>
                </c:rich>
              </c:tx>
              <c:showLegendKey val="0"/>
              <c:showVal val="0"/>
              <c:showCatName val="0"/>
              <c:showSerName val="0"/>
              <c:showPercent val="1"/>
              <c:showBubbleSize val="0"/>
            </c:dLbl>
            <c:dLbl>
              <c:idx val="1"/>
              <c:layout>
                <c:manualLayout>
                  <c:x val="0.22645259543689172"/>
                  <c:y val="2.7874182676852551E-2"/>
                </c:manualLayout>
              </c:layout>
              <c:tx>
                <c:rich>
                  <a:bodyPr/>
                  <a:lstStyle/>
                  <a:p>
                    <a:r>
                      <a:rPr lang="en-US" dirty="0" smtClean="0"/>
                      <a:t>15%</a:t>
                    </a:r>
                    <a:endParaRPr lang="en-US" dirty="0"/>
                  </a:p>
                </c:rich>
              </c:tx>
              <c:showLegendKey val="0"/>
              <c:showVal val="0"/>
              <c:showCatName val="0"/>
              <c:showSerName val="0"/>
              <c:showPercent val="1"/>
              <c:showBubbleSize val="0"/>
            </c:dLbl>
            <c:dLbl>
              <c:idx val="2"/>
              <c:layout>
                <c:manualLayout>
                  <c:x val="6.4919840837419834E-2"/>
                  <c:y val="0.10040005753723302"/>
                </c:manualLayout>
              </c:layout>
              <c:tx>
                <c:rich>
                  <a:bodyPr/>
                  <a:lstStyle/>
                  <a:p>
                    <a:r>
                      <a:rPr lang="en-US" dirty="0" smtClean="0"/>
                      <a:t>3%</a:t>
                    </a:r>
                    <a:endParaRPr lang="en-US" dirty="0"/>
                  </a:p>
                </c:rich>
              </c:tx>
              <c:showLegendKey val="0"/>
              <c:showVal val="0"/>
              <c:showCatName val="0"/>
              <c:showSerName val="0"/>
              <c:showPercent val="1"/>
              <c:showBubbleSize val="0"/>
            </c:dLbl>
            <c:txPr>
              <a:bodyPr/>
              <a:lstStyle/>
              <a:p>
                <a:pPr>
                  <a:defRPr lang="es-ES" sz="1100" b="0">
                    <a:solidFill>
                      <a:schemeClr val="bg1"/>
                    </a:solidFill>
                  </a:defRPr>
                </a:pPr>
                <a:endParaRPr lang="en-US"/>
              </a:p>
            </c:txPr>
            <c:showLegendKey val="0"/>
            <c:showVal val="0"/>
            <c:showCatName val="0"/>
            <c:showSerName val="0"/>
            <c:showPercent val="1"/>
            <c:showBubbleSize val="0"/>
            <c:showLeaderLines val="1"/>
          </c:dLbls>
          <c:cat>
            <c:strRef>
              <c:f>Hoja1!$B$5:$B$7</c:f>
              <c:strCache>
                <c:ptCount val="3"/>
                <c:pt idx="0">
                  <c:v>Families with one mutant allele</c:v>
                </c:pt>
                <c:pt idx="1">
                  <c:v>Diagnosed families</c:v>
                </c:pt>
                <c:pt idx="2">
                  <c:v>Families with digenism</c:v>
                </c:pt>
              </c:strCache>
            </c:strRef>
          </c:cat>
          <c:val>
            <c:numRef>
              <c:f>Hoja1!$C$5:$C$7</c:f>
              <c:numCache>
                <c:formatCode>0%</c:formatCode>
                <c:ptCount val="3"/>
                <c:pt idx="0">
                  <c:v>0.27</c:v>
                </c:pt>
                <c:pt idx="1">
                  <c:v>0.15000000000000024</c:v>
                </c:pt>
                <c:pt idx="2">
                  <c:v>3.0000000000000231E-2</c:v>
                </c:pt>
              </c:numCache>
            </c:numRef>
          </c:val>
        </c:ser>
        <c:dLbls>
          <c:showLegendKey val="0"/>
          <c:showVal val="0"/>
          <c:showCatName val="0"/>
          <c:showSerName val="0"/>
          <c:showPercent val="1"/>
          <c:showBubbleSize val="0"/>
          <c:showLeaderLines val="1"/>
        </c:dLbls>
      </c:pie3DChart>
    </c:plotArea>
    <c:plotVisOnly val="1"/>
    <c:dispBlanksAs val="gap"/>
    <c:showDLblsOverMax val="0"/>
  </c:chart>
  <c:txPr>
    <a:bodyPr/>
    <a:lstStyle/>
    <a:p>
      <a:pPr>
        <a:defRPr>
          <a:latin typeface="Calibri" pitchFamily="34" charset="0"/>
          <a:cs typeface="Calibri" pitchFamily="34" charset="0"/>
        </a:defRPr>
      </a:pPr>
      <a:endParaRPr lang="en-US"/>
    </a:p>
  </c:tx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rAngAx val="0"/>
      <c:perspective val="30"/>
    </c:view3D>
    <c:floor>
      <c:thickness val="0"/>
    </c:floor>
    <c:sideWall>
      <c:thickness val="0"/>
    </c:sideWall>
    <c:backWall>
      <c:thickness val="0"/>
    </c:backWall>
    <c:plotArea>
      <c:layout/>
      <c:pie3DChart>
        <c:varyColors val="1"/>
        <c:ser>
          <c:idx val="0"/>
          <c:order val="0"/>
          <c:spPr>
            <a:solidFill>
              <a:schemeClr val="accent1"/>
            </a:solidFill>
            <a:scene3d>
              <a:camera prst="orthographicFront"/>
              <a:lightRig rig="threePt" dir="t"/>
            </a:scene3d>
            <a:sp3d>
              <a:bevelT/>
              <a:bevelB/>
            </a:sp3d>
          </c:spPr>
          <c:explosion val="2"/>
          <c:dPt>
            <c:idx val="0"/>
            <c:bubble3D val="0"/>
            <c:spPr>
              <a:solidFill>
                <a:srgbClr val="7030A0">
                  <a:alpha val="88000"/>
                </a:srgbClr>
              </a:solidFill>
              <a:scene3d>
                <a:camera prst="orthographicFront"/>
                <a:lightRig rig="threePt" dir="t"/>
              </a:scene3d>
              <a:sp3d>
                <a:bevelT/>
                <a:bevelB/>
              </a:sp3d>
            </c:spPr>
          </c:dPt>
          <c:dPt>
            <c:idx val="1"/>
            <c:bubble3D val="0"/>
            <c:explosion val="8"/>
            <c:spPr>
              <a:solidFill>
                <a:srgbClr val="D98305">
                  <a:alpha val="94000"/>
                </a:srgbClr>
              </a:solidFill>
              <a:scene3d>
                <a:camera prst="orthographicFront"/>
                <a:lightRig rig="threePt" dir="t"/>
              </a:scene3d>
              <a:sp3d>
                <a:bevelT/>
                <a:bevelB/>
              </a:sp3d>
            </c:spPr>
          </c:dPt>
          <c:dLbls>
            <c:dLbl>
              <c:idx val="0"/>
              <c:layout>
                <c:manualLayout>
                  <c:x val="-0.15991305774278414"/>
                  <c:y val="2.9611747819717347E-2"/>
                </c:manualLayout>
              </c:layout>
              <c:tx>
                <c:rich>
                  <a:bodyPr/>
                  <a:lstStyle/>
                  <a:p>
                    <a:pPr>
                      <a:defRPr lang="es-ES" sz="1100">
                        <a:solidFill>
                          <a:schemeClr val="bg1"/>
                        </a:solidFill>
                        <a:latin typeface="Calibri" pitchFamily="34" charset="0"/>
                        <a:cs typeface="Calibri" pitchFamily="34" charset="0"/>
                      </a:defRPr>
                    </a:pPr>
                    <a:r>
                      <a:rPr lang="en-US" sz="1100" dirty="0" smtClean="0">
                        <a:solidFill>
                          <a:schemeClr val="bg1"/>
                        </a:solidFill>
                        <a:latin typeface="Calibri" pitchFamily="34" charset="0"/>
                        <a:cs typeface="Calibri" pitchFamily="34" charset="0"/>
                      </a:rPr>
                      <a:t>45%</a:t>
                    </a:r>
                    <a:endParaRPr lang="en-US" sz="1100" dirty="0">
                      <a:solidFill>
                        <a:schemeClr val="bg1"/>
                      </a:solidFill>
                      <a:latin typeface="Calibri" pitchFamily="34" charset="0"/>
                      <a:cs typeface="Calibri" pitchFamily="34" charset="0"/>
                    </a:endParaRPr>
                  </a:p>
                </c:rich>
              </c:tx>
              <c:spPr/>
              <c:showLegendKey val="0"/>
              <c:showVal val="0"/>
              <c:showCatName val="0"/>
              <c:showSerName val="0"/>
              <c:showPercent val="1"/>
              <c:showBubbleSize val="0"/>
            </c:dLbl>
            <c:dLbl>
              <c:idx val="1"/>
              <c:layout>
                <c:manualLayout>
                  <c:x val="0.18855522747156644"/>
                  <c:y val="-0.10994224954786302"/>
                </c:manualLayout>
              </c:layout>
              <c:tx>
                <c:rich>
                  <a:bodyPr/>
                  <a:lstStyle/>
                  <a:p>
                    <a:pPr>
                      <a:defRPr lang="es-ES" sz="1100" b="1">
                        <a:solidFill>
                          <a:schemeClr val="bg1"/>
                        </a:solidFill>
                        <a:latin typeface="Calibri" pitchFamily="34" charset="0"/>
                        <a:cs typeface="Calibri" pitchFamily="34" charset="0"/>
                      </a:defRPr>
                    </a:pPr>
                    <a:r>
                      <a:rPr lang="en-US" sz="1100" b="1" dirty="0" smtClean="0">
                        <a:solidFill>
                          <a:schemeClr val="bg1"/>
                        </a:solidFill>
                        <a:latin typeface="Calibri" pitchFamily="34" charset="0"/>
                        <a:cs typeface="Calibri" pitchFamily="34" charset="0"/>
                      </a:rPr>
                      <a:t>55%</a:t>
                    </a:r>
                    <a:endParaRPr lang="en-US" sz="1100" b="1" dirty="0">
                      <a:solidFill>
                        <a:schemeClr val="bg1"/>
                      </a:solidFill>
                      <a:latin typeface="Calibri" pitchFamily="34" charset="0"/>
                      <a:cs typeface="Calibri" pitchFamily="34" charset="0"/>
                    </a:endParaRPr>
                  </a:p>
                </c:rich>
              </c:tx>
              <c:spPr/>
              <c:showLegendKey val="0"/>
              <c:showVal val="0"/>
              <c:showCatName val="0"/>
              <c:showSerName val="0"/>
              <c:showPercent val="1"/>
              <c:showBubbleSize val="0"/>
            </c:dLbl>
            <c:txPr>
              <a:bodyPr/>
              <a:lstStyle/>
              <a:p>
                <a:pPr>
                  <a:defRPr lang="es-ES"/>
                </a:pPr>
                <a:endParaRPr lang="en-US"/>
              </a:p>
            </c:txPr>
            <c:showLegendKey val="0"/>
            <c:showVal val="0"/>
            <c:showCatName val="0"/>
            <c:showSerName val="0"/>
            <c:showPercent val="1"/>
            <c:showBubbleSize val="0"/>
            <c:showLeaderLines val="1"/>
          </c:dLbls>
          <c:val>
            <c:numRef>
              <c:f>Hoja1!$D$5:$D$6</c:f>
              <c:numCache>
                <c:formatCode>0%</c:formatCode>
                <c:ptCount val="2"/>
                <c:pt idx="0">
                  <c:v>0.45</c:v>
                </c:pt>
                <c:pt idx="1">
                  <c:v>0.55000000000000004</c:v>
                </c:pt>
              </c:numCache>
            </c:numRef>
          </c:val>
        </c:ser>
        <c:dLbls>
          <c:showLegendKey val="0"/>
          <c:showVal val="0"/>
          <c:showCatName val="0"/>
          <c:showSerName val="0"/>
          <c:showPercent val="1"/>
          <c:showBubbleSize val="0"/>
          <c:showLeaderLines val="1"/>
        </c:dLbls>
      </c:pie3DChart>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5.png"/></Relationships>
</file>

<file path=ppt/drawings/drawing1.xml><?xml version="1.0" encoding="utf-8"?>
<c:userShapes xmlns:c="http://schemas.openxmlformats.org/drawingml/2006/chart">
  <cdr:relSizeAnchor xmlns:cdr="http://schemas.openxmlformats.org/drawingml/2006/chartDrawing">
    <cdr:from>
      <cdr:x>0</cdr:x>
      <cdr:y>0</cdr:y>
    </cdr:from>
    <cdr:to>
      <cdr:x>0.0663</cdr:x>
      <cdr:y>0.12256</cdr:y>
    </cdr:to>
    <cdr:sp macro="" textlink="">
      <cdr:nvSpPr>
        <cdr:cNvPr id="2" name="19 CuadroTexto"/>
        <cdr:cNvSpPr txBox="1"/>
      </cdr:nvSpPr>
      <cdr:spPr>
        <a:xfrm xmlns:a="http://schemas.openxmlformats.org/drawingml/2006/main">
          <a:off x="0" y="0"/>
          <a:ext cx="184731" cy="253916"/>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es-ES"/>
          </a:defPPr>
          <a:lvl1pPr marL="0" algn="l" defTabSz="914400" rtl="0" eaLnBrk="1" latinLnBrk="0" hangingPunct="1">
            <a:defRPr sz="1800" kern="1200">
              <a:solidFill>
                <a:sysClr val="windowText" lastClr="000000"/>
              </a:solidFill>
              <a:latin typeface="Tw Cen MT"/>
            </a:defRPr>
          </a:lvl1pPr>
          <a:lvl2pPr marL="457200" algn="l" defTabSz="914400" rtl="0" eaLnBrk="1" latinLnBrk="0" hangingPunct="1">
            <a:defRPr sz="1800" kern="1200">
              <a:solidFill>
                <a:sysClr val="windowText" lastClr="000000"/>
              </a:solidFill>
              <a:latin typeface="Tw Cen MT"/>
            </a:defRPr>
          </a:lvl2pPr>
          <a:lvl3pPr marL="914400" algn="l" defTabSz="914400" rtl="0" eaLnBrk="1" latinLnBrk="0" hangingPunct="1">
            <a:defRPr sz="1800" kern="1200">
              <a:solidFill>
                <a:sysClr val="windowText" lastClr="000000"/>
              </a:solidFill>
              <a:latin typeface="Tw Cen MT"/>
            </a:defRPr>
          </a:lvl3pPr>
          <a:lvl4pPr marL="1371600" algn="l" defTabSz="914400" rtl="0" eaLnBrk="1" latinLnBrk="0" hangingPunct="1">
            <a:defRPr sz="1800" kern="1200">
              <a:solidFill>
                <a:sysClr val="windowText" lastClr="000000"/>
              </a:solidFill>
              <a:latin typeface="Tw Cen MT"/>
            </a:defRPr>
          </a:lvl4pPr>
          <a:lvl5pPr marL="1828800" algn="l" defTabSz="914400" rtl="0" eaLnBrk="1" latinLnBrk="0" hangingPunct="1">
            <a:defRPr sz="1800" kern="1200">
              <a:solidFill>
                <a:sysClr val="windowText" lastClr="000000"/>
              </a:solidFill>
              <a:latin typeface="Tw Cen MT"/>
            </a:defRPr>
          </a:lvl5pPr>
          <a:lvl6pPr marL="2286000" algn="l" defTabSz="914400" rtl="0" eaLnBrk="1" latinLnBrk="0" hangingPunct="1">
            <a:defRPr sz="1800" kern="1200">
              <a:solidFill>
                <a:sysClr val="windowText" lastClr="000000"/>
              </a:solidFill>
              <a:latin typeface="Tw Cen MT"/>
            </a:defRPr>
          </a:lvl6pPr>
          <a:lvl7pPr marL="2743200" algn="l" defTabSz="914400" rtl="0" eaLnBrk="1" latinLnBrk="0" hangingPunct="1">
            <a:defRPr sz="1800" kern="1200">
              <a:solidFill>
                <a:sysClr val="windowText" lastClr="000000"/>
              </a:solidFill>
              <a:latin typeface="Tw Cen MT"/>
            </a:defRPr>
          </a:lvl7pPr>
          <a:lvl8pPr marL="3200400" algn="l" defTabSz="914400" rtl="0" eaLnBrk="1" latinLnBrk="0" hangingPunct="1">
            <a:defRPr sz="1800" kern="1200">
              <a:solidFill>
                <a:sysClr val="windowText" lastClr="000000"/>
              </a:solidFill>
              <a:latin typeface="Tw Cen MT"/>
            </a:defRPr>
          </a:lvl8pPr>
          <a:lvl9pPr marL="3657600" algn="l" defTabSz="914400" rtl="0" eaLnBrk="1" latinLnBrk="0" hangingPunct="1">
            <a:defRPr sz="1800" kern="1200">
              <a:solidFill>
                <a:sysClr val="windowText" lastClr="000000"/>
              </a:solidFill>
              <a:latin typeface="Tw Cen MT"/>
            </a:defRPr>
          </a:lvl9pPr>
        </a:lstStyle>
        <a:p xmlns:a="http://schemas.openxmlformats.org/drawingml/2006/main">
          <a:pPr algn="ctr"/>
          <a:endParaRPr lang="es-ES" sz="1050" b="1" dirty="0">
            <a:latin typeface="Calibri" pitchFamily="34" charset="0"/>
            <a:cs typeface="Calibri" pitchFamily="34"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s-ES"/>
          </a:p>
        </p:txBody>
      </p:sp>
      <p:sp>
        <p:nvSpPr>
          <p:cNvPr id="150531"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
          </a:p>
        </p:txBody>
      </p:sp>
      <p:sp>
        <p:nvSpPr>
          <p:cNvPr id="150532"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s-ES"/>
          </a:p>
        </p:txBody>
      </p:sp>
      <p:sp>
        <p:nvSpPr>
          <p:cNvPr id="150533"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841674B8-C164-4FFE-A280-7A2FD1E1BBCF}" type="slidenum">
              <a:rPr lang="es-ES"/>
              <a:pPr>
                <a:defRPr/>
              </a:pPr>
              <a:t>‹Nº›</a:t>
            </a:fld>
            <a:endParaRPr lang="es-ES"/>
          </a:p>
        </p:txBody>
      </p:sp>
    </p:spTree>
    <p:extLst>
      <p:ext uri="{BB962C8B-B14F-4D97-AF65-F5344CB8AC3E}">
        <p14:creationId xmlns:p14="http://schemas.microsoft.com/office/powerpoint/2010/main" val="20236477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imes New Roman" pitchFamily="18" charset="0"/>
              </a:defRPr>
            </a:lvl1pPr>
          </a:lstStyle>
          <a:p>
            <a:pPr>
              <a:defRPr/>
            </a:pPr>
            <a:endParaRPr lang="es-ES"/>
          </a:p>
        </p:txBody>
      </p:sp>
      <p:sp>
        <p:nvSpPr>
          <p:cNvPr id="3686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s-ES"/>
          </a:p>
        </p:txBody>
      </p:sp>
      <p:sp>
        <p:nvSpPr>
          <p:cNvPr id="16589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3687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imes New Roman" pitchFamily="18" charset="0"/>
              </a:defRPr>
            </a:lvl1pPr>
          </a:lstStyle>
          <a:p>
            <a:pPr>
              <a:defRPr/>
            </a:pPr>
            <a:endParaRPr lang="es-ES"/>
          </a:p>
        </p:txBody>
      </p:sp>
      <p:sp>
        <p:nvSpPr>
          <p:cNvPr id="3687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7ECAD31B-9067-40E0-B70E-C96D7D63F8D7}" type="slidenum">
              <a:rPr lang="es-ES"/>
              <a:pPr>
                <a:defRPr/>
              </a:pPr>
              <a:t>‹Nº›</a:t>
            </a:fld>
            <a:endParaRPr lang="es-ES"/>
          </a:p>
        </p:txBody>
      </p:sp>
    </p:spTree>
    <p:extLst>
      <p:ext uri="{BB962C8B-B14F-4D97-AF65-F5344CB8AC3E}">
        <p14:creationId xmlns:p14="http://schemas.microsoft.com/office/powerpoint/2010/main" val="7882246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5613"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2813"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0013"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7213"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5763" algn="l" defTabSz="914305" rtl="0" eaLnBrk="1" latinLnBrk="0" hangingPunct="1">
      <a:defRPr sz="1200" kern="1200">
        <a:solidFill>
          <a:schemeClr val="tx1"/>
        </a:solidFill>
        <a:latin typeface="+mn-lt"/>
        <a:ea typeface="+mn-ea"/>
        <a:cs typeface="+mn-cs"/>
      </a:defRPr>
    </a:lvl6pPr>
    <a:lvl7pPr marL="2742915" algn="l" defTabSz="914305" rtl="0" eaLnBrk="1" latinLnBrk="0" hangingPunct="1">
      <a:defRPr sz="1200" kern="1200">
        <a:solidFill>
          <a:schemeClr val="tx1"/>
        </a:solidFill>
        <a:latin typeface="+mn-lt"/>
        <a:ea typeface="+mn-ea"/>
        <a:cs typeface="+mn-cs"/>
      </a:defRPr>
    </a:lvl7pPr>
    <a:lvl8pPr marL="3200068" algn="l" defTabSz="914305" rtl="0" eaLnBrk="1" latinLnBrk="0" hangingPunct="1">
      <a:defRPr sz="1200" kern="1200">
        <a:solidFill>
          <a:schemeClr val="tx1"/>
        </a:solidFill>
        <a:latin typeface="+mn-lt"/>
        <a:ea typeface="+mn-ea"/>
        <a:cs typeface="+mn-cs"/>
      </a:defRPr>
    </a:lvl8pPr>
    <a:lvl9pPr marL="3657220" algn="l" defTabSz="91430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1 Marcador de imagen de diapositiva"/>
          <p:cNvSpPr>
            <a:spLocks noGrp="1" noRot="1" noChangeAspect="1" noTextEdit="1"/>
          </p:cNvSpPr>
          <p:nvPr>
            <p:ph type="sldImg"/>
          </p:nvPr>
        </p:nvSpPr>
        <p:spPr>
          <a:ln/>
        </p:spPr>
      </p:sp>
      <p:sp>
        <p:nvSpPr>
          <p:cNvPr id="16691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All </a:t>
            </a:r>
            <a:r>
              <a:rPr lang="en-US" altLang="en-US" i="1" smtClean="0"/>
              <a:t>science</a:t>
            </a:r>
            <a:r>
              <a:rPr lang="en-US" altLang="en-US" smtClean="0"/>
              <a:t> is either physics or </a:t>
            </a:r>
            <a:r>
              <a:rPr lang="en-US" altLang="en-US" i="1" smtClean="0"/>
              <a:t>stamp collecting</a:t>
            </a:r>
          </a:p>
          <a:p>
            <a:r>
              <a:rPr lang="en-US" altLang="en-US" i="1" smtClean="0"/>
              <a:t>Ernst Rutherford</a:t>
            </a:r>
            <a:endParaRPr lang="es-ES" altLang="en-US" smtClean="0"/>
          </a:p>
        </p:txBody>
      </p:sp>
      <p:sp>
        <p:nvSpPr>
          <p:cNvPr id="16691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fld id="{77305336-D5E9-426E-AE22-518074266144}" type="slidenum">
              <a:rPr lang="en-GB" altLang="en-US" sz="1200" smtClean="0">
                <a:solidFill>
                  <a:srgbClr val="000000"/>
                </a:solidFill>
                <a:latin typeface="Times New Roman" pitchFamily="18" charset="0"/>
              </a:rPr>
              <a:pPr/>
              <a:t>12</a:t>
            </a:fld>
            <a:endParaRPr lang="en-GB" altLang="en-US" sz="1200" smtClean="0">
              <a:solidFill>
                <a:srgbClr val="000000"/>
              </a:solidFill>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noResize="1"/>
          </p:cNvSpPr>
          <p:nvPr>
            <p:ph type="sldImg"/>
          </p:nvPr>
        </p:nvSpPr>
        <p:spPr>
          <a:xfrm>
            <a:off x="1141413" y="693738"/>
            <a:ext cx="4573587" cy="3429000"/>
          </a:xfrm>
          <a:solidFill>
            <a:srgbClr val="CFE7F5"/>
          </a:solidFill>
          <a:ln w="25400">
            <a:solidFill>
              <a:srgbClr val="808080"/>
            </a:solidFill>
            <a:prstDash val="solid"/>
          </a:ln>
        </p:spPr>
      </p:sp>
      <p:sp>
        <p:nvSpPr>
          <p:cNvPr id="3" name="2 Marcador de notas"/>
          <p:cNvSpPr txBox="1">
            <a:spLocks noGrp="1"/>
          </p:cNvSpPr>
          <p:nvPr>
            <p:ph type="body" sz="quarter" idx="1"/>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endParaRPr lang="en-US" sz="2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D55366A8-8901-40FB-9F0B-DD7521899507}" type="slidenum">
              <a:rPr lang="es-ES">
                <a:solidFill>
                  <a:prstClr val="black"/>
                </a:solidFill>
              </a:rPr>
              <a:pPr/>
              <a:t>33</a:t>
            </a:fld>
            <a:endParaRPr lang="es-ES">
              <a:solidFill>
                <a:prstClr val="black"/>
              </a:solidFill>
            </a:endParaRPr>
          </a:p>
        </p:txBody>
      </p:sp>
      <p:sp>
        <p:nvSpPr>
          <p:cNvPr id="47107" name="Rectangle 2"/>
          <p:cNvSpPr>
            <a:spLocks noGrp="1" noRot="1" noChangeAspect="1" noChangeArrowheads="1" noTextEdit="1"/>
          </p:cNvSpPr>
          <p:nvPr>
            <p:ph type="sldImg"/>
          </p:nvPr>
        </p:nvSpPr>
        <p:spPr>
          <a:xfrm>
            <a:off x="1143000" y="685800"/>
            <a:ext cx="4572000" cy="3429000"/>
          </a:xfrm>
          <a:ln/>
        </p:spPr>
      </p:sp>
      <p:sp>
        <p:nvSpPr>
          <p:cNvPr id="47108" name="Rectangle 3"/>
          <p:cNvSpPr>
            <a:spLocks noGrp="1" noChangeArrowheads="1"/>
          </p:cNvSpPr>
          <p:nvPr>
            <p:ph type="body" idx="1"/>
          </p:nvPr>
        </p:nvSpPr>
        <p:spPr>
          <a:noFill/>
          <a:ln/>
        </p:spPr>
        <p:txBody>
          <a:bodyPr/>
          <a:lstStyle/>
          <a:p>
            <a:pPr eaLnBrk="1" hangingPunct="1"/>
            <a:endParaRPr lang="es-E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1 Marcador de imagen de diapositiva"/>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spcBef>
                <a:spcPct val="0"/>
              </a:spcBef>
            </a:pPr>
            <a:r>
              <a:rPr lang="es-ES_tradnl" smtClean="0"/>
              <a:t>Las distrofias de retina con un grupo de enfermedades genética y fenotípicamente heterogéneas caracterizadas por la degeneración de la retina, que conduce a una ceguera parcial o total.</a:t>
            </a:r>
          </a:p>
          <a:p>
            <a:pPr algn="just">
              <a:spcBef>
                <a:spcPct val="0"/>
              </a:spcBef>
            </a:pPr>
            <a:r>
              <a:rPr lang="es-ES_tradnl" smtClean="0"/>
              <a:t>La identificación de nuevos genes responsables de enfermedades de retina es la base por tanto de los avances en el conocimiento de la fisiología y la patología de la retina; de esta manera, será posible establecer nuevas líneas celulares y modelos animales para estudiar las funciones de los genes relevantes que permitan en última instancia mejorar las alternativas terapéuticas para las distrofias de retina.</a:t>
            </a:r>
          </a:p>
          <a:p>
            <a:endParaRPr lang="es-ES" smtClean="0"/>
          </a:p>
        </p:txBody>
      </p:sp>
      <p:sp>
        <p:nvSpPr>
          <p:cNvPr id="4" name="3 Marcador de número de diapositiva"/>
          <p:cNvSpPr>
            <a:spLocks noGrp="1"/>
          </p:cNvSpPr>
          <p:nvPr>
            <p:ph type="sldNum" sz="quarter" idx="5"/>
          </p:nvPr>
        </p:nvSpPr>
        <p:spPr/>
        <p:txBody>
          <a:bodyPr/>
          <a:lstStyle/>
          <a:p>
            <a:pPr>
              <a:defRPr/>
            </a:pPr>
            <a:fld id="{7F241F65-081A-4470-BB45-70D871A6D02B}" type="slidenum">
              <a:rPr lang="es-ES">
                <a:solidFill>
                  <a:prstClr val="black"/>
                </a:solidFill>
              </a:rPr>
              <a:pPr>
                <a:defRPr/>
              </a:pPr>
              <a:t>43</a:t>
            </a:fld>
            <a:endParaRPr lang="es-E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1 Marcador de imagen de diapositiva"/>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spcBef>
                <a:spcPct val="0"/>
              </a:spcBef>
            </a:pPr>
            <a:endParaRPr lang="es-ES_tradnl" smtClean="0"/>
          </a:p>
        </p:txBody>
      </p:sp>
      <p:sp>
        <p:nvSpPr>
          <p:cNvPr id="4" name="3 Marcador de número de diapositiva"/>
          <p:cNvSpPr>
            <a:spLocks noGrp="1"/>
          </p:cNvSpPr>
          <p:nvPr>
            <p:ph type="sldNum" sz="quarter" idx="5"/>
          </p:nvPr>
        </p:nvSpPr>
        <p:spPr/>
        <p:txBody>
          <a:bodyPr/>
          <a:lstStyle/>
          <a:p>
            <a:pPr>
              <a:defRPr/>
            </a:pPr>
            <a:fld id="{DEF997CE-A8E5-4F5E-9CFC-EB195166DA93}" type="slidenum">
              <a:rPr lang="es-ES">
                <a:solidFill>
                  <a:prstClr val="black"/>
                </a:solidFill>
              </a:rPr>
              <a:pPr>
                <a:defRPr/>
              </a:pPr>
              <a:t>44</a:t>
            </a:fld>
            <a:endParaRPr lang="es-E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lIns="91430" tIns="45715" rIns="91430" bIns="45715" anchor="ctr"/>
          <a:lstStyle/>
          <a:p>
            <a:pPr>
              <a:defRPr/>
            </a:pPr>
            <a:endParaRPr lang="en-GB"/>
          </a:p>
        </p:txBody>
      </p:sp>
      <p:sp>
        <p:nvSpPr>
          <p:cNvPr id="5"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lIns="91430" tIns="45715" rIns="91430" bIns="45715" anchor="ctr"/>
          <a:lstStyle/>
          <a:p>
            <a:pPr>
              <a:defRPr/>
            </a:pPr>
            <a:endParaRPr lang="en-GB"/>
          </a:p>
        </p:txBody>
      </p:sp>
      <p:sp>
        <p:nvSpPr>
          <p:cNvPr id="6"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7"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8"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9"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10"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11"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12"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lIns="91430" tIns="45715" rIns="91430" bIns="45715"/>
          <a:lstStyle/>
          <a:p>
            <a:pPr>
              <a:defRPr/>
            </a:pPr>
            <a:endParaRPr lang="en-GB"/>
          </a:p>
        </p:txBody>
      </p:sp>
      <p:sp>
        <p:nvSpPr>
          <p:cNvPr id="3083" name="Rectangle 11"/>
          <p:cNvSpPr>
            <a:spLocks noGrp="1" noChangeArrowheads="1"/>
          </p:cNvSpPr>
          <p:nvPr>
            <p:ph type="ctrTitle"/>
          </p:nvPr>
        </p:nvSpPr>
        <p:spPr>
          <a:xfrm>
            <a:off x="685800" y="2286000"/>
            <a:ext cx="7772400" cy="1143000"/>
          </a:xfrm>
        </p:spPr>
        <p:txBody>
          <a:bodyPr/>
          <a:lstStyle>
            <a:lvl1pPr>
              <a:defRPr/>
            </a:lvl1pPr>
          </a:lstStyle>
          <a:p>
            <a:r>
              <a:rPr lang="en-US"/>
              <a:t>Haga clic para modificar el estilo de título del patrón</a:t>
            </a:r>
          </a:p>
        </p:txBody>
      </p:sp>
      <p:sp>
        <p:nvSpPr>
          <p:cNvPr id="3084" name="Rectangle 12"/>
          <p:cNvSpPr>
            <a:spLocks noGrp="1" noChangeArrowheads="1"/>
          </p:cNvSpPr>
          <p:nvPr>
            <p:ph type="subTitle" idx="1"/>
          </p:nvPr>
        </p:nvSpPr>
        <p:spPr>
          <a:xfrm>
            <a:off x="1371600" y="3886201"/>
            <a:ext cx="6400800" cy="1752600"/>
          </a:xfrm>
        </p:spPr>
        <p:txBody>
          <a:bodyPr/>
          <a:lstStyle>
            <a:lvl1pPr marL="0" indent="0" algn="ctr">
              <a:buFontTx/>
              <a:buNone/>
              <a:defRPr/>
            </a:lvl1pPr>
          </a:lstStyle>
          <a:p>
            <a:r>
              <a:rPr lang="en-US"/>
              <a:t>Haga clic para modificar el estilo de subtítulo del patrón</a:t>
            </a:r>
          </a:p>
        </p:txBody>
      </p:sp>
      <p:sp>
        <p:nvSpPr>
          <p:cNvPr id="13" name="Rectangle 13"/>
          <p:cNvSpPr>
            <a:spLocks noGrp="1" noChangeArrowheads="1"/>
          </p:cNvSpPr>
          <p:nvPr>
            <p:ph type="dt" sz="half" idx="10"/>
          </p:nvPr>
        </p:nvSpPr>
        <p:spPr/>
        <p:txBody>
          <a:bodyPr/>
          <a:lstStyle>
            <a:lvl1pPr>
              <a:defRPr/>
            </a:lvl1pPr>
          </a:lstStyle>
          <a:p>
            <a:pPr>
              <a:defRPr/>
            </a:pPr>
            <a:endParaRPr lang="en-US"/>
          </a:p>
        </p:txBody>
      </p:sp>
      <p:sp>
        <p:nvSpPr>
          <p:cNvPr id="14" name="Rectangle 14"/>
          <p:cNvSpPr>
            <a:spLocks noGrp="1" noChangeArrowheads="1"/>
          </p:cNvSpPr>
          <p:nvPr>
            <p:ph type="ftr" sz="quarter" idx="11"/>
          </p:nvPr>
        </p:nvSpPr>
        <p:spPr/>
        <p:txBody>
          <a:bodyPr/>
          <a:lstStyle>
            <a:lvl1pPr>
              <a:defRPr/>
            </a:lvl1pPr>
          </a:lstStyle>
          <a:p>
            <a:pPr>
              <a:defRPr/>
            </a:pPr>
            <a:endParaRPr lang="en-US"/>
          </a:p>
        </p:txBody>
      </p:sp>
      <p:sp>
        <p:nvSpPr>
          <p:cNvPr id="15" name="Rectangle 15"/>
          <p:cNvSpPr>
            <a:spLocks noGrp="1" noChangeArrowheads="1"/>
          </p:cNvSpPr>
          <p:nvPr>
            <p:ph type="sldNum" sz="quarter" idx="12"/>
          </p:nvPr>
        </p:nvSpPr>
        <p:spPr/>
        <p:txBody>
          <a:bodyPr/>
          <a:lstStyle>
            <a:lvl1pPr>
              <a:defRPr/>
            </a:lvl1pPr>
          </a:lstStyle>
          <a:p>
            <a:pPr>
              <a:defRPr/>
            </a:pPr>
            <a:fld id="{F85536E4-CB8E-459E-87AA-668527A1792F}" type="slidenum">
              <a:rPr lang="en-US"/>
              <a:pPr>
                <a:defRPr/>
              </a:pPr>
              <a:t>‹Nº›</a:t>
            </a:fld>
            <a:endParaRPr lang="en-US"/>
          </a:p>
        </p:txBody>
      </p:sp>
    </p:spTree>
    <p:extLst>
      <p:ext uri="{BB962C8B-B14F-4D97-AF65-F5344CB8AC3E}">
        <p14:creationId xmlns:p14="http://schemas.microsoft.com/office/powerpoint/2010/main" val="10242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GB"/>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0E4C6408-1F0D-4C19-86FA-18CAEF8D18B0}" type="slidenum">
              <a:rPr lang="en-US"/>
              <a:pPr>
                <a:defRPr/>
              </a:pPr>
              <a:t>‹Nº›</a:t>
            </a:fld>
            <a:endParaRPr lang="en-US"/>
          </a:p>
        </p:txBody>
      </p:sp>
    </p:spTree>
    <p:extLst>
      <p:ext uri="{BB962C8B-B14F-4D97-AF65-F5344CB8AC3E}">
        <p14:creationId xmlns:p14="http://schemas.microsoft.com/office/powerpoint/2010/main" val="25599658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50"/>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50"/>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057AFB56-5DBC-45CE-9EF3-A9D2FBB7B417}" type="slidenum">
              <a:rPr lang="en-US"/>
              <a:pPr>
                <a:defRPr/>
              </a:pPr>
              <a:t>‹Nº›</a:t>
            </a:fld>
            <a:endParaRPr lang="en-US"/>
          </a:p>
        </p:txBody>
      </p:sp>
    </p:spTree>
    <p:extLst>
      <p:ext uri="{BB962C8B-B14F-4D97-AF65-F5344CB8AC3E}">
        <p14:creationId xmlns:p14="http://schemas.microsoft.com/office/powerpoint/2010/main" val="191103886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C580E04-0E38-4C61-BE9B-017A1DED6A42}"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79730899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ABBC828-79BD-420B-9769-F508455B34A4}"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85209200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5001CF6-A782-48CF-B0F3-259A6EAE6E4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40771568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C0629C1-B9CB-445C-B893-E99F7700042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7989685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3250DA19-B236-4AC8-8F5A-0D465B60E6D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3259492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AE25080-E35D-4B07-971D-E2D2452A88E6}"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4649300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A234C98-5DD0-4B2C-B65B-A348F27A1E44}"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39087954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9615F3-BB32-418F-A9A6-965A8A0E1F74}"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61024885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59DD82D-751C-4A32-A50A-BDA65EDF4D1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8005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515100" y="609600"/>
            <a:ext cx="1943100" cy="5486400"/>
          </a:xfrm>
        </p:spPr>
        <p:txBody>
          <a:bodyPr vert="eaVert"/>
          <a:lstStyle/>
          <a:p>
            <a:r>
              <a:rPr lang="es-ES" smtClean="0"/>
              <a:t>Haga clic para modificar el estilo de título del patrón</a:t>
            </a:r>
            <a:endParaRPr lang="en-GB"/>
          </a:p>
        </p:txBody>
      </p:sp>
      <p:sp>
        <p:nvSpPr>
          <p:cNvPr id="3" name="2 Marcador de texto vertical"/>
          <p:cNvSpPr>
            <a:spLocks noGrp="1"/>
          </p:cNvSpPr>
          <p:nvPr>
            <p:ph type="body" orient="vert" idx="1"/>
          </p:nvPr>
        </p:nvSpPr>
        <p:spPr>
          <a:xfrm>
            <a:off x="685800" y="609600"/>
            <a:ext cx="5676900" cy="5486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D52D88AD-12F6-4633-886B-BDE4A4B9B7FC}" type="slidenum">
              <a:rPr lang="en-US"/>
              <a:pPr>
                <a:defRPr/>
              </a:pPr>
              <a:t>‹Nº›</a:t>
            </a:fld>
            <a:endParaRPr lang="en-US"/>
          </a:p>
        </p:txBody>
      </p:sp>
    </p:spTree>
    <p:extLst>
      <p:ext uri="{BB962C8B-B14F-4D97-AF65-F5344CB8AC3E}">
        <p14:creationId xmlns:p14="http://schemas.microsoft.com/office/powerpoint/2010/main" val="34776908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F18F4EC-8A13-45FD-8EF3-6D837E7BE1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00195264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96EF77C-7EE6-41D1-9B4A-8A0FB0EE17B2}"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8637703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clipArtAndTx">
  <p:cSld name="Título, imágenes prediseñadas y texto">
    <p:spTree>
      <p:nvGrpSpPr>
        <p:cNvPr id="1" name=""/>
        <p:cNvGrpSpPr/>
        <p:nvPr/>
      </p:nvGrpSpPr>
      <p:grpSpPr>
        <a:xfrm>
          <a:off x="0" y="0"/>
          <a:ext cx="0" cy="0"/>
          <a:chOff x="0" y="0"/>
          <a:chExt cx="0" cy="0"/>
        </a:xfrm>
      </p:grpSpPr>
      <p:sp>
        <p:nvSpPr>
          <p:cNvPr id="2" name="1 Título"/>
          <p:cNvSpPr>
            <a:spLocks noGrp="1"/>
          </p:cNvSpPr>
          <p:nvPr>
            <p:ph type="title"/>
          </p:nvPr>
        </p:nvSpPr>
        <p:spPr>
          <a:xfrm>
            <a:off x="304800" y="304800"/>
            <a:ext cx="8421688" cy="846138"/>
          </a:xfrm>
        </p:spPr>
        <p:txBody>
          <a:bodyPr/>
          <a:lstStyle/>
          <a:p>
            <a:r>
              <a:rPr lang="es-ES" smtClean="0"/>
              <a:t>Haga clic para modificar el estilo de título del patrón</a:t>
            </a:r>
            <a:endParaRPr lang="es-ES"/>
          </a:p>
        </p:txBody>
      </p:sp>
      <p:sp>
        <p:nvSpPr>
          <p:cNvPr id="3" name="2 Marcador de imágenes prediseñadas"/>
          <p:cNvSpPr>
            <a:spLocks noGrp="1"/>
          </p:cNvSpPr>
          <p:nvPr>
            <p:ph type="clipArt" sz="half" idx="1"/>
          </p:nvPr>
        </p:nvSpPr>
        <p:spPr>
          <a:xfrm>
            <a:off x="304811" y="1520825"/>
            <a:ext cx="4135439" cy="4114800"/>
          </a:xfrm>
        </p:spPr>
        <p:txBody>
          <a:bodyPr/>
          <a:lstStyle/>
          <a:p>
            <a:pPr lvl="0"/>
            <a:endParaRPr lang="es-ES" noProof="0"/>
          </a:p>
        </p:txBody>
      </p:sp>
      <p:sp>
        <p:nvSpPr>
          <p:cNvPr id="4" name="3 Marcador de texto"/>
          <p:cNvSpPr>
            <a:spLocks noGrp="1"/>
          </p:cNvSpPr>
          <p:nvPr>
            <p:ph type="body" sz="half" idx="2"/>
          </p:nvPr>
        </p:nvSpPr>
        <p:spPr>
          <a:xfrm>
            <a:off x="4592650" y="1520825"/>
            <a:ext cx="4137025" cy="4114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2887653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7"/>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6" indent="0" algn="ctr">
              <a:buNone/>
              <a:defRPr>
                <a:solidFill>
                  <a:schemeClr val="tx1">
                    <a:tint val="75000"/>
                  </a:schemeClr>
                </a:solidFill>
              </a:defRPr>
            </a:lvl3pPr>
            <a:lvl4pPr marL="1371174" indent="0" algn="ctr">
              <a:buNone/>
              <a:defRPr>
                <a:solidFill>
                  <a:schemeClr val="tx1">
                    <a:tint val="75000"/>
                  </a:schemeClr>
                </a:solidFill>
              </a:defRPr>
            </a:lvl4pPr>
            <a:lvl5pPr marL="1828231" indent="0" algn="ctr">
              <a:buNone/>
              <a:defRPr>
                <a:solidFill>
                  <a:schemeClr val="tx1">
                    <a:tint val="75000"/>
                  </a:schemeClr>
                </a:solidFill>
              </a:defRPr>
            </a:lvl5pPr>
            <a:lvl6pPr marL="2285289" indent="0" algn="ctr">
              <a:buNone/>
              <a:defRPr>
                <a:solidFill>
                  <a:schemeClr val="tx1">
                    <a:tint val="75000"/>
                  </a:schemeClr>
                </a:solidFill>
              </a:defRPr>
            </a:lvl6pPr>
            <a:lvl7pPr marL="2742346" indent="0" algn="ctr">
              <a:buNone/>
              <a:defRPr>
                <a:solidFill>
                  <a:schemeClr val="tx1">
                    <a:tint val="75000"/>
                  </a:schemeClr>
                </a:solidFill>
              </a:defRPr>
            </a:lvl7pPr>
            <a:lvl8pPr marL="3199404" indent="0" algn="ctr">
              <a:buNone/>
              <a:defRPr>
                <a:solidFill>
                  <a:schemeClr val="tx1">
                    <a:tint val="75000"/>
                  </a:schemeClr>
                </a:solidFill>
              </a:defRPr>
            </a:lvl8pPr>
            <a:lvl9pPr marL="3656462"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1D81D124-B757-42D9-849C-025B0C37CEA2}" type="slidenum">
              <a:rPr lang="en-US"/>
              <a:pPr>
                <a:defRPr/>
              </a:pPr>
              <a:t>‹Nº›</a:t>
            </a:fld>
            <a:endParaRPr lang="en-US"/>
          </a:p>
        </p:txBody>
      </p:sp>
    </p:spTree>
    <p:extLst>
      <p:ext uri="{BB962C8B-B14F-4D97-AF65-F5344CB8AC3E}">
        <p14:creationId xmlns:p14="http://schemas.microsoft.com/office/powerpoint/2010/main" val="9130890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01468264-B110-44F1-9D89-81A6AC66D1FA}" type="slidenum">
              <a:rPr lang="en-US"/>
              <a:pPr>
                <a:defRPr/>
              </a:pPr>
              <a:t>‹Nº›</a:t>
            </a:fld>
            <a:endParaRPr lang="en-US"/>
          </a:p>
        </p:txBody>
      </p:sp>
    </p:spTree>
    <p:extLst>
      <p:ext uri="{BB962C8B-B14F-4D97-AF65-F5344CB8AC3E}">
        <p14:creationId xmlns:p14="http://schemas.microsoft.com/office/powerpoint/2010/main" val="4487683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059" indent="0">
              <a:buNone/>
              <a:defRPr sz="1800">
                <a:solidFill>
                  <a:schemeClr val="tx1">
                    <a:tint val="75000"/>
                  </a:schemeClr>
                </a:solidFill>
              </a:defRPr>
            </a:lvl2pPr>
            <a:lvl3pPr marL="914116" indent="0">
              <a:buNone/>
              <a:defRPr sz="1600">
                <a:solidFill>
                  <a:schemeClr val="tx1">
                    <a:tint val="75000"/>
                  </a:schemeClr>
                </a:solidFill>
              </a:defRPr>
            </a:lvl3pPr>
            <a:lvl4pPr marL="1371174" indent="0">
              <a:buNone/>
              <a:defRPr sz="1400">
                <a:solidFill>
                  <a:schemeClr val="tx1">
                    <a:tint val="75000"/>
                  </a:schemeClr>
                </a:solidFill>
              </a:defRPr>
            </a:lvl4pPr>
            <a:lvl5pPr marL="1828231" indent="0">
              <a:buNone/>
              <a:defRPr sz="1400">
                <a:solidFill>
                  <a:schemeClr val="tx1">
                    <a:tint val="75000"/>
                  </a:schemeClr>
                </a:solidFill>
              </a:defRPr>
            </a:lvl5pPr>
            <a:lvl6pPr marL="2285289" indent="0">
              <a:buNone/>
              <a:defRPr sz="1400">
                <a:solidFill>
                  <a:schemeClr val="tx1">
                    <a:tint val="75000"/>
                  </a:schemeClr>
                </a:solidFill>
              </a:defRPr>
            </a:lvl6pPr>
            <a:lvl7pPr marL="2742346" indent="0">
              <a:buNone/>
              <a:defRPr sz="1400">
                <a:solidFill>
                  <a:schemeClr val="tx1">
                    <a:tint val="75000"/>
                  </a:schemeClr>
                </a:solidFill>
              </a:defRPr>
            </a:lvl7pPr>
            <a:lvl8pPr marL="3199404" indent="0">
              <a:buNone/>
              <a:defRPr sz="1400">
                <a:solidFill>
                  <a:schemeClr val="tx1">
                    <a:tint val="75000"/>
                  </a:schemeClr>
                </a:solidFill>
              </a:defRPr>
            </a:lvl8pPr>
            <a:lvl9pPr marL="3656462"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473D794C-9CD6-426B-8E98-24E53C4B6062}" type="slidenum">
              <a:rPr lang="en-US"/>
              <a:pPr>
                <a:defRPr/>
              </a:pPr>
              <a:t>‹Nº›</a:t>
            </a:fld>
            <a:endParaRPr lang="en-US"/>
          </a:p>
        </p:txBody>
      </p:sp>
    </p:spTree>
    <p:extLst>
      <p:ext uri="{BB962C8B-B14F-4D97-AF65-F5344CB8AC3E}">
        <p14:creationId xmlns:p14="http://schemas.microsoft.com/office/powerpoint/2010/main" val="152955885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1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1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F708E98F-8800-4E64-876E-C57507E8EC88}" type="slidenum">
              <a:rPr lang="en-US"/>
              <a:pPr>
                <a:defRPr/>
              </a:pPr>
              <a:t>‹Nº›</a:t>
            </a:fld>
            <a:endParaRPr lang="en-US"/>
          </a:p>
        </p:txBody>
      </p:sp>
    </p:spTree>
    <p:extLst>
      <p:ext uri="{BB962C8B-B14F-4D97-AF65-F5344CB8AC3E}">
        <p14:creationId xmlns:p14="http://schemas.microsoft.com/office/powerpoint/2010/main" val="10173909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3" y="1535114"/>
            <a:ext cx="4040188"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37" y="1535114"/>
            <a:ext cx="4041775"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8"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9"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AA1409C0-5254-421C-8AE1-EA66684A9C4C}" type="slidenum">
              <a:rPr lang="en-US"/>
              <a:pPr>
                <a:defRPr/>
              </a:pPr>
              <a:t>‹Nº›</a:t>
            </a:fld>
            <a:endParaRPr lang="en-US"/>
          </a:p>
        </p:txBody>
      </p:sp>
    </p:spTree>
    <p:extLst>
      <p:ext uri="{BB962C8B-B14F-4D97-AF65-F5344CB8AC3E}">
        <p14:creationId xmlns:p14="http://schemas.microsoft.com/office/powerpoint/2010/main" val="17036257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4"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D9F065F7-E8EA-4B36-810D-F337DBA3E9FA}" type="slidenum">
              <a:rPr lang="en-US"/>
              <a:pPr>
                <a:defRPr/>
              </a:pPr>
              <a:t>‹Nº›</a:t>
            </a:fld>
            <a:endParaRPr lang="en-US"/>
          </a:p>
        </p:txBody>
      </p:sp>
    </p:spTree>
    <p:extLst>
      <p:ext uri="{BB962C8B-B14F-4D97-AF65-F5344CB8AC3E}">
        <p14:creationId xmlns:p14="http://schemas.microsoft.com/office/powerpoint/2010/main" val="363276911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3"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4"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B9DE7317-E63B-48D0-90C4-35C7022D4FAD}" type="slidenum">
              <a:rPr lang="en-US"/>
              <a:pPr>
                <a:defRPr/>
              </a:pPr>
              <a:t>‹Nº›</a:t>
            </a:fld>
            <a:endParaRPr lang="en-US"/>
          </a:p>
        </p:txBody>
      </p:sp>
    </p:spTree>
    <p:extLst>
      <p:ext uri="{BB962C8B-B14F-4D97-AF65-F5344CB8AC3E}">
        <p14:creationId xmlns:p14="http://schemas.microsoft.com/office/powerpoint/2010/main" val="2816088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fourObj" preserve="1">
  <p:cSld name="Título y 4 objetos">
    <p:spTree>
      <p:nvGrpSpPr>
        <p:cNvPr id="1" name=""/>
        <p:cNvGrpSpPr/>
        <p:nvPr/>
      </p:nvGrpSpPr>
      <p:grpSpPr>
        <a:xfrm>
          <a:off x="0" y="0"/>
          <a:ext cx="0" cy="0"/>
          <a:chOff x="0" y="0"/>
          <a:chExt cx="0" cy="0"/>
        </a:xfrm>
      </p:grpSpPr>
      <p:sp>
        <p:nvSpPr>
          <p:cNvPr id="2" name="1 Título"/>
          <p:cNvSpPr>
            <a:spLocks noGrp="1"/>
          </p:cNvSpPr>
          <p:nvPr>
            <p:ph type="title" sz="quarter"/>
          </p:nvPr>
        </p:nvSpPr>
        <p:spPr>
          <a:xfrm>
            <a:off x="685800" y="609600"/>
            <a:ext cx="7772400" cy="1143000"/>
          </a:xfrm>
        </p:spPr>
        <p:txBody>
          <a:bodyPr/>
          <a:lstStyle/>
          <a:p>
            <a:r>
              <a:rPr lang="es-ES" smtClean="0"/>
              <a:t>Haga clic para modificar el estilo de título del patrón</a:t>
            </a:r>
            <a:endParaRPr lang="en-GB"/>
          </a:p>
        </p:txBody>
      </p:sp>
      <p:sp>
        <p:nvSpPr>
          <p:cNvPr id="3" name="2 Marcador de contenido"/>
          <p:cNvSpPr>
            <a:spLocks noGrp="1"/>
          </p:cNvSpPr>
          <p:nvPr>
            <p:ph sz="quarter" idx="1"/>
          </p:nvPr>
        </p:nvSpPr>
        <p:spPr>
          <a:xfrm>
            <a:off x="6858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contenido"/>
          <p:cNvSpPr>
            <a:spLocks noGrp="1"/>
          </p:cNvSpPr>
          <p:nvPr>
            <p:ph sz="quarter" idx="2"/>
          </p:nvPr>
        </p:nvSpPr>
        <p:spPr>
          <a:xfrm>
            <a:off x="4648200" y="19812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4 Marcador de contenido"/>
          <p:cNvSpPr>
            <a:spLocks noGrp="1"/>
          </p:cNvSpPr>
          <p:nvPr>
            <p:ph sz="quarter" idx="3"/>
          </p:nvPr>
        </p:nvSpPr>
        <p:spPr>
          <a:xfrm>
            <a:off x="6858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6" name="5 Marcador de contenido"/>
          <p:cNvSpPr>
            <a:spLocks noGrp="1"/>
          </p:cNvSpPr>
          <p:nvPr>
            <p:ph sz="quarter" idx="4"/>
          </p:nvPr>
        </p:nvSpPr>
        <p:spPr>
          <a:xfrm>
            <a:off x="4648200" y="4114800"/>
            <a:ext cx="3810000" cy="1981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6 Marcador de fecha"/>
          <p:cNvSpPr>
            <a:spLocks noGrp="1"/>
          </p:cNvSpPr>
          <p:nvPr>
            <p:ph type="dt" sz="half" idx="10"/>
          </p:nvPr>
        </p:nvSpPr>
        <p:spPr/>
        <p:txBody>
          <a:bodyPr/>
          <a:lstStyle>
            <a:lvl1pPr>
              <a:defRPr/>
            </a:lvl1pPr>
          </a:lstStyle>
          <a:p>
            <a:pPr>
              <a:defRPr/>
            </a:pPr>
            <a:endParaRPr lang="en-US"/>
          </a:p>
        </p:txBody>
      </p:sp>
      <p:sp>
        <p:nvSpPr>
          <p:cNvPr id="8" name="7 Marcador de pie de página"/>
          <p:cNvSpPr>
            <a:spLocks noGrp="1"/>
          </p:cNvSpPr>
          <p:nvPr>
            <p:ph type="ftr" sz="quarter" idx="11"/>
          </p:nvPr>
        </p:nvSpPr>
        <p:spPr/>
        <p:txBody>
          <a:bodyPr/>
          <a:lstStyle>
            <a:lvl1pPr>
              <a:defRPr/>
            </a:lvl1pPr>
          </a:lstStyle>
          <a:p>
            <a:pPr>
              <a:defRPr/>
            </a:pPr>
            <a:endParaRPr lang="en-US"/>
          </a:p>
        </p:txBody>
      </p:sp>
      <p:sp>
        <p:nvSpPr>
          <p:cNvPr id="9" name="8 Marcador de número de diapositiva"/>
          <p:cNvSpPr>
            <a:spLocks noGrp="1"/>
          </p:cNvSpPr>
          <p:nvPr>
            <p:ph type="sldNum" sz="quarter" idx="12"/>
          </p:nvPr>
        </p:nvSpPr>
        <p:spPr/>
        <p:txBody>
          <a:bodyPr/>
          <a:lstStyle>
            <a:lvl1pPr>
              <a:defRPr/>
            </a:lvl1pPr>
          </a:lstStyle>
          <a:p>
            <a:pPr>
              <a:defRPr/>
            </a:pPr>
            <a:fld id="{2446E72D-2398-47EF-9BC9-2D5C4A7AFD5A}" type="slidenum">
              <a:rPr lang="en-US"/>
              <a:pPr>
                <a:defRPr/>
              </a:pPr>
              <a:t>‹Nº›</a:t>
            </a:fld>
            <a:endParaRPr lang="en-US"/>
          </a:p>
        </p:txBody>
      </p:sp>
    </p:spTree>
    <p:extLst>
      <p:ext uri="{BB962C8B-B14F-4D97-AF65-F5344CB8AC3E}">
        <p14:creationId xmlns:p14="http://schemas.microsoft.com/office/powerpoint/2010/main" val="111772763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4"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65" y="27306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14" y="1435112"/>
            <a:ext cx="3008313" cy="4691063"/>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9B60A104-E4DE-423B-BC90-191841FA66D2}" type="slidenum">
              <a:rPr lang="en-US"/>
              <a:pPr>
                <a:defRPr/>
              </a:pPr>
              <a:t>‹Nº›</a:t>
            </a:fld>
            <a:endParaRPr lang="en-US"/>
          </a:p>
        </p:txBody>
      </p:sp>
    </p:spTree>
    <p:extLst>
      <p:ext uri="{BB962C8B-B14F-4D97-AF65-F5344CB8AC3E}">
        <p14:creationId xmlns:p14="http://schemas.microsoft.com/office/powerpoint/2010/main" val="230709712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059" indent="0">
              <a:buNone/>
              <a:defRPr sz="2800"/>
            </a:lvl2pPr>
            <a:lvl3pPr marL="914116" indent="0">
              <a:buNone/>
              <a:defRPr sz="2400"/>
            </a:lvl3pPr>
            <a:lvl4pPr marL="1371174" indent="0">
              <a:buNone/>
              <a:defRPr sz="2000"/>
            </a:lvl4pPr>
            <a:lvl5pPr marL="1828231" indent="0">
              <a:buNone/>
              <a:defRPr sz="2000"/>
            </a:lvl5pPr>
            <a:lvl6pPr marL="2285289" indent="0">
              <a:buNone/>
              <a:defRPr sz="2000"/>
            </a:lvl6pPr>
            <a:lvl7pPr marL="2742346" indent="0">
              <a:buNone/>
              <a:defRPr sz="2000"/>
            </a:lvl7pPr>
            <a:lvl8pPr marL="3199404" indent="0">
              <a:buNone/>
              <a:defRPr sz="2000"/>
            </a:lvl8pPr>
            <a:lvl9pPr marL="3656462" indent="0">
              <a:buNone/>
              <a:defRPr sz="2000"/>
            </a:lvl9pPr>
          </a:lstStyle>
          <a:p>
            <a:pPr lvl="0"/>
            <a:endParaRPr lang="en-U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F27354EB-42A2-4BDB-AEC6-B90C0855C463}" type="slidenum">
              <a:rPr lang="en-US"/>
              <a:pPr>
                <a:defRPr/>
              </a:pPr>
              <a:t>‹Nº›</a:t>
            </a:fld>
            <a:endParaRPr lang="en-US"/>
          </a:p>
        </p:txBody>
      </p:sp>
    </p:spTree>
    <p:extLst>
      <p:ext uri="{BB962C8B-B14F-4D97-AF65-F5344CB8AC3E}">
        <p14:creationId xmlns:p14="http://schemas.microsoft.com/office/powerpoint/2010/main" val="42086600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4C5A9313-9F87-4233-9099-103285BA2F11}" type="slidenum">
              <a:rPr lang="en-US"/>
              <a:pPr>
                <a:defRPr/>
              </a:pPr>
              <a:t>‹Nº›</a:t>
            </a:fld>
            <a:endParaRPr lang="en-US"/>
          </a:p>
        </p:txBody>
      </p:sp>
    </p:spTree>
    <p:extLst>
      <p:ext uri="{BB962C8B-B14F-4D97-AF65-F5344CB8AC3E}">
        <p14:creationId xmlns:p14="http://schemas.microsoft.com/office/powerpoint/2010/main" val="113943932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50"/>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50"/>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5435322F-DD53-4259-BB12-ACA19CB33739}" type="slidenum">
              <a:rPr lang="en-US"/>
              <a:pPr>
                <a:defRPr/>
              </a:pPr>
              <a:t>‹Nº›</a:t>
            </a:fld>
            <a:endParaRPr lang="en-US"/>
          </a:p>
        </p:txBody>
      </p:sp>
    </p:spTree>
    <p:extLst>
      <p:ext uri="{BB962C8B-B14F-4D97-AF65-F5344CB8AC3E}">
        <p14:creationId xmlns:p14="http://schemas.microsoft.com/office/powerpoint/2010/main" val="21839923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B5B28C-512C-4A6D-9164-EA506A0FCE9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8461139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A46DC8-4C3F-46A9-9272-7E4A2979A007}"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2407550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CAD2F-DC44-4A27-BC42-05B18A58AD8A}"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9776381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33BE2B-28AB-44C4-A36B-7DC2CE7E177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32300536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614E26-4F28-49A0-AF64-87E48E6E083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45980648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F7905-CE7F-4C73-B169-2AB94EC01A7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81591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6"/>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7153" indent="0" algn="ctr">
              <a:buNone/>
              <a:defRPr>
                <a:solidFill>
                  <a:schemeClr val="tx1">
                    <a:tint val="75000"/>
                  </a:schemeClr>
                </a:solidFill>
              </a:defRPr>
            </a:lvl2pPr>
            <a:lvl3pPr marL="914305"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5" indent="0" algn="ctr">
              <a:buNone/>
              <a:defRPr>
                <a:solidFill>
                  <a:schemeClr val="tx1">
                    <a:tint val="75000"/>
                  </a:schemeClr>
                </a:solidFill>
              </a:defRPr>
            </a:lvl7pPr>
            <a:lvl8pPr marL="3200068" indent="0" algn="ctr">
              <a:buNone/>
              <a:defRPr>
                <a:solidFill>
                  <a:schemeClr val="tx1">
                    <a:tint val="75000"/>
                  </a:schemeClr>
                </a:solidFill>
              </a:defRPr>
            </a:lvl8pPr>
            <a:lvl9pPr marL="365722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31CF9DD3-F41F-4366-968A-51C07EAAFBC1}" type="slidenum">
              <a:rPr lang="en-US"/>
              <a:pPr>
                <a:defRPr/>
              </a:pPr>
              <a:t>‹Nº›</a:t>
            </a:fld>
            <a:endParaRPr lang="en-US"/>
          </a:p>
        </p:txBody>
      </p:sp>
    </p:spTree>
    <p:extLst>
      <p:ext uri="{BB962C8B-B14F-4D97-AF65-F5344CB8AC3E}">
        <p14:creationId xmlns:p14="http://schemas.microsoft.com/office/powerpoint/2010/main" val="170938491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C9B23-37C4-4940-96AC-F9F92F4C9ECE}"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33390413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DDEBE5-C752-44B5-8B89-531CDC1E91C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86966414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F3B74C-9B00-4255-AAF0-D13839C24DC1}"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14779033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AA6AB2-734A-4AD3-91C2-29E5AB4E5D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25582351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4368C5D-76F7-4759-941D-3E5C377E7CB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76762322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6"/>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937669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6253482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9466988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385546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68044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8FBBFCAD-03EA-4203-AD51-4ACCD65C761B}" type="slidenum">
              <a:rPr lang="en-US"/>
              <a:pPr>
                <a:defRPr/>
              </a:pPr>
              <a:t>‹Nº›</a:t>
            </a:fld>
            <a:endParaRPr lang="en-US"/>
          </a:p>
        </p:txBody>
      </p:sp>
    </p:spTree>
    <p:extLst>
      <p:ext uri="{BB962C8B-B14F-4D97-AF65-F5344CB8AC3E}">
        <p14:creationId xmlns:p14="http://schemas.microsoft.com/office/powerpoint/2010/main" val="257057668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18958455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236382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2" y="273049"/>
            <a:ext cx="3008313" cy="1162051"/>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474073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9"/>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2355782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78740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9"/>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9"/>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93840273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B5B28C-512C-4A6D-9164-EA506A0FCE9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2600179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A46DC8-4C3F-46A9-9272-7E4A2979A007}"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19115956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CAD2F-DC44-4A27-BC42-05B18A58AD8A}"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03535934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33BE2B-28AB-44C4-A36B-7DC2CE7E177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50894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53" indent="0">
              <a:buNone/>
              <a:defRPr sz="1800">
                <a:solidFill>
                  <a:schemeClr val="tx1">
                    <a:tint val="75000"/>
                  </a:schemeClr>
                </a:solidFill>
              </a:defRPr>
            </a:lvl2pPr>
            <a:lvl3pPr marL="914305"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5" indent="0">
              <a:buNone/>
              <a:defRPr sz="1400">
                <a:solidFill>
                  <a:schemeClr val="tx1">
                    <a:tint val="75000"/>
                  </a:schemeClr>
                </a:solidFill>
              </a:defRPr>
            </a:lvl7pPr>
            <a:lvl8pPr marL="3200068" indent="0">
              <a:buNone/>
              <a:defRPr sz="1400">
                <a:solidFill>
                  <a:schemeClr val="tx1">
                    <a:tint val="75000"/>
                  </a:schemeClr>
                </a:solidFill>
              </a:defRPr>
            </a:lvl8pPr>
            <a:lvl9pPr marL="365722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56FC62ED-DAF7-4EC9-9735-7E4718E55021}" type="slidenum">
              <a:rPr lang="en-US"/>
              <a:pPr>
                <a:defRPr/>
              </a:pPr>
              <a:t>‹Nº›</a:t>
            </a:fld>
            <a:endParaRPr lang="en-US"/>
          </a:p>
        </p:txBody>
      </p:sp>
    </p:spTree>
    <p:extLst>
      <p:ext uri="{BB962C8B-B14F-4D97-AF65-F5344CB8AC3E}">
        <p14:creationId xmlns:p14="http://schemas.microsoft.com/office/powerpoint/2010/main" val="354714391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614E26-4F28-49A0-AF64-87E48E6E083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4923529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F7905-CE7F-4C73-B169-2AB94EC01A7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7451806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C9B23-37C4-4940-96AC-F9F92F4C9ECE}"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72161608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DDEBE5-C752-44B5-8B89-531CDC1E91C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22626202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F3B74C-9B00-4255-AAF0-D13839C24DC1}"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19799226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AA6AB2-734A-4AD3-91C2-29E5AB4E5D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97819568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4368C5D-76F7-4759-941D-3E5C377E7CB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6261174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6"/>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170554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8561421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8135260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E2B758E7-9D17-4E9A-A952-879FCD3FCCE7}" type="slidenum">
              <a:rPr lang="en-US"/>
              <a:pPr>
                <a:defRPr/>
              </a:pPr>
              <a:t>‹Nº›</a:t>
            </a:fld>
            <a:endParaRPr lang="en-US"/>
          </a:p>
        </p:txBody>
      </p:sp>
    </p:spTree>
    <p:extLst>
      <p:ext uri="{BB962C8B-B14F-4D97-AF65-F5344CB8AC3E}">
        <p14:creationId xmlns:p14="http://schemas.microsoft.com/office/powerpoint/2010/main" val="267935921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9117540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0243739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2356168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821691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2" y="273049"/>
            <a:ext cx="3008313" cy="1162051"/>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599225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9"/>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7326573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7213184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9"/>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9"/>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C65C136-C5C4-45F6-B268-E035D06E694A}"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099B37B2-40B8-4D79-9D89-AF53EE5084AA}"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96974586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B5B28C-512C-4A6D-9164-EA506A0FCE9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6781384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A46DC8-4C3F-46A9-9272-7E4A2979A007}"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949448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4"/>
            <a:ext cx="4040188" cy="639762"/>
          </a:xfrm>
        </p:spPr>
        <p:txBody>
          <a:bodyPr anchor="b"/>
          <a:lstStyle>
            <a:lvl1pPr marL="0" indent="0">
              <a:buNone/>
              <a:defRPr sz="2400" b="1"/>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4"/>
            <a:ext cx="4041775" cy="639762"/>
          </a:xfrm>
        </p:spPr>
        <p:txBody>
          <a:bodyPr anchor="b"/>
          <a:lstStyle>
            <a:lvl1pPr marL="0" indent="0">
              <a:buNone/>
              <a:defRPr sz="2400" b="1"/>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a:defRPr/>
            </a:lvl1pPr>
          </a:lstStyle>
          <a:p>
            <a:pPr>
              <a:defRPr/>
            </a:pPr>
            <a:endParaRPr lang="en-US"/>
          </a:p>
        </p:txBody>
      </p:sp>
      <p:sp>
        <p:nvSpPr>
          <p:cNvPr id="8" name="4 Marcador de pie de página"/>
          <p:cNvSpPr>
            <a:spLocks noGrp="1"/>
          </p:cNvSpPr>
          <p:nvPr>
            <p:ph type="ftr" sz="quarter" idx="11"/>
          </p:nvPr>
        </p:nvSpPr>
        <p:spPr/>
        <p:txBody>
          <a:bodyPr/>
          <a:lstStyle>
            <a:lvl1pPr>
              <a:defRPr/>
            </a:lvl1pPr>
          </a:lstStyle>
          <a:p>
            <a:pPr>
              <a:defRPr/>
            </a:pPr>
            <a:endParaRPr lang="en-US"/>
          </a:p>
        </p:txBody>
      </p:sp>
      <p:sp>
        <p:nvSpPr>
          <p:cNvPr id="9" name="5 Marcador de número de diapositiva"/>
          <p:cNvSpPr>
            <a:spLocks noGrp="1"/>
          </p:cNvSpPr>
          <p:nvPr>
            <p:ph type="sldNum" sz="quarter" idx="12"/>
          </p:nvPr>
        </p:nvSpPr>
        <p:spPr/>
        <p:txBody>
          <a:bodyPr/>
          <a:lstStyle>
            <a:lvl1pPr>
              <a:defRPr/>
            </a:lvl1pPr>
          </a:lstStyle>
          <a:p>
            <a:pPr>
              <a:defRPr/>
            </a:pPr>
            <a:fld id="{32F35C19-7287-4D67-9B6F-3A46E281C1C9}" type="slidenum">
              <a:rPr lang="en-US"/>
              <a:pPr>
                <a:defRPr/>
              </a:pPr>
              <a:t>‹Nº›</a:t>
            </a:fld>
            <a:endParaRPr lang="en-US"/>
          </a:p>
        </p:txBody>
      </p:sp>
    </p:spTree>
    <p:extLst>
      <p:ext uri="{BB962C8B-B14F-4D97-AF65-F5344CB8AC3E}">
        <p14:creationId xmlns:p14="http://schemas.microsoft.com/office/powerpoint/2010/main" val="40459408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CAD2F-DC44-4A27-BC42-05B18A58AD8A}"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2989918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33BE2B-28AB-44C4-A36B-7DC2CE7E177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72923669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614E26-4F28-49A0-AF64-87E48E6E083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89030193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F7905-CE7F-4C73-B169-2AB94EC01A7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40030261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C9B23-37C4-4940-96AC-F9F92F4C9ECE}"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74720182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DDEBE5-C752-44B5-8B89-531CDC1E91C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4237456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F3B74C-9B00-4255-AAF0-D13839C24DC1}"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5288923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AA6AB2-734A-4AD3-91C2-29E5AB4E5D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91088448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4368C5D-76F7-4759-941D-3E5C377E7CB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03188209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B5B28C-512C-4A6D-9164-EA506A0FCE9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056441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a:defRPr/>
            </a:lvl1pPr>
          </a:lstStyle>
          <a:p>
            <a:pPr>
              <a:defRPr/>
            </a:pPr>
            <a:endParaRPr lang="en-US"/>
          </a:p>
        </p:txBody>
      </p:sp>
      <p:sp>
        <p:nvSpPr>
          <p:cNvPr id="4" name="4 Marcador de pie de página"/>
          <p:cNvSpPr>
            <a:spLocks noGrp="1"/>
          </p:cNvSpPr>
          <p:nvPr>
            <p:ph type="ftr" sz="quarter" idx="11"/>
          </p:nvPr>
        </p:nvSpPr>
        <p:spPr/>
        <p:txBody>
          <a:bodyPr/>
          <a:lstStyle>
            <a:lvl1pPr>
              <a:defRPr/>
            </a:lvl1pPr>
          </a:lstStyle>
          <a:p>
            <a:pPr>
              <a:defRPr/>
            </a:pPr>
            <a:endParaRPr lang="en-US"/>
          </a:p>
        </p:txBody>
      </p:sp>
      <p:sp>
        <p:nvSpPr>
          <p:cNvPr id="5" name="5 Marcador de número de diapositiva"/>
          <p:cNvSpPr>
            <a:spLocks noGrp="1"/>
          </p:cNvSpPr>
          <p:nvPr>
            <p:ph type="sldNum" sz="quarter" idx="12"/>
          </p:nvPr>
        </p:nvSpPr>
        <p:spPr/>
        <p:txBody>
          <a:bodyPr/>
          <a:lstStyle>
            <a:lvl1pPr>
              <a:defRPr/>
            </a:lvl1pPr>
          </a:lstStyle>
          <a:p>
            <a:pPr>
              <a:defRPr/>
            </a:pPr>
            <a:fld id="{DD4A9CF6-C5A8-4738-82AF-4CF4987C5A81}" type="slidenum">
              <a:rPr lang="en-US"/>
              <a:pPr>
                <a:defRPr/>
              </a:pPr>
              <a:t>‹Nº›</a:t>
            </a:fld>
            <a:endParaRPr lang="en-US"/>
          </a:p>
        </p:txBody>
      </p:sp>
    </p:spTree>
    <p:extLst>
      <p:ext uri="{BB962C8B-B14F-4D97-AF65-F5344CB8AC3E}">
        <p14:creationId xmlns:p14="http://schemas.microsoft.com/office/powerpoint/2010/main" val="333463972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A46DC8-4C3F-46A9-9272-7E4A2979A007}"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52116535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CAD2F-DC44-4A27-BC42-05B18A58AD8A}"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51244442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33BE2B-28AB-44C4-A36B-7DC2CE7E177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94091487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614E26-4F28-49A0-AF64-87E48E6E083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73293165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F7905-CE7F-4C73-B169-2AB94EC01A7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55015893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C9B23-37C4-4940-96AC-F9F92F4C9ECE}"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43060779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DDEBE5-C752-44B5-8B89-531CDC1E91C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9324483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F3B74C-9B00-4255-AAF0-D13839C24DC1}"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42941707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AA6AB2-734A-4AD3-91C2-29E5AB4E5D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8022420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4368C5D-76F7-4759-941D-3E5C377E7CB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455883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endParaRPr lang="en-US"/>
          </a:p>
        </p:txBody>
      </p:sp>
      <p:sp>
        <p:nvSpPr>
          <p:cNvPr id="3" name="4 Marcador de pie de página"/>
          <p:cNvSpPr>
            <a:spLocks noGrp="1"/>
          </p:cNvSpPr>
          <p:nvPr>
            <p:ph type="ftr" sz="quarter" idx="11"/>
          </p:nvPr>
        </p:nvSpPr>
        <p:spPr/>
        <p:txBody>
          <a:bodyPr/>
          <a:lstStyle>
            <a:lvl1pPr>
              <a:defRPr/>
            </a:lvl1pPr>
          </a:lstStyle>
          <a:p>
            <a:pPr>
              <a:defRPr/>
            </a:pPr>
            <a:endParaRPr lang="en-US"/>
          </a:p>
        </p:txBody>
      </p:sp>
      <p:sp>
        <p:nvSpPr>
          <p:cNvPr id="4" name="5 Marcador de número de diapositiva"/>
          <p:cNvSpPr>
            <a:spLocks noGrp="1"/>
          </p:cNvSpPr>
          <p:nvPr>
            <p:ph type="sldNum" sz="quarter" idx="12"/>
          </p:nvPr>
        </p:nvSpPr>
        <p:spPr/>
        <p:txBody>
          <a:bodyPr/>
          <a:lstStyle>
            <a:lvl1pPr>
              <a:defRPr/>
            </a:lvl1pPr>
          </a:lstStyle>
          <a:p>
            <a:pPr>
              <a:defRPr/>
            </a:pPr>
            <a:fld id="{ACC8681A-52EB-4E4C-B749-150D89A5F5E4}" type="slidenum">
              <a:rPr lang="en-US"/>
              <a:pPr>
                <a:defRPr/>
              </a:pPr>
              <a:t>‹Nº›</a:t>
            </a:fld>
            <a:endParaRPr lang="en-US"/>
          </a:p>
        </p:txBody>
      </p:sp>
    </p:spTree>
    <p:extLst>
      <p:ext uri="{BB962C8B-B14F-4D97-AF65-F5344CB8AC3E}">
        <p14:creationId xmlns:p14="http://schemas.microsoft.com/office/powerpoint/2010/main" val="163825557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6"/>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68654987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42358121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3844641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59863739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92492390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06811307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93754586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4" y="273049"/>
            <a:ext cx="3008313" cy="1162051"/>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3" y="27306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4" y="143511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802907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9"/>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7899578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72618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GB"/>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CFCEDB24-B2B2-47C1-9BE2-9C2FF4E8CF0D}" type="slidenum">
              <a:rPr lang="en-US"/>
              <a:pPr>
                <a:defRPr/>
              </a:pPr>
              <a:t>‹Nº›</a:t>
            </a:fld>
            <a:endParaRPr lang="en-US"/>
          </a:p>
        </p:txBody>
      </p:sp>
    </p:spTree>
    <p:extLst>
      <p:ext uri="{BB962C8B-B14F-4D97-AF65-F5344CB8AC3E}">
        <p14:creationId xmlns:p14="http://schemas.microsoft.com/office/powerpoint/2010/main" val="394544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1"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1" y="1435101"/>
            <a:ext cx="3008313" cy="4691063"/>
          </a:xfrm>
        </p:spPr>
        <p:txBody>
          <a:bodyPr/>
          <a:lstStyle>
            <a:lvl1pPr marL="0" indent="0">
              <a:buNone/>
              <a:defRPr sz="14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21E6DF07-10D0-4E83-A62E-C6DDE4FBF81C}" type="slidenum">
              <a:rPr lang="en-US"/>
              <a:pPr>
                <a:defRPr/>
              </a:pPr>
              <a:t>‹Nº›</a:t>
            </a:fld>
            <a:endParaRPr lang="en-US"/>
          </a:p>
        </p:txBody>
      </p:sp>
    </p:spTree>
    <p:extLst>
      <p:ext uri="{BB962C8B-B14F-4D97-AF65-F5344CB8AC3E}">
        <p14:creationId xmlns:p14="http://schemas.microsoft.com/office/powerpoint/2010/main" val="8428501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6047629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endParaRPr lang="en-U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1F61D9AA-3C0A-4DA3-AF80-61F407EB2023}" type="slidenum">
              <a:rPr lang="en-US"/>
              <a:pPr>
                <a:defRPr/>
              </a:pPr>
              <a:t>‹Nº›</a:t>
            </a:fld>
            <a:endParaRPr lang="en-US"/>
          </a:p>
        </p:txBody>
      </p:sp>
    </p:spTree>
    <p:extLst>
      <p:ext uri="{BB962C8B-B14F-4D97-AF65-F5344CB8AC3E}">
        <p14:creationId xmlns:p14="http://schemas.microsoft.com/office/powerpoint/2010/main" val="2023828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78413A4B-8C6C-4A97-B31C-25793266BF69}" type="slidenum">
              <a:rPr lang="en-US"/>
              <a:pPr>
                <a:defRPr/>
              </a:pPr>
              <a:t>‹Nº›</a:t>
            </a:fld>
            <a:endParaRPr lang="en-US"/>
          </a:p>
        </p:txBody>
      </p:sp>
    </p:spTree>
    <p:extLst>
      <p:ext uri="{BB962C8B-B14F-4D97-AF65-F5344CB8AC3E}">
        <p14:creationId xmlns:p14="http://schemas.microsoft.com/office/powerpoint/2010/main" val="7058802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39"/>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9"/>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19B552BD-DB46-4F9D-8296-A720454198D6}" type="slidenum">
              <a:rPr lang="en-US"/>
              <a:pPr>
                <a:defRPr/>
              </a:pPr>
              <a:t>‹Nº›</a:t>
            </a:fld>
            <a:endParaRPr lang="en-US"/>
          </a:p>
        </p:txBody>
      </p:sp>
    </p:spTree>
    <p:extLst>
      <p:ext uri="{BB962C8B-B14F-4D97-AF65-F5344CB8AC3E}">
        <p14:creationId xmlns:p14="http://schemas.microsoft.com/office/powerpoint/2010/main" val="41517127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8B417974-3AF7-42FB-B4AC-0F487C0FE8E7}" type="slidenum">
              <a:rPr lang="en-US"/>
              <a:pPr>
                <a:defRPr/>
              </a:pPr>
              <a:t>‹Nº›</a:t>
            </a:fld>
            <a:endParaRPr lang="en-US"/>
          </a:p>
        </p:txBody>
      </p:sp>
    </p:spTree>
    <p:extLst>
      <p:ext uri="{BB962C8B-B14F-4D97-AF65-F5344CB8AC3E}">
        <p14:creationId xmlns:p14="http://schemas.microsoft.com/office/powerpoint/2010/main" val="39370569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A93621B3-033A-4433-A4F3-73CB08B236BF}" type="slidenum">
              <a:rPr lang="en-US"/>
              <a:pPr>
                <a:defRPr/>
              </a:pPr>
              <a:t>‹Nº›</a:t>
            </a:fld>
            <a:endParaRPr lang="en-US"/>
          </a:p>
        </p:txBody>
      </p:sp>
    </p:spTree>
    <p:extLst>
      <p:ext uri="{BB962C8B-B14F-4D97-AF65-F5344CB8AC3E}">
        <p14:creationId xmlns:p14="http://schemas.microsoft.com/office/powerpoint/2010/main" val="528712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38806F31-E79B-41EF-B681-5BAE1DEA4C0E}" type="slidenum">
              <a:rPr lang="en-US"/>
              <a:pPr>
                <a:defRPr/>
              </a:pPr>
              <a:t>‹Nº›</a:t>
            </a:fld>
            <a:endParaRPr lang="en-US"/>
          </a:p>
        </p:txBody>
      </p:sp>
    </p:spTree>
    <p:extLst>
      <p:ext uri="{BB962C8B-B14F-4D97-AF65-F5344CB8AC3E}">
        <p14:creationId xmlns:p14="http://schemas.microsoft.com/office/powerpoint/2010/main" val="3114833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6DCADB0A-371E-4A7D-AEC5-B9C733C42DAA}" type="slidenum">
              <a:rPr lang="en-US"/>
              <a:pPr>
                <a:defRPr/>
              </a:pPr>
              <a:t>‹Nº›</a:t>
            </a:fld>
            <a:endParaRPr lang="en-US"/>
          </a:p>
        </p:txBody>
      </p:sp>
    </p:spTree>
    <p:extLst>
      <p:ext uri="{BB962C8B-B14F-4D97-AF65-F5344CB8AC3E}">
        <p14:creationId xmlns:p14="http://schemas.microsoft.com/office/powerpoint/2010/main" val="1050808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a:defRPr/>
            </a:lvl1pPr>
          </a:lstStyle>
          <a:p>
            <a:pPr>
              <a:defRPr/>
            </a:pPr>
            <a:endParaRPr lang="en-US"/>
          </a:p>
        </p:txBody>
      </p:sp>
      <p:sp>
        <p:nvSpPr>
          <p:cNvPr id="8" name="4 Marcador de pie de página"/>
          <p:cNvSpPr>
            <a:spLocks noGrp="1"/>
          </p:cNvSpPr>
          <p:nvPr>
            <p:ph type="ftr" sz="quarter" idx="11"/>
          </p:nvPr>
        </p:nvSpPr>
        <p:spPr/>
        <p:txBody>
          <a:bodyPr/>
          <a:lstStyle>
            <a:lvl1pPr>
              <a:defRPr/>
            </a:lvl1pPr>
          </a:lstStyle>
          <a:p>
            <a:pPr>
              <a:defRPr/>
            </a:pPr>
            <a:endParaRPr lang="en-US"/>
          </a:p>
        </p:txBody>
      </p:sp>
      <p:sp>
        <p:nvSpPr>
          <p:cNvPr id="9" name="5 Marcador de número de diapositiva"/>
          <p:cNvSpPr>
            <a:spLocks noGrp="1"/>
          </p:cNvSpPr>
          <p:nvPr>
            <p:ph type="sldNum" sz="quarter" idx="12"/>
          </p:nvPr>
        </p:nvSpPr>
        <p:spPr/>
        <p:txBody>
          <a:bodyPr/>
          <a:lstStyle>
            <a:lvl1pPr>
              <a:defRPr/>
            </a:lvl1pPr>
          </a:lstStyle>
          <a:p>
            <a:pPr>
              <a:defRPr/>
            </a:pPr>
            <a:fld id="{33051DFB-865B-4A33-9708-EC56D86F097A}" type="slidenum">
              <a:rPr lang="en-US"/>
              <a:pPr>
                <a:defRPr/>
              </a:pPr>
              <a:t>‹Nº›</a:t>
            </a:fld>
            <a:endParaRPr lang="en-US"/>
          </a:p>
        </p:txBody>
      </p:sp>
    </p:spTree>
    <p:extLst>
      <p:ext uri="{BB962C8B-B14F-4D97-AF65-F5344CB8AC3E}">
        <p14:creationId xmlns:p14="http://schemas.microsoft.com/office/powerpoint/2010/main" val="1451066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a:defRPr/>
            </a:lvl1pPr>
          </a:lstStyle>
          <a:p>
            <a:pPr>
              <a:defRPr/>
            </a:pPr>
            <a:endParaRPr lang="en-US"/>
          </a:p>
        </p:txBody>
      </p:sp>
      <p:sp>
        <p:nvSpPr>
          <p:cNvPr id="4" name="4 Marcador de pie de página"/>
          <p:cNvSpPr>
            <a:spLocks noGrp="1"/>
          </p:cNvSpPr>
          <p:nvPr>
            <p:ph type="ftr" sz="quarter" idx="11"/>
          </p:nvPr>
        </p:nvSpPr>
        <p:spPr/>
        <p:txBody>
          <a:bodyPr/>
          <a:lstStyle>
            <a:lvl1pPr>
              <a:defRPr/>
            </a:lvl1pPr>
          </a:lstStyle>
          <a:p>
            <a:pPr>
              <a:defRPr/>
            </a:pPr>
            <a:endParaRPr lang="en-US"/>
          </a:p>
        </p:txBody>
      </p:sp>
      <p:sp>
        <p:nvSpPr>
          <p:cNvPr id="5" name="5 Marcador de número de diapositiva"/>
          <p:cNvSpPr>
            <a:spLocks noGrp="1"/>
          </p:cNvSpPr>
          <p:nvPr>
            <p:ph type="sldNum" sz="quarter" idx="12"/>
          </p:nvPr>
        </p:nvSpPr>
        <p:spPr/>
        <p:txBody>
          <a:bodyPr/>
          <a:lstStyle>
            <a:lvl1pPr>
              <a:defRPr/>
            </a:lvl1pPr>
          </a:lstStyle>
          <a:p>
            <a:pPr>
              <a:defRPr/>
            </a:pPr>
            <a:fld id="{BDB3430B-EB92-4B7C-BC98-4B28FC691BFE}" type="slidenum">
              <a:rPr lang="en-US"/>
              <a:pPr>
                <a:defRPr/>
              </a:pPr>
              <a:t>‹Nº›</a:t>
            </a:fld>
            <a:endParaRPr lang="en-US"/>
          </a:p>
        </p:txBody>
      </p:sp>
    </p:spTree>
    <p:extLst>
      <p:ext uri="{BB962C8B-B14F-4D97-AF65-F5344CB8AC3E}">
        <p14:creationId xmlns:p14="http://schemas.microsoft.com/office/powerpoint/2010/main" val="1297203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n-GB"/>
          </a:p>
        </p:txBody>
      </p:sp>
      <p:sp>
        <p:nvSpPr>
          <p:cNvPr id="3" name="2 Marcador de texto"/>
          <p:cNvSpPr>
            <a:spLocks noGrp="1"/>
          </p:cNvSpPr>
          <p:nvPr>
            <p:ph type="body" idx="1"/>
          </p:nvPr>
        </p:nvSpPr>
        <p:spPr>
          <a:xfrm>
            <a:off x="722313" y="2906714"/>
            <a:ext cx="7772400" cy="1500187"/>
          </a:xfrm>
        </p:spPr>
        <p:txBody>
          <a:bodyPr anchor="b"/>
          <a:lstStyle>
            <a:lvl1pPr marL="0" indent="0">
              <a:buNone/>
              <a:defRPr sz="2000"/>
            </a:lvl1pPr>
            <a:lvl2pPr marL="457153" indent="0">
              <a:buNone/>
              <a:defRPr sz="1800"/>
            </a:lvl2pPr>
            <a:lvl3pPr marL="914305" indent="0">
              <a:buNone/>
              <a:defRPr sz="1600"/>
            </a:lvl3pPr>
            <a:lvl4pPr marL="1371458" indent="0">
              <a:buNone/>
              <a:defRPr sz="1400"/>
            </a:lvl4pPr>
            <a:lvl5pPr marL="1828610" indent="0">
              <a:buNone/>
              <a:defRPr sz="1400"/>
            </a:lvl5pPr>
            <a:lvl6pPr marL="2285763" indent="0">
              <a:buNone/>
              <a:defRPr sz="1400"/>
            </a:lvl6pPr>
            <a:lvl7pPr marL="2742915" indent="0">
              <a:buNone/>
              <a:defRPr sz="1400"/>
            </a:lvl7pPr>
            <a:lvl8pPr marL="3200068" indent="0">
              <a:buNone/>
              <a:defRPr sz="1400"/>
            </a:lvl8pPr>
            <a:lvl9pPr marL="365722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63673EC9-3A3A-4B1B-A276-F7EE573205BD}" type="slidenum">
              <a:rPr lang="en-US"/>
              <a:pPr>
                <a:defRPr/>
              </a:pPr>
              <a:t>‹Nº›</a:t>
            </a:fld>
            <a:endParaRPr lang="en-US"/>
          </a:p>
        </p:txBody>
      </p:sp>
    </p:spTree>
    <p:extLst>
      <p:ext uri="{BB962C8B-B14F-4D97-AF65-F5344CB8AC3E}">
        <p14:creationId xmlns:p14="http://schemas.microsoft.com/office/powerpoint/2010/main" val="33041232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endParaRPr lang="en-US"/>
          </a:p>
        </p:txBody>
      </p:sp>
      <p:sp>
        <p:nvSpPr>
          <p:cNvPr id="3" name="4 Marcador de pie de página"/>
          <p:cNvSpPr>
            <a:spLocks noGrp="1"/>
          </p:cNvSpPr>
          <p:nvPr>
            <p:ph type="ftr" sz="quarter" idx="11"/>
          </p:nvPr>
        </p:nvSpPr>
        <p:spPr/>
        <p:txBody>
          <a:bodyPr/>
          <a:lstStyle>
            <a:lvl1pPr>
              <a:defRPr/>
            </a:lvl1pPr>
          </a:lstStyle>
          <a:p>
            <a:pPr>
              <a:defRPr/>
            </a:pPr>
            <a:endParaRPr lang="en-US"/>
          </a:p>
        </p:txBody>
      </p:sp>
      <p:sp>
        <p:nvSpPr>
          <p:cNvPr id="4" name="5 Marcador de número de diapositiva"/>
          <p:cNvSpPr>
            <a:spLocks noGrp="1"/>
          </p:cNvSpPr>
          <p:nvPr>
            <p:ph type="sldNum" sz="quarter" idx="12"/>
          </p:nvPr>
        </p:nvSpPr>
        <p:spPr/>
        <p:txBody>
          <a:bodyPr/>
          <a:lstStyle>
            <a:lvl1pPr>
              <a:defRPr/>
            </a:lvl1pPr>
          </a:lstStyle>
          <a:p>
            <a:pPr>
              <a:defRPr/>
            </a:pPr>
            <a:fld id="{44900A4F-4680-45BF-9A79-00A963A6BA32}" type="slidenum">
              <a:rPr lang="en-US"/>
              <a:pPr>
                <a:defRPr/>
              </a:pPr>
              <a:t>‹Nº›</a:t>
            </a:fld>
            <a:endParaRPr lang="en-US"/>
          </a:p>
        </p:txBody>
      </p:sp>
    </p:spTree>
    <p:extLst>
      <p:ext uri="{BB962C8B-B14F-4D97-AF65-F5344CB8AC3E}">
        <p14:creationId xmlns:p14="http://schemas.microsoft.com/office/powerpoint/2010/main" val="273238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6BF831DB-14B9-4117-9D2A-E9F11D8A0C34}" type="slidenum">
              <a:rPr lang="en-US"/>
              <a:pPr>
                <a:defRPr/>
              </a:pPr>
              <a:t>‹Nº›</a:t>
            </a:fld>
            <a:endParaRPr lang="en-US"/>
          </a:p>
        </p:txBody>
      </p:sp>
    </p:spTree>
    <p:extLst>
      <p:ext uri="{BB962C8B-B14F-4D97-AF65-F5344CB8AC3E}">
        <p14:creationId xmlns:p14="http://schemas.microsoft.com/office/powerpoint/2010/main" val="10963988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endParaRPr lang="en-US"/>
          </a:p>
        </p:txBody>
      </p:sp>
      <p:sp>
        <p:nvSpPr>
          <p:cNvPr id="6" name="4 Marcador de pie de página"/>
          <p:cNvSpPr>
            <a:spLocks noGrp="1"/>
          </p:cNvSpPr>
          <p:nvPr>
            <p:ph type="ftr" sz="quarter" idx="11"/>
          </p:nvPr>
        </p:nvSpPr>
        <p:spPr/>
        <p:txBody>
          <a:bodyPr/>
          <a:lstStyle>
            <a:lvl1pPr>
              <a:defRPr/>
            </a:lvl1pPr>
          </a:lstStyle>
          <a:p>
            <a:pPr>
              <a:defRPr/>
            </a:pPr>
            <a:endParaRPr lang="en-US"/>
          </a:p>
        </p:txBody>
      </p:sp>
      <p:sp>
        <p:nvSpPr>
          <p:cNvPr id="7" name="5 Marcador de número de diapositiva"/>
          <p:cNvSpPr>
            <a:spLocks noGrp="1"/>
          </p:cNvSpPr>
          <p:nvPr>
            <p:ph type="sldNum" sz="quarter" idx="12"/>
          </p:nvPr>
        </p:nvSpPr>
        <p:spPr/>
        <p:txBody>
          <a:bodyPr/>
          <a:lstStyle>
            <a:lvl1pPr>
              <a:defRPr/>
            </a:lvl1pPr>
          </a:lstStyle>
          <a:p>
            <a:pPr>
              <a:defRPr/>
            </a:pPr>
            <a:fld id="{C9464DDF-9513-4D07-97EC-D2E9F0997927}" type="slidenum">
              <a:rPr lang="en-US"/>
              <a:pPr>
                <a:defRPr/>
              </a:pPr>
              <a:t>‹Nº›</a:t>
            </a:fld>
            <a:endParaRPr lang="en-US"/>
          </a:p>
        </p:txBody>
      </p:sp>
    </p:spTree>
    <p:extLst>
      <p:ext uri="{BB962C8B-B14F-4D97-AF65-F5344CB8AC3E}">
        <p14:creationId xmlns:p14="http://schemas.microsoft.com/office/powerpoint/2010/main" val="3389372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C134E92E-B48E-468F-A2B2-CAD42C95E8CD}" type="slidenum">
              <a:rPr lang="en-US"/>
              <a:pPr>
                <a:defRPr/>
              </a:pPr>
              <a:t>‹Nº›</a:t>
            </a:fld>
            <a:endParaRPr lang="en-US"/>
          </a:p>
        </p:txBody>
      </p:sp>
    </p:spTree>
    <p:extLst>
      <p:ext uri="{BB962C8B-B14F-4D97-AF65-F5344CB8AC3E}">
        <p14:creationId xmlns:p14="http://schemas.microsoft.com/office/powerpoint/2010/main" val="3321037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defRPr/>
            </a:lvl1pPr>
          </a:lstStyle>
          <a:p>
            <a:pPr>
              <a:defRPr/>
            </a:pPr>
            <a:endParaRPr lang="en-US"/>
          </a:p>
        </p:txBody>
      </p:sp>
      <p:sp>
        <p:nvSpPr>
          <p:cNvPr id="5" name="4 Marcador de pie de página"/>
          <p:cNvSpPr>
            <a:spLocks noGrp="1"/>
          </p:cNvSpPr>
          <p:nvPr>
            <p:ph type="ftr" sz="quarter" idx="11"/>
          </p:nvPr>
        </p:nvSpPr>
        <p:spPr/>
        <p:txBody>
          <a:bodyPr/>
          <a:lstStyle>
            <a:lvl1pPr>
              <a:defRPr/>
            </a:lvl1pPr>
          </a:lstStyle>
          <a:p>
            <a:pPr>
              <a:defRPr/>
            </a:pPr>
            <a:endParaRPr lang="en-US"/>
          </a:p>
        </p:txBody>
      </p:sp>
      <p:sp>
        <p:nvSpPr>
          <p:cNvPr id="6" name="5 Marcador de número de diapositiva"/>
          <p:cNvSpPr>
            <a:spLocks noGrp="1"/>
          </p:cNvSpPr>
          <p:nvPr>
            <p:ph type="sldNum" sz="quarter" idx="12"/>
          </p:nvPr>
        </p:nvSpPr>
        <p:spPr/>
        <p:txBody>
          <a:bodyPr/>
          <a:lstStyle>
            <a:lvl1pPr>
              <a:defRPr/>
            </a:lvl1pPr>
          </a:lstStyle>
          <a:p>
            <a:pPr>
              <a:defRPr/>
            </a:pPr>
            <a:fld id="{69615365-EEE6-4FB6-B024-C954D107D8F4}" type="slidenum">
              <a:rPr lang="en-US"/>
              <a:pPr>
                <a:defRPr/>
              </a:pPr>
              <a:t>‹Nº›</a:t>
            </a:fld>
            <a:endParaRPr lang="en-US"/>
          </a:p>
        </p:txBody>
      </p:sp>
    </p:spTree>
    <p:extLst>
      <p:ext uri="{BB962C8B-B14F-4D97-AF65-F5344CB8AC3E}">
        <p14:creationId xmlns:p14="http://schemas.microsoft.com/office/powerpoint/2010/main" val="137479976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8"/>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6" indent="0" algn="ctr">
              <a:buNone/>
              <a:defRPr>
                <a:solidFill>
                  <a:schemeClr val="tx1">
                    <a:tint val="75000"/>
                  </a:schemeClr>
                </a:solidFill>
              </a:defRPr>
            </a:lvl3pPr>
            <a:lvl4pPr marL="1371174" indent="0" algn="ctr">
              <a:buNone/>
              <a:defRPr>
                <a:solidFill>
                  <a:schemeClr val="tx1">
                    <a:tint val="75000"/>
                  </a:schemeClr>
                </a:solidFill>
              </a:defRPr>
            </a:lvl4pPr>
            <a:lvl5pPr marL="1828231" indent="0" algn="ctr">
              <a:buNone/>
              <a:defRPr>
                <a:solidFill>
                  <a:schemeClr val="tx1">
                    <a:tint val="75000"/>
                  </a:schemeClr>
                </a:solidFill>
              </a:defRPr>
            </a:lvl5pPr>
            <a:lvl6pPr marL="2285289" indent="0" algn="ctr">
              <a:buNone/>
              <a:defRPr>
                <a:solidFill>
                  <a:schemeClr val="tx1">
                    <a:tint val="75000"/>
                  </a:schemeClr>
                </a:solidFill>
              </a:defRPr>
            </a:lvl6pPr>
            <a:lvl7pPr marL="2742346" indent="0" algn="ctr">
              <a:buNone/>
              <a:defRPr>
                <a:solidFill>
                  <a:schemeClr val="tx1">
                    <a:tint val="75000"/>
                  </a:schemeClr>
                </a:solidFill>
              </a:defRPr>
            </a:lvl7pPr>
            <a:lvl8pPr marL="3199404" indent="0" algn="ctr">
              <a:buNone/>
              <a:defRPr>
                <a:solidFill>
                  <a:schemeClr val="tx1">
                    <a:tint val="75000"/>
                  </a:schemeClr>
                </a:solidFill>
              </a:defRPr>
            </a:lvl8pPr>
            <a:lvl9pPr marL="3656462"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D9E0C3E0-C3D1-45EF-B500-1872FDDFE478}" type="slidenum">
              <a:rPr lang="en-US"/>
              <a:pPr>
                <a:defRPr/>
              </a:pPr>
              <a:t>‹Nº›</a:t>
            </a:fld>
            <a:endParaRPr lang="en-US"/>
          </a:p>
        </p:txBody>
      </p:sp>
    </p:spTree>
    <p:extLst>
      <p:ext uri="{BB962C8B-B14F-4D97-AF65-F5344CB8AC3E}">
        <p14:creationId xmlns:p14="http://schemas.microsoft.com/office/powerpoint/2010/main" val="1165568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9E13823A-F3A8-4F80-8135-58881581BECA}" type="slidenum">
              <a:rPr lang="en-US"/>
              <a:pPr>
                <a:defRPr/>
              </a:pPr>
              <a:t>‹Nº›</a:t>
            </a:fld>
            <a:endParaRPr lang="en-US"/>
          </a:p>
        </p:txBody>
      </p:sp>
    </p:spTree>
    <p:extLst>
      <p:ext uri="{BB962C8B-B14F-4D97-AF65-F5344CB8AC3E}">
        <p14:creationId xmlns:p14="http://schemas.microsoft.com/office/powerpoint/2010/main" val="2406535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059" indent="0">
              <a:buNone/>
              <a:defRPr sz="1800">
                <a:solidFill>
                  <a:schemeClr val="tx1">
                    <a:tint val="75000"/>
                  </a:schemeClr>
                </a:solidFill>
              </a:defRPr>
            </a:lvl2pPr>
            <a:lvl3pPr marL="914116" indent="0">
              <a:buNone/>
              <a:defRPr sz="1600">
                <a:solidFill>
                  <a:schemeClr val="tx1">
                    <a:tint val="75000"/>
                  </a:schemeClr>
                </a:solidFill>
              </a:defRPr>
            </a:lvl3pPr>
            <a:lvl4pPr marL="1371174" indent="0">
              <a:buNone/>
              <a:defRPr sz="1400">
                <a:solidFill>
                  <a:schemeClr val="tx1">
                    <a:tint val="75000"/>
                  </a:schemeClr>
                </a:solidFill>
              </a:defRPr>
            </a:lvl4pPr>
            <a:lvl5pPr marL="1828231" indent="0">
              <a:buNone/>
              <a:defRPr sz="1400">
                <a:solidFill>
                  <a:schemeClr val="tx1">
                    <a:tint val="75000"/>
                  </a:schemeClr>
                </a:solidFill>
              </a:defRPr>
            </a:lvl5pPr>
            <a:lvl6pPr marL="2285289" indent="0">
              <a:buNone/>
              <a:defRPr sz="1400">
                <a:solidFill>
                  <a:schemeClr val="tx1">
                    <a:tint val="75000"/>
                  </a:schemeClr>
                </a:solidFill>
              </a:defRPr>
            </a:lvl6pPr>
            <a:lvl7pPr marL="2742346" indent="0">
              <a:buNone/>
              <a:defRPr sz="1400">
                <a:solidFill>
                  <a:schemeClr val="tx1">
                    <a:tint val="75000"/>
                  </a:schemeClr>
                </a:solidFill>
              </a:defRPr>
            </a:lvl7pPr>
            <a:lvl8pPr marL="3199404" indent="0">
              <a:buNone/>
              <a:defRPr sz="1400">
                <a:solidFill>
                  <a:schemeClr val="tx1">
                    <a:tint val="75000"/>
                  </a:schemeClr>
                </a:solidFill>
              </a:defRPr>
            </a:lvl8pPr>
            <a:lvl9pPr marL="3656462"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B2CD6449-1D07-4EBA-8B60-0DC8491FFAFF}" type="slidenum">
              <a:rPr lang="en-US"/>
              <a:pPr>
                <a:defRPr/>
              </a:pPr>
              <a:t>‹Nº›</a:t>
            </a:fld>
            <a:endParaRPr lang="en-US"/>
          </a:p>
        </p:txBody>
      </p:sp>
    </p:spTree>
    <p:extLst>
      <p:ext uri="{BB962C8B-B14F-4D97-AF65-F5344CB8AC3E}">
        <p14:creationId xmlns:p14="http://schemas.microsoft.com/office/powerpoint/2010/main" val="36009952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4DBA08F6-BD6B-42DB-A07A-D1C29F579BFF}" type="slidenum">
              <a:rPr lang="en-US"/>
              <a:pPr>
                <a:defRPr/>
              </a:pPr>
              <a:t>‹Nº›</a:t>
            </a:fld>
            <a:endParaRPr lang="en-US"/>
          </a:p>
        </p:txBody>
      </p:sp>
    </p:spTree>
    <p:extLst>
      <p:ext uri="{BB962C8B-B14F-4D97-AF65-F5344CB8AC3E}">
        <p14:creationId xmlns:p14="http://schemas.microsoft.com/office/powerpoint/2010/main" val="7570377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4"/>
            <a:ext cx="4040188"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4"/>
            <a:ext cx="4041775"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a:spcBef>
                <a:spcPct val="0"/>
              </a:spcBef>
              <a:defRPr/>
            </a:lvl1pPr>
          </a:lstStyle>
          <a:p>
            <a:pPr>
              <a:defRPr/>
            </a:pPr>
            <a:endParaRPr lang="en-US"/>
          </a:p>
        </p:txBody>
      </p:sp>
      <p:sp>
        <p:nvSpPr>
          <p:cNvPr id="8"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9" name="5 Marcador de número de diapositiva"/>
          <p:cNvSpPr>
            <a:spLocks noGrp="1"/>
          </p:cNvSpPr>
          <p:nvPr>
            <p:ph type="sldNum" sz="quarter" idx="12"/>
          </p:nvPr>
        </p:nvSpPr>
        <p:spPr/>
        <p:txBody>
          <a:bodyPr/>
          <a:lstStyle>
            <a:lvl1pPr>
              <a:spcBef>
                <a:spcPct val="0"/>
              </a:spcBef>
              <a:defRPr/>
            </a:lvl1pPr>
          </a:lstStyle>
          <a:p>
            <a:pPr>
              <a:defRPr/>
            </a:pPr>
            <a:fld id="{202BE106-C738-4D75-8469-82ED77E72CEB}" type="slidenum">
              <a:rPr lang="en-US"/>
              <a:pPr>
                <a:defRPr/>
              </a:pPr>
              <a:t>‹Nº›</a:t>
            </a:fld>
            <a:endParaRPr lang="en-US"/>
          </a:p>
        </p:txBody>
      </p:sp>
    </p:spTree>
    <p:extLst>
      <p:ext uri="{BB962C8B-B14F-4D97-AF65-F5344CB8AC3E}">
        <p14:creationId xmlns:p14="http://schemas.microsoft.com/office/powerpoint/2010/main" val="2518080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GB"/>
          </a:p>
        </p:txBody>
      </p:sp>
      <p:sp>
        <p:nvSpPr>
          <p:cNvPr id="3" name="2 Marcador de contenido"/>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contenido"/>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4 Marcador de fecha"/>
          <p:cNvSpPr>
            <a:spLocks noGrp="1"/>
          </p:cNvSpPr>
          <p:nvPr>
            <p:ph type="dt" sz="half" idx="10"/>
          </p:nvPr>
        </p:nvSpPr>
        <p:spPr/>
        <p:txBody>
          <a:bodyPr/>
          <a:lstStyle>
            <a:lvl1pPr>
              <a:defRPr/>
            </a:lvl1pPr>
          </a:lstStyle>
          <a:p>
            <a:pPr>
              <a:defRPr/>
            </a:pPr>
            <a:endParaRPr lang="en-US"/>
          </a:p>
        </p:txBody>
      </p:sp>
      <p:sp>
        <p:nvSpPr>
          <p:cNvPr id="6" name="5 Marcador de pie de página"/>
          <p:cNvSpPr>
            <a:spLocks noGrp="1"/>
          </p:cNvSpPr>
          <p:nvPr>
            <p:ph type="ftr" sz="quarter" idx="11"/>
          </p:nvPr>
        </p:nvSpPr>
        <p:spPr/>
        <p:txBody>
          <a:bodyPr/>
          <a:lstStyle>
            <a:lvl1pPr>
              <a:defRPr/>
            </a:lvl1pPr>
          </a:lstStyle>
          <a:p>
            <a:pPr>
              <a:defRPr/>
            </a:pPr>
            <a:endParaRPr lang="en-US"/>
          </a:p>
        </p:txBody>
      </p:sp>
      <p:sp>
        <p:nvSpPr>
          <p:cNvPr id="7" name="6 Marcador de número de diapositiva"/>
          <p:cNvSpPr>
            <a:spLocks noGrp="1"/>
          </p:cNvSpPr>
          <p:nvPr>
            <p:ph type="sldNum" sz="quarter" idx="12"/>
          </p:nvPr>
        </p:nvSpPr>
        <p:spPr/>
        <p:txBody>
          <a:bodyPr/>
          <a:lstStyle>
            <a:lvl1pPr>
              <a:defRPr/>
            </a:lvl1pPr>
          </a:lstStyle>
          <a:p>
            <a:pPr>
              <a:defRPr/>
            </a:pPr>
            <a:fld id="{A04936A7-B8D6-40B3-BA07-B1CB1A74A8CA}" type="slidenum">
              <a:rPr lang="en-US"/>
              <a:pPr>
                <a:defRPr/>
              </a:pPr>
              <a:t>‹Nº›</a:t>
            </a:fld>
            <a:endParaRPr lang="en-US"/>
          </a:p>
        </p:txBody>
      </p:sp>
    </p:spTree>
    <p:extLst>
      <p:ext uri="{BB962C8B-B14F-4D97-AF65-F5344CB8AC3E}">
        <p14:creationId xmlns:p14="http://schemas.microsoft.com/office/powerpoint/2010/main" val="32307150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a:spcBef>
                <a:spcPct val="0"/>
              </a:spcBef>
              <a:defRPr/>
            </a:lvl1pPr>
          </a:lstStyle>
          <a:p>
            <a:pPr>
              <a:defRPr/>
            </a:pPr>
            <a:endParaRPr lang="en-US"/>
          </a:p>
        </p:txBody>
      </p:sp>
      <p:sp>
        <p:nvSpPr>
          <p:cNvPr id="4"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5" name="5 Marcador de número de diapositiva"/>
          <p:cNvSpPr>
            <a:spLocks noGrp="1"/>
          </p:cNvSpPr>
          <p:nvPr>
            <p:ph type="sldNum" sz="quarter" idx="12"/>
          </p:nvPr>
        </p:nvSpPr>
        <p:spPr/>
        <p:txBody>
          <a:bodyPr/>
          <a:lstStyle>
            <a:lvl1pPr>
              <a:spcBef>
                <a:spcPct val="0"/>
              </a:spcBef>
              <a:defRPr/>
            </a:lvl1pPr>
          </a:lstStyle>
          <a:p>
            <a:pPr>
              <a:defRPr/>
            </a:pPr>
            <a:fld id="{3403635D-A027-4F72-8A07-F185C7421134}" type="slidenum">
              <a:rPr lang="en-US"/>
              <a:pPr>
                <a:defRPr/>
              </a:pPr>
              <a:t>‹Nº›</a:t>
            </a:fld>
            <a:endParaRPr lang="en-US"/>
          </a:p>
        </p:txBody>
      </p:sp>
    </p:spTree>
    <p:extLst>
      <p:ext uri="{BB962C8B-B14F-4D97-AF65-F5344CB8AC3E}">
        <p14:creationId xmlns:p14="http://schemas.microsoft.com/office/powerpoint/2010/main" val="24384844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spcBef>
                <a:spcPct val="0"/>
              </a:spcBef>
              <a:defRPr/>
            </a:lvl1pPr>
          </a:lstStyle>
          <a:p>
            <a:pPr>
              <a:defRPr/>
            </a:pPr>
            <a:endParaRPr lang="en-US"/>
          </a:p>
        </p:txBody>
      </p:sp>
      <p:sp>
        <p:nvSpPr>
          <p:cNvPr id="3"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4" name="5 Marcador de número de diapositiva"/>
          <p:cNvSpPr>
            <a:spLocks noGrp="1"/>
          </p:cNvSpPr>
          <p:nvPr>
            <p:ph type="sldNum" sz="quarter" idx="12"/>
          </p:nvPr>
        </p:nvSpPr>
        <p:spPr/>
        <p:txBody>
          <a:bodyPr/>
          <a:lstStyle>
            <a:lvl1pPr>
              <a:spcBef>
                <a:spcPct val="0"/>
              </a:spcBef>
              <a:defRPr/>
            </a:lvl1pPr>
          </a:lstStyle>
          <a:p>
            <a:pPr>
              <a:defRPr/>
            </a:pPr>
            <a:fld id="{C86F92D6-6F60-4EDD-BA35-FDCCE85768F9}" type="slidenum">
              <a:rPr lang="en-US"/>
              <a:pPr>
                <a:defRPr/>
              </a:pPr>
              <a:t>‹Nº›</a:t>
            </a:fld>
            <a:endParaRPr lang="en-US"/>
          </a:p>
        </p:txBody>
      </p:sp>
    </p:spTree>
    <p:extLst>
      <p:ext uri="{BB962C8B-B14F-4D97-AF65-F5344CB8AC3E}">
        <p14:creationId xmlns:p14="http://schemas.microsoft.com/office/powerpoint/2010/main" val="762095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2"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3"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2" y="1435103"/>
            <a:ext cx="3008313" cy="4691063"/>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9BAE9C41-4C09-4F99-B812-193E711A4641}" type="slidenum">
              <a:rPr lang="en-US"/>
              <a:pPr>
                <a:defRPr/>
              </a:pPr>
              <a:t>‹Nº›</a:t>
            </a:fld>
            <a:endParaRPr lang="en-US"/>
          </a:p>
        </p:txBody>
      </p:sp>
    </p:spTree>
    <p:extLst>
      <p:ext uri="{BB962C8B-B14F-4D97-AF65-F5344CB8AC3E}">
        <p14:creationId xmlns:p14="http://schemas.microsoft.com/office/powerpoint/2010/main" val="8611046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059" indent="0">
              <a:buNone/>
              <a:defRPr sz="2800"/>
            </a:lvl2pPr>
            <a:lvl3pPr marL="914116" indent="0">
              <a:buNone/>
              <a:defRPr sz="2400"/>
            </a:lvl3pPr>
            <a:lvl4pPr marL="1371174" indent="0">
              <a:buNone/>
              <a:defRPr sz="2000"/>
            </a:lvl4pPr>
            <a:lvl5pPr marL="1828231" indent="0">
              <a:buNone/>
              <a:defRPr sz="2000"/>
            </a:lvl5pPr>
            <a:lvl6pPr marL="2285289" indent="0">
              <a:buNone/>
              <a:defRPr sz="2000"/>
            </a:lvl6pPr>
            <a:lvl7pPr marL="2742346" indent="0">
              <a:buNone/>
              <a:defRPr sz="2000"/>
            </a:lvl7pPr>
            <a:lvl8pPr marL="3199404" indent="0">
              <a:buNone/>
              <a:defRPr sz="2000"/>
            </a:lvl8pPr>
            <a:lvl9pPr marL="3656462" indent="0">
              <a:buNone/>
              <a:defRPr sz="2000"/>
            </a:lvl9pPr>
          </a:lstStyle>
          <a:p>
            <a:pPr lvl="0"/>
            <a:endParaRPr lang="en-U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7DEF86E3-3F96-4F4D-BC93-218733EE1260}" type="slidenum">
              <a:rPr lang="en-US"/>
              <a:pPr>
                <a:defRPr/>
              </a:pPr>
              <a:t>‹Nº›</a:t>
            </a:fld>
            <a:endParaRPr lang="en-US"/>
          </a:p>
        </p:txBody>
      </p:sp>
    </p:spTree>
    <p:extLst>
      <p:ext uri="{BB962C8B-B14F-4D97-AF65-F5344CB8AC3E}">
        <p14:creationId xmlns:p14="http://schemas.microsoft.com/office/powerpoint/2010/main" val="42192175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1112F310-DCBE-431E-9832-24411CF5E231}" type="slidenum">
              <a:rPr lang="en-US"/>
              <a:pPr>
                <a:defRPr/>
              </a:pPr>
              <a:t>‹Nº›</a:t>
            </a:fld>
            <a:endParaRPr lang="en-US"/>
          </a:p>
        </p:txBody>
      </p:sp>
    </p:spTree>
    <p:extLst>
      <p:ext uri="{BB962C8B-B14F-4D97-AF65-F5344CB8AC3E}">
        <p14:creationId xmlns:p14="http://schemas.microsoft.com/office/powerpoint/2010/main" val="8527363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41"/>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41"/>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A494BAD0-5713-4A30-BA76-022192701769}" type="slidenum">
              <a:rPr lang="en-US"/>
              <a:pPr>
                <a:defRPr/>
              </a:pPr>
              <a:t>‹Nº›</a:t>
            </a:fld>
            <a:endParaRPr lang="en-US"/>
          </a:p>
        </p:txBody>
      </p:sp>
    </p:spTree>
    <p:extLst>
      <p:ext uri="{BB962C8B-B14F-4D97-AF65-F5344CB8AC3E}">
        <p14:creationId xmlns:p14="http://schemas.microsoft.com/office/powerpoint/2010/main" val="5424705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8"/>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6" indent="0" algn="ctr">
              <a:buNone/>
              <a:defRPr>
                <a:solidFill>
                  <a:schemeClr val="tx1">
                    <a:tint val="75000"/>
                  </a:schemeClr>
                </a:solidFill>
              </a:defRPr>
            </a:lvl3pPr>
            <a:lvl4pPr marL="1371174" indent="0" algn="ctr">
              <a:buNone/>
              <a:defRPr>
                <a:solidFill>
                  <a:schemeClr val="tx1">
                    <a:tint val="75000"/>
                  </a:schemeClr>
                </a:solidFill>
              </a:defRPr>
            </a:lvl4pPr>
            <a:lvl5pPr marL="1828231" indent="0" algn="ctr">
              <a:buNone/>
              <a:defRPr>
                <a:solidFill>
                  <a:schemeClr val="tx1">
                    <a:tint val="75000"/>
                  </a:schemeClr>
                </a:solidFill>
              </a:defRPr>
            </a:lvl5pPr>
            <a:lvl6pPr marL="2285289" indent="0" algn="ctr">
              <a:buNone/>
              <a:defRPr>
                <a:solidFill>
                  <a:schemeClr val="tx1">
                    <a:tint val="75000"/>
                  </a:schemeClr>
                </a:solidFill>
              </a:defRPr>
            </a:lvl6pPr>
            <a:lvl7pPr marL="2742346" indent="0" algn="ctr">
              <a:buNone/>
              <a:defRPr>
                <a:solidFill>
                  <a:schemeClr val="tx1">
                    <a:tint val="75000"/>
                  </a:schemeClr>
                </a:solidFill>
              </a:defRPr>
            </a:lvl7pPr>
            <a:lvl8pPr marL="3199404" indent="0" algn="ctr">
              <a:buNone/>
              <a:defRPr>
                <a:solidFill>
                  <a:schemeClr val="tx1">
                    <a:tint val="75000"/>
                  </a:schemeClr>
                </a:solidFill>
              </a:defRPr>
            </a:lvl8pPr>
            <a:lvl9pPr marL="3656462"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C6DA6CDD-3BDB-4C67-B169-87616194066E}" type="slidenum">
              <a:rPr lang="en-US"/>
              <a:pPr>
                <a:defRPr/>
              </a:pPr>
              <a:t>‹Nº›</a:t>
            </a:fld>
            <a:endParaRPr lang="en-US"/>
          </a:p>
        </p:txBody>
      </p:sp>
    </p:spTree>
    <p:extLst>
      <p:ext uri="{BB962C8B-B14F-4D97-AF65-F5344CB8AC3E}">
        <p14:creationId xmlns:p14="http://schemas.microsoft.com/office/powerpoint/2010/main" val="18822907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A26BEF77-8BEE-4956-A76F-DF76CD74363E}" type="slidenum">
              <a:rPr lang="en-US"/>
              <a:pPr>
                <a:defRPr/>
              </a:pPr>
              <a:t>‹Nº›</a:t>
            </a:fld>
            <a:endParaRPr lang="en-US"/>
          </a:p>
        </p:txBody>
      </p:sp>
    </p:spTree>
    <p:extLst>
      <p:ext uri="{BB962C8B-B14F-4D97-AF65-F5344CB8AC3E}">
        <p14:creationId xmlns:p14="http://schemas.microsoft.com/office/powerpoint/2010/main" val="5655129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059" indent="0">
              <a:buNone/>
              <a:defRPr sz="1800">
                <a:solidFill>
                  <a:schemeClr val="tx1">
                    <a:tint val="75000"/>
                  </a:schemeClr>
                </a:solidFill>
              </a:defRPr>
            </a:lvl2pPr>
            <a:lvl3pPr marL="914116" indent="0">
              <a:buNone/>
              <a:defRPr sz="1600">
                <a:solidFill>
                  <a:schemeClr val="tx1">
                    <a:tint val="75000"/>
                  </a:schemeClr>
                </a:solidFill>
              </a:defRPr>
            </a:lvl3pPr>
            <a:lvl4pPr marL="1371174" indent="0">
              <a:buNone/>
              <a:defRPr sz="1400">
                <a:solidFill>
                  <a:schemeClr val="tx1">
                    <a:tint val="75000"/>
                  </a:schemeClr>
                </a:solidFill>
              </a:defRPr>
            </a:lvl4pPr>
            <a:lvl5pPr marL="1828231" indent="0">
              <a:buNone/>
              <a:defRPr sz="1400">
                <a:solidFill>
                  <a:schemeClr val="tx1">
                    <a:tint val="75000"/>
                  </a:schemeClr>
                </a:solidFill>
              </a:defRPr>
            </a:lvl5pPr>
            <a:lvl6pPr marL="2285289" indent="0">
              <a:buNone/>
              <a:defRPr sz="1400">
                <a:solidFill>
                  <a:schemeClr val="tx1">
                    <a:tint val="75000"/>
                  </a:schemeClr>
                </a:solidFill>
              </a:defRPr>
            </a:lvl6pPr>
            <a:lvl7pPr marL="2742346" indent="0">
              <a:buNone/>
              <a:defRPr sz="1400">
                <a:solidFill>
                  <a:schemeClr val="tx1">
                    <a:tint val="75000"/>
                  </a:schemeClr>
                </a:solidFill>
              </a:defRPr>
            </a:lvl7pPr>
            <a:lvl8pPr marL="3199404" indent="0">
              <a:buNone/>
              <a:defRPr sz="1400">
                <a:solidFill>
                  <a:schemeClr val="tx1">
                    <a:tint val="75000"/>
                  </a:schemeClr>
                </a:solidFill>
              </a:defRPr>
            </a:lvl8pPr>
            <a:lvl9pPr marL="3656462"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CE7D2E21-34D3-462C-98DC-22EFBE37551E}" type="slidenum">
              <a:rPr lang="en-US"/>
              <a:pPr>
                <a:defRPr/>
              </a:pPr>
              <a:t>‹Nº›</a:t>
            </a:fld>
            <a:endParaRPr lang="en-US"/>
          </a:p>
        </p:txBody>
      </p:sp>
    </p:spTree>
    <p:extLst>
      <p:ext uri="{BB962C8B-B14F-4D97-AF65-F5344CB8AC3E}">
        <p14:creationId xmlns:p14="http://schemas.microsoft.com/office/powerpoint/2010/main" val="30787412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C251C6AC-5E34-4651-A41A-A8EC45D450F6}" type="slidenum">
              <a:rPr lang="en-US"/>
              <a:pPr>
                <a:defRPr/>
              </a:pPr>
              <a:t>‹Nº›</a:t>
            </a:fld>
            <a:endParaRPr lang="en-US"/>
          </a:p>
        </p:txBody>
      </p:sp>
    </p:spTree>
    <p:extLst>
      <p:ext uri="{BB962C8B-B14F-4D97-AF65-F5344CB8AC3E}">
        <p14:creationId xmlns:p14="http://schemas.microsoft.com/office/powerpoint/2010/main" val="2543538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n-GB"/>
          </a:p>
        </p:txBody>
      </p:sp>
      <p:sp>
        <p:nvSpPr>
          <p:cNvPr id="3" name="2 Marcador de texto"/>
          <p:cNvSpPr>
            <a:spLocks noGrp="1"/>
          </p:cNvSpPr>
          <p:nvPr>
            <p:ph type="body" idx="1"/>
          </p:nvPr>
        </p:nvSpPr>
        <p:spPr>
          <a:xfrm>
            <a:off x="457200" y="1535114"/>
            <a:ext cx="4040188" cy="639762"/>
          </a:xfrm>
        </p:spPr>
        <p:txBody>
          <a:bodyPr anchor="b"/>
          <a:lstStyle>
            <a:lvl1pPr marL="0" indent="0">
              <a:buNone/>
              <a:defRPr sz="2400" b="1"/>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4 Marcador de texto"/>
          <p:cNvSpPr>
            <a:spLocks noGrp="1"/>
          </p:cNvSpPr>
          <p:nvPr>
            <p:ph type="body" sz="quarter" idx="3"/>
          </p:nvPr>
        </p:nvSpPr>
        <p:spPr>
          <a:xfrm>
            <a:off x="4645025" y="1535114"/>
            <a:ext cx="4041775" cy="639762"/>
          </a:xfrm>
        </p:spPr>
        <p:txBody>
          <a:bodyPr anchor="b"/>
          <a:lstStyle>
            <a:lvl1pPr marL="0" indent="0">
              <a:buNone/>
              <a:defRPr sz="2400" b="1"/>
            </a:lvl1pPr>
            <a:lvl2pPr marL="457153" indent="0">
              <a:buNone/>
              <a:defRPr sz="2000" b="1"/>
            </a:lvl2pPr>
            <a:lvl3pPr marL="914305" indent="0">
              <a:buNone/>
              <a:defRPr sz="1800" b="1"/>
            </a:lvl3pPr>
            <a:lvl4pPr marL="1371458" indent="0">
              <a:buNone/>
              <a:defRPr sz="1600" b="1"/>
            </a:lvl4pPr>
            <a:lvl5pPr marL="1828610" indent="0">
              <a:buNone/>
              <a:defRPr sz="1600" b="1"/>
            </a:lvl5pPr>
            <a:lvl6pPr marL="2285763" indent="0">
              <a:buNone/>
              <a:defRPr sz="1600" b="1"/>
            </a:lvl6pPr>
            <a:lvl7pPr marL="2742915" indent="0">
              <a:buNone/>
              <a:defRPr sz="1600" b="1"/>
            </a:lvl7pPr>
            <a:lvl8pPr marL="3200068" indent="0">
              <a:buNone/>
              <a:defRPr sz="1600" b="1"/>
            </a:lvl8pPr>
            <a:lvl9pPr marL="365722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7" name="6 Marcador de fecha"/>
          <p:cNvSpPr>
            <a:spLocks noGrp="1"/>
          </p:cNvSpPr>
          <p:nvPr>
            <p:ph type="dt" sz="half" idx="10"/>
          </p:nvPr>
        </p:nvSpPr>
        <p:spPr/>
        <p:txBody>
          <a:bodyPr/>
          <a:lstStyle>
            <a:lvl1pPr>
              <a:defRPr/>
            </a:lvl1pPr>
          </a:lstStyle>
          <a:p>
            <a:pPr>
              <a:defRPr/>
            </a:pPr>
            <a:endParaRPr lang="en-US"/>
          </a:p>
        </p:txBody>
      </p:sp>
      <p:sp>
        <p:nvSpPr>
          <p:cNvPr id="8" name="7 Marcador de pie de página"/>
          <p:cNvSpPr>
            <a:spLocks noGrp="1"/>
          </p:cNvSpPr>
          <p:nvPr>
            <p:ph type="ftr" sz="quarter" idx="11"/>
          </p:nvPr>
        </p:nvSpPr>
        <p:spPr/>
        <p:txBody>
          <a:bodyPr/>
          <a:lstStyle>
            <a:lvl1pPr>
              <a:defRPr/>
            </a:lvl1pPr>
          </a:lstStyle>
          <a:p>
            <a:pPr>
              <a:defRPr/>
            </a:pPr>
            <a:endParaRPr lang="en-US"/>
          </a:p>
        </p:txBody>
      </p:sp>
      <p:sp>
        <p:nvSpPr>
          <p:cNvPr id="9" name="8 Marcador de número de diapositiva"/>
          <p:cNvSpPr>
            <a:spLocks noGrp="1"/>
          </p:cNvSpPr>
          <p:nvPr>
            <p:ph type="sldNum" sz="quarter" idx="12"/>
          </p:nvPr>
        </p:nvSpPr>
        <p:spPr/>
        <p:txBody>
          <a:bodyPr/>
          <a:lstStyle>
            <a:lvl1pPr>
              <a:defRPr/>
            </a:lvl1pPr>
          </a:lstStyle>
          <a:p>
            <a:pPr>
              <a:defRPr/>
            </a:pPr>
            <a:fld id="{7DC612FB-0BC6-4ED9-B836-BC5716AB01DF}" type="slidenum">
              <a:rPr lang="en-US"/>
              <a:pPr>
                <a:defRPr/>
              </a:pPr>
              <a:t>‹Nº›</a:t>
            </a:fld>
            <a:endParaRPr lang="en-US"/>
          </a:p>
        </p:txBody>
      </p:sp>
    </p:spTree>
    <p:extLst>
      <p:ext uri="{BB962C8B-B14F-4D97-AF65-F5344CB8AC3E}">
        <p14:creationId xmlns:p14="http://schemas.microsoft.com/office/powerpoint/2010/main" val="1398822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4"/>
            <a:ext cx="4040188"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4"/>
            <a:ext cx="4041775"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a:spcBef>
                <a:spcPct val="0"/>
              </a:spcBef>
              <a:defRPr/>
            </a:lvl1pPr>
          </a:lstStyle>
          <a:p>
            <a:pPr>
              <a:defRPr/>
            </a:pPr>
            <a:endParaRPr lang="en-US"/>
          </a:p>
        </p:txBody>
      </p:sp>
      <p:sp>
        <p:nvSpPr>
          <p:cNvPr id="8"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9" name="5 Marcador de número de diapositiva"/>
          <p:cNvSpPr>
            <a:spLocks noGrp="1"/>
          </p:cNvSpPr>
          <p:nvPr>
            <p:ph type="sldNum" sz="quarter" idx="12"/>
          </p:nvPr>
        </p:nvSpPr>
        <p:spPr/>
        <p:txBody>
          <a:bodyPr/>
          <a:lstStyle>
            <a:lvl1pPr>
              <a:spcBef>
                <a:spcPct val="0"/>
              </a:spcBef>
              <a:defRPr/>
            </a:lvl1pPr>
          </a:lstStyle>
          <a:p>
            <a:pPr>
              <a:defRPr/>
            </a:pPr>
            <a:fld id="{FE14B1A4-4E4C-4765-BF0C-6D76CB4CECAF}" type="slidenum">
              <a:rPr lang="en-US"/>
              <a:pPr>
                <a:defRPr/>
              </a:pPr>
              <a:t>‹Nº›</a:t>
            </a:fld>
            <a:endParaRPr lang="en-US"/>
          </a:p>
        </p:txBody>
      </p:sp>
    </p:spTree>
    <p:extLst>
      <p:ext uri="{BB962C8B-B14F-4D97-AF65-F5344CB8AC3E}">
        <p14:creationId xmlns:p14="http://schemas.microsoft.com/office/powerpoint/2010/main" val="250431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a:spcBef>
                <a:spcPct val="0"/>
              </a:spcBef>
              <a:defRPr/>
            </a:lvl1pPr>
          </a:lstStyle>
          <a:p>
            <a:pPr>
              <a:defRPr/>
            </a:pPr>
            <a:endParaRPr lang="en-US"/>
          </a:p>
        </p:txBody>
      </p:sp>
      <p:sp>
        <p:nvSpPr>
          <p:cNvPr id="4"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5" name="5 Marcador de número de diapositiva"/>
          <p:cNvSpPr>
            <a:spLocks noGrp="1"/>
          </p:cNvSpPr>
          <p:nvPr>
            <p:ph type="sldNum" sz="quarter" idx="12"/>
          </p:nvPr>
        </p:nvSpPr>
        <p:spPr/>
        <p:txBody>
          <a:bodyPr/>
          <a:lstStyle>
            <a:lvl1pPr>
              <a:spcBef>
                <a:spcPct val="0"/>
              </a:spcBef>
              <a:defRPr/>
            </a:lvl1pPr>
          </a:lstStyle>
          <a:p>
            <a:pPr>
              <a:defRPr/>
            </a:pPr>
            <a:fld id="{E0CE38C2-6788-4191-A039-9D46C3086A08}" type="slidenum">
              <a:rPr lang="en-US"/>
              <a:pPr>
                <a:defRPr/>
              </a:pPr>
              <a:t>‹Nº›</a:t>
            </a:fld>
            <a:endParaRPr lang="en-US"/>
          </a:p>
        </p:txBody>
      </p:sp>
    </p:spTree>
    <p:extLst>
      <p:ext uri="{BB962C8B-B14F-4D97-AF65-F5344CB8AC3E}">
        <p14:creationId xmlns:p14="http://schemas.microsoft.com/office/powerpoint/2010/main" val="8744381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spcBef>
                <a:spcPct val="0"/>
              </a:spcBef>
              <a:defRPr/>
            </a:lvl1pPr>
          </a:lstStyle>
          <a:p>
            <a:pPr>
              <a:defRPr/>
            </a:pPr>
            <a:endParaRPr lang="en-US"/>
          </a:p>
        </p:txBody>
      </p:sp>
      <p:sp>
        <p:nvSpPr>
          <p:cNvPr id="3"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4" name="5 Marcador de número de diapositiva"/>
          <p:cNvSpPr>
            <a:spLocks noGrp="1"/>
          </p:cNvSpPr>
          <p:nvPr>
            <p:ph type="sldNum" sz="quarter" idx="12"/>
          </p:nvPr>
        </p:nvSpPr>
        <p:spPr/>
        <p:txBody>
          <a:bodyPr/>
          <a:lstStyle>
            <a:lvl1pPr>
              <a:spcBef>
                <a:spcPct val="0"/>
              </a:spcBef>
              <a:defRPr/>
            </a:lvl1pPr>
          </a:lstStyle>
          <a:p>
            <a:pPr>
              <a:defRPr/>
            </a:pPr>
            <a:fld id="{EBEA57C7-647A-4FEF-AF90-442B8F724C7A}" type="slidenum">
              <a:rPr lang="en-US"/>
              <a:pPr>
                <a:defRPr/>
              </a:pPr>
              <a:t>‹Nº›</a:t>
            </a:fld>
            <a:endParaRPr lang="en-US"/>
          </a:p>
        </p:txBody>
      </p:sp>
    </p:spTree>
    <p:extLst>
      <p:ext uri="{BB962C8B-B14F-4D97-AF65-F5344CB8AC3E}">
        <p14:creationId xmlns:p14="http://schemas.microsoft.com/office/powerpoint/2010/main" val="36474249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2"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3"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2" y="1435103"/>
            <a:ext cx="3008313" cy="4691063"/>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37B544FB-BC0A-4B87-A528-E069E3C17536}" type="slidenum">
              <a:rPr lang="en-US"/>
              <a:pPr>
                <a:defRPr/>
              </a:pPr>
              <a:t>‹Nº›</a:t>
            </a:fld>
            <a:endParaRPr lang="en-US"/>
          </a:p>
        </p:txBody>
      </p:sp>
    </p:spTree>
    <p:extLst>
      <p:ext uri="{BB962C8B-B14F-4D97-AF65-F5344CB8AC3E}">
        <p14:creationId xmlns:p14="http://schemas.microsoft.com/office/powerpoint/2010/main" val="2011917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059" indent="0">
              <a:buNone/>
              <a:defRPr sz="2800"/>
            </a:lvl2pPr>
            <a:lvl3pPr marL="914116" indent="0">
              <a:buNone/>
              <a:defRPr sz="2400"/>
            </a:lvl3pPr>
            <a:lvl4pPr marL="1371174" indent="0">
              <a:buNone/>
              <a:defRPr sz="2000"/>
            </a:lvl4pPr>
            <a:lvl5pPr marL="1828231" indent="0">
              <a:buNone/>
              <a:defRPr sz="2000"/>
            </a:lvl5pPr>
            <a:lvl6pPr marL="2285289" indent="0">
              <a:buNone/>
              <a:defRPr sz="2000"/>
            </a:lvl6pPr>
            <a:lvl7pPr marL="2742346" indent="0">
              <a:buNone/>
              <a:defRPr sz="2000"/>
            </a:lvl7pPr>
            <a:lvl8pPr marL="3199404" indent="0">
              <a:buNone/>
              <a:defRPr sz="2000"/>
            </a:lvl8pPr>
            <a:lvl9pPr marL="3656462" indent="0">
              <a:buNone/>
              <a:defRPr sz="2000"/>
            </a:lvl9pPr>
          </a:lstStyle>
          <a:p>
            <a:pPr lvl="0"/>
            <a:endParaRPr lang="en-U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4B921813-484D-4701-95F0-4F9B03A4C7E9}" type="slidenum">
              <a:rPr lang="en-US"/>
              <a:pPr>
                <a:defRPr/>
              </a:pPr>
              <a:t>‹Nº›</a:t>
            </a:fld>
            <a:endParaRPr lang="en-US"/>
          </a:p>
        </p:txBody>
      </p:sp>
    </p:spTree>
    <p:extLst>
      <p:ext uri="{BB962C8B-B14F-4D97-AF65-F5344CB8AC3E}">
        <p14:creationId xmlns:p14="http://schemas.microsoft.com/office/powerpoint/2010/main" val="2507041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42592C2E-F810-4458-9506-B46D870DE3BD}" type="slidenum">
              <a:rPr lang="en-US"/>
              <a:pPr>
                <a:defRPr/>
              </a:pPr>
              <a:t>‹Nº›</a:t>
            </a:fld>
            <a:endParaRPr lang="en-US"/>
          </a:p>
        </p:txBody>
      </p:sp>
    </p:spTree>
    <p:extLst>
      <p:ext uri="{BB962C8B-B14F-4D97-AF65-F5344CB8AC3E}">
        <p14:creationId xmlns:p14="http://schemas.microsoft.com/office/powerpoint/2010/main" val="24542260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41"/>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41"/>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42E6812D-B29B-4466-B0E9-281C588FFFAD}" type="slidenum">
              <a:rPr lang="en-US"/>
              <a:pPr>
                <a:defRPr/>
              </a:pPr>
              <a:t>‹Nº›</a:t>
            </a:fld>
            <a:endParaRPr lang="en-US"/>
          </a:p>
        </p:txBody>
      </p:sp>
    </p:spTree>
    <p:extLst>
      <p:ext uri="{BB962C8B-B14F-4D97-AF65-F5344CB8AC3E}">
        <p14:creationId xmlns:p14="http://schemas.microsoft.com/office/powerpoint/2010/main" val="15728622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8"/>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6" indent="0" algn="ctr">
              <a:buNone/>
              <a:defRPr>
                <a:solidFill>
                  <a:schemeClr val="tx1">
                    <a:tint val="75000"/>
                  </a:schemeClr>
                </a:solidFill>
              </a:defRPr>
            </a:lvl3pPr>
            <a:lvl4pPr marL="1371174" indent="0" algn="ctr">
              <a:buNone/>
              <a:defRPr>
                <a:solidFill>
                  <a:schemeClr val="tx1">
                    <a:tint val="75000"/>
                  </a:schemeClr>
                </a:solidFill>
              </a:defRPr>
            </a:lvl4pPr>
            <a:lvl5pPr marL="1828231" indent="0" algn="ctr">
              <a:buNone/>
              <a:defRPr>
                <a:solidFill>
                  <a:schemeClr val="tx1">
                    <a:tint val="75000"/>
                  </a:schemeClr>
                </a:solidFill>
              </a:defRPr>
            </a:lvl5pPr>
            <a:lvl6pPr marL="2285289" indent="0" algn="ctr">
              <a:buNone/>
              <a:defRPr>
                <a:solidFill>
                  <a:schemeClr val="tx1">
                    <a:tint val="75000"/>
                  </a:schemeClr>
                </a:solidFill>
              </a:defRPr>
            </a:lvl6pPr>
            <a:lvl7pPr marL="2742346" indent="0" algn="ctr">
              <a:buNone/>
              <a:defRPr>
                <a:solidFill>
                  <a:schemeClr val="tx1">
                    <a:tint val="75000"/>
                  </a:schemeClr>
                </a:solidFill>
              </a:defRPr>
            </a:lvl7pPr>
            <a:lvl8pPr marL="3199404" indent="0" algn="ctr">
              <a:buNone/>
              <a:defRPr>
                <a:solidFill>
                  <a:schemeClr val="tx1">
                    <a:tint val="75000"/>
                  </a:schemeClr>
                </a:solidFill>
              </a:defRPr>
            </a:lvl8pPr>
            <a:lvl9pPr marL="3656462"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66952252-55A8-4434-8A38-57C225E187BD}" type="slidenum">
              <a:rPr lang="en-US"/>
              <a:pPr>
                <a:defRPr/>
              </a:pPr>
              <a:t>‹Nº›</a:t>
            </a:fld>
            <a:endParaRPr lang="en-US"/>
          </a:p>
        </p:txBody>
      </p:sp>
    </p:spTree>
    <p:extLst>
      <p:ext uri="{BB962C8B-B14F-4D97-AF65-F5344CB8AC3E}">
        <p14:creationId xmlns:p14="http://schemas.microsoft.com/office/powerpoint/2010/main" val="38840439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6C35C73E-B418-4E0E-8FCD-28CD258F690F}" type="slidenum">
              <a:rPr lang="en-US"/>
              <a:pPr>
                <a:defRPr/>
              </a:pPr>
              <a:t>‹Nº›</a:t>
            </a:fld>
            <a:endParaRPr lang="en-US"/>
          </a:p>
        </p:txBody>
      </p:sp>
    </p:spTree>
    <p:extLst>
      <p:ext uri="{BB962C8B-B14F-4D97-AF65-F5344CB8AC3E}">
        <p14:creationId xmlns:p14="http://schemas.microsoft.com/office/powerpoint/2010/main" val="73973960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059" indent="0">
              <a:buNone/>
              <a:defRPr sz="1800">
                <a:solidFill>
                  <a:schemeClr val="tx1">
                    <a:tint val="75000"/>
                  </a:schemeClr>
                </a:solidFill>
              </a:defRPr>
            </a:lvl2pPr>
            <a:lvl3pPr marL="914116" indent="0">
              <a:buNone/>
              <a:defRPr sz="1600">
                <a:solidFill>
                  <a:schemeClr val="tx1">
                    <a:tint val="75000"/>
                  </a:schemeClr>
                </a:solidFill>
              </a:defRPr>
            </a:lvl3pPr>
            <a:lvl4pPr marL="1371174" indent="0">
              <a:buNone/>
              <a:defRPr sz="1400">
                <a:solidFill>
                  <a:schemeClr val="tx1">
                    <a:tint val="75000"/>
                  </a:schemeClr>
                </a:solidFill>
              </a:defRPr>
            </a:lvl4pPr>
            <a:lvl5pPr marL="1828231" indent="0">
              <a:buNone/>
              <a:defRPr sz="1400">
                <a:solidFill>
                  <a:schemeClr val="tx1">
                    <a:tint val="75000"/>
                  </a:schemeClr>
                </a:solidFill>
              </a:defRPr>
            </a:lvl5pPr>
            <a:lvl6pPr marL="2285289" indent="0">
              <a:buNone/>
              <a:defRPr sz="1400">
                <a:solidFill>
                  <a:schemeClr val="tx1">
                    <a:tint val="75000"/>
                  </a:schemeClr>
                </a:solidFill>
              </a:defRPr>
            </a:lvl6pPr>
            <a:lvl7pPr marL="2742346" indent="0">
              <a:buNone/>
              <a:defRPr sz="1400">
                <a:solidFill>
                  <a:schemeClr val="tx1">
                    <a:tint val="75000"/>
                  </a:schemeClr>
                </a:solidFill>
              </a:defRPr>
            </a:lvl7pPr>
            <a:lvl8pPr marL="3199404" indent="0">
              <a:buNone/>
              <a:defRPr sz="1400">
                <a:solidFill>
                  <a:schemeClr val="tx1">
                    <a:tint val="75000"/>
                  </a:schemeClr>
                </a:solidFill>
              </a:defRPr>
            </a:lvl8pPr>
            <a:lvl9pPr marL="3656462"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5199A78F-6819-4FC9-A031-EA26FC6FBB9F}" type="slidenum">
              <a:rPr lang="en-US"/>
              <a:pPr>
                <a:defRPr/>
              </a:pPr>
              <a:t>‹Nº›</a:t>
            </a:fld>
            <a:endParaRPr lang="en-US"/>
          </a:p>
        </p:txBody>
      </p:sp>
    </p:spTree>
    <p:extLst>
      <p:ext uri="{BB962C8B-B14F-4D97-AF65-F5344CB8AC3E}">
        <p14:creationId xmlns:p14="http://schemas.microsoft.com/office/powerpoint/2010/main" val="2688587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GB"/>
          </a:p>
        </p:txBody>
      </p:sp>
      <p:sp>
        <p:nvSpPr>
          <p:cNvPr id="3" name="2 Marcador de fecha"/>
          <p:cNvSpPr>
            <a:spLocks noGrp="1"/>
          </p:cNvSpPr>
          <p:nvPr>
            <p:ph type="dt" sz="half" idx="10"/>
          </p:nvPr>
        </p:nvSpPr>
        <p:spPr/>
        <p:txBody>
          <a:bodyPr/>
          <a:lstStyle>
            <a:lvl1pPr>
              <a:defRPr/>
            </a:lvl1pPr>
          </a:lstStyle>
          <a:p>
            <a:pPr>
              <a:defRPr/>
            </a:pPr>
            <a:endParaRPr lang="en-US"/>
          </a:p>
        </p:txBody>
      </p:sp>
      <p:sp>
        <p:nvSpPr>
          <p:cNvPr id="4" name="3 Marcador de pie de página"/>
          <p:cNvSpPr>
            <a:spLocks noGrp="1"/>
          </p:cNvSpPr>
          <p:nvPr>
            <p:ph type="ftr" sz="quarter" idx="11"/>
          </p:nvPr>
        </p:nvSpPr>
        <p:spPr/>
        <p:txBody>
          <a:bodyPr/>
          <a:lstStyle>
            <a:lvl1pPr>
              <a:defRPr/>
            </a:lvl1pPr>
          </a:lstStyle>
          <a:p>
            <a:pPr>
              <a:defRPr/>
            </a:pPr>
            <a:endParaRPr lang="en-US"/>
          </a:p>
        </p:txBody>
      </p:sp>
      <p:sp>
        <p:nvSpPr>
          <p:cNvPr id="5" name="4 Marcador de número de diapositiva"/>
          <p:cNvSpPr>
            <a:spLocks noGrp="1"/>
          </p:cNvSpPr>
          <p:nvPr>
            <p:ph type="sldNum" sz="quarter" idx="12"/>
          </p:nvPr>
        </p:nvSpPr>
        <p:spPr/>
        <p:txBody>
          <a:bodyPr/>
          <a:lstStyle>
            <a:lvl1pPr>
              <a:defRPr/>
            </a:lvl1pPr>
          </a:lstStyle>
          <a:p>
            <a:pPr>
              <a:defRPr/>
            </a:pPr>
            <a:fld id="{0C70CCFE-5FFF-4B99-BF50-883ECC808543}" type="slidenum">
              <a:rPr lang="en-US"/>
              <a:pPr>
                <a:defRPr/>
              </a:pPr>
              <a:t>‹Nº›</a:t>
            </a:fld>
            <a:endParaRPr lang="en-US"/>
          </a:p>
        </p:txBody>
      </p:sp>
    </p:spTree>
    <p:extLst>
      <p:ext uri="{BB962C8B-B14F-4D97-AF65-F5344CB8AC3E}">
        <p14:creationId xmlns:p14="http://schemas.microsoft.com/office/powerpoint/2010/main" val="384622636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3E5145B1-D424-48B3-A860-6FA712E620A1}" type="slidenum">
              <a:rPr lang="en-US"/>
              <a:pPr>
                <a:defRPr/>
              </a:pPr>
              <a:t>‹Nº›</a:t>
            </a:fld>
            <a:endParaRPr lang="en-US"/>
          </a:p>
        </p:txBody>
      </p:sp>
    </p:spTree>
    <p:extLst>
      <p:ext uri="{BB962C8B-B14F-4D97-AF65-F5344CB8AC3E}">
        <p14:creationId xmlns:p14="http://schemas.microsoft.com/office/powerpoint/2010/main" val="3186501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0" y="1535114"/>
            <a:ext cx="4040188"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25" y="1535114"/>
            <a:ext cx="4041775"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a:spcBef>
                <a:spcPct val="0"/>
              </a:spcBef>
              <a:defRPr/>
            </a:lvl1pPr>
          </a:lstStyle>
          <a:p>
            <a:pPr>
              <a:defRPr/>
            </a:pPr>
            <a:endParaRPr lang="en-US"/>
          </a:p>
        </p:txBody>
      </p:sp>
      <p:sp>
        <p:nvSpPr>
          <p:cNvPr id="8"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9" name="5 Marcador de número de diapositiva"/>
          <p:cNvSpPr>
            <a:spLocks noGrp="1"/>
          </p:cNvSpPr>
          <p:nvPr>
            <p:ph type="sldNum" sz="quarter" idx="12"/>
          </p:nvPr>
        </p:nvSpPr>
        <p:spPr/>
        <p:txBody>
          <a:bodyPr/>
          <a:lstStyle>
            <a:lvl1pPr>
              <a:spcBef>
                <a:spcPct val="0"/>
              </a:spcBef>
              <a:defRPr/>
            </a:lvl1pPr>
          </a:lstStyle>
          <a:p>
            <a:pPr>
              <a:defRPr/>
            </a:pPr>
            <a:fld id="{8582078F-60B9-4386-9397-24072BDC3980}" type="slidenum">
              <a:rPr lang="en-US"/>
              <a:pPr>
                <a:defRPr/>
              </a:pPr>
              <a:t>‹Nº›</a:t>
            </a:fld>
            <a:endParaRPr lang="en-US"/>
          </a:p>
        </p:txBody>
      </p:sp>
    </p:spTree>
    <p:extLst>
      <p:ext uri="{BB962C8B-B14F-4D97-AF65-F5344CB8AC3E}">
        <p14:creationId xmlns:p14="http://schemas.microsoft.com/office/powerpoint/2010/main" val="15881479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a:spcBef>
                <a:spcPct val="0"/>
              </a:spcBef>
              <a:defRPr/>
            </a:lvl1pPr>
          </a:lstStyle>
          <a:p>
            <a:pPr>
              <a:defRPr/>
            </a:pPr>
            <a:endParaRPr lang="en-US"/>
          </a:p>
        </p:txBody>
      </p:sp>
      <p:sp>
        <p:nvSpPr>
          <p:cNvPr id="4"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5" name="5 Marcador de número de diapositiva"/>
          <p:cNvSpPr>
            <a:spLocks noGrp="1"/>
          </p:cNvSpPr>
          <p:nvPr>
            <p:ph type="sldNum" sz="quarter" idx="12"/>
          </p:nvPr>
        </p:nvSpPr>
        <p:spPr/>
        <p:txBody>
          <a:bodyPr/>
          <a:lstStyle>
            <a:lvl1pPr>
              <a:spcBef>
                <a:spcPct val="0"/>
              </a:spcBef>
              <a:defRPr/>
            </a:lvl1pPr>
          </a:lstStyle>
          <a:p>
            <a:pPr>
              <a:defRPr/>
            </a:pPr>
            <a:fld id="{044DAC39-A569-4216-82D8-1F966EFCF12A}" type="slidenum">
              <a:rPr lang="en-US"/>
              <a:pPr>
                <a:defRPr/>
              </a:pPr>
              <a:t>‹Nº›</a:t>
            </a:fld>
            <a:endParaRPr lang="en-US"/>
          </a:p>
        </p:txBody>
      </p:sp>
    </p:spTree>
    <p:extLst>
      <p:ext uri="{BB962C8B-B14F-4D97-AF65-F5344CB8AC3E}">
        <p14:creationId xmlns:p14="http://schemas.microsoft.com/office/powerpoint/2010/main" val="809303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spcBef>
                <a:spcPct val="0"/>
              </a:spcBef>
              <a:defRPr/>
            </a:lvl1pPr>
          </a:lstStyle>
          <a:p>
            <a:pPr>
              <a:defRPr/>
            </a:pPr>
            <a:endParaRPr lang="en-US"/>
          </a:p>
        </p:txBody>
      </p:sp>
      <p:sp>
        <p:nvSpPr>
          <p:cNvPr id="3"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4" name="5 Marcador de número de diapositiva"/>
          <p:cNvSpPr>
            <a:spLocks noGrp="1"/>
          </p:cNvSpPr>
          <p:nvPr>
            <p:ph type="sldNum" sz="quarter" idx="12"/>
          </p:nvPr>
        </p:nvSpPr>
        <p:spPr/>
        <p:txBody>
          <a:bodyPr/>
          <a:lstStyle>
            <a:lvl1pPr>
              <a:spcBef>
                <a:spcPct val="0"/>
              </a:spcBef>
              <a:defRPr/>
            </a:lvl1pPr>
          </a:lstStyle>
          <a:p>
            <a:pPr>
              <a:defRPr/>
            </a:pPr>
            <a:fld id="{646AF110-7A13-46F6-9999-70E1826BE95E}" type="slidenum">
              <a:rPr lang="en-US"/>
              <a:pPr>
                <a:defRPr/>
              </a:pPr>
              <a:t>‹Nº›</a:t>
            </a:fld>
            <a:endParaRPr lang="en-US"/>
          </a:p>
        </p:txBody>
      </p:sp>
    </p:spTree>
    <p:extLst>
      <p:ext uri="{BB962C8B-B14F-4D97-AF65-F5344CB8AC3E}">
        <p14:creationId xmlns:p14="http://schemas.microsoft.com/office/powerpoint/2010/main" val="155236927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2"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53"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02" y="1435103"/>
            <a:ext cx="3008313" cy="4691063"/>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45B5ABF1-0883-4765-B305-AEBFADA52B5F}" type="slidenum">
              <a:rPr lang="en-US"/>
              <a:pPr>
                <a:defRPr/>
              </a:pPr>
              <a:t>‹Nº›</a:t>
            </a:fld>
            <a:endParaRPr lang="en-US"/>
          </a:p>
        </p:txBody>
      </p:sp>
    </p:spTree>
    <p:extLst>
      <p:ext uri="{BB962C8B-B14F-4D97-AF65-F5344CB8AC3E}">
        <p14:creationId xmlns:p14="http://schemas.microsoft.com/office/powerpoint/2010/main" val="16887586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059" indent="0">
              <a:buNone/>
              <a:defRPr sz="2800"/>
            </a:lvl2pPr>
            <a:lvl3pPr marL="914116" indent="0">
              <a:buNone/>
              <a:defRPr sz="2400"/>
            </a:lvl3pPr>
            <a:lvl4pPr marL="1371174" indent="0">
              <a:buNone/>
              <a:defRPr sz="2000"/>
            </a:lvl4pPr>
            <a:lvl5pPr marL="1828231" indent="0">
              <a:buNone/>
              <a:defRPr sz="2000"/>
            </a:lvl5pPr>
            <a:lvl6pPr marL="2285289" indent="0">
              <a:buNone/>
              <a:defRPr sz="2000"/>
            </a:lvl6pPr>
            <a:lvl7pPr marL="2742346" indent="0">
              <a:buNone/>
              <a:defRPr sz="2000"/>
            </a:lvl7pPr>
            <a:lvl8pPr marL="3199404" indent="0">
              <a:buNone/>
              <a:defRPr sz="2000"/>
            </a:lvl8pPr>
            <a:lvl9pPr marL="3656462" indent="0">
              <a:buNone/>
              <a:defRPr sz="2000"/>
            </a:lvl9pPr>
          </a:lstStyle>
          <a:p>
            <a:pPr lvl="0"/>
            <a:endParaRPr lang="en-U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spcBef>
                <a:spcPct val="0"/>
              </a:spcBef>
              <a:defRPr/>
            </a:lvl1pPr>
          </a:lstStyle>
          <a:p>
            <a:pPr>
              <a:defRPr/>
            </a:pPr>
            <a:endParaRPr lang="en-US"/>
          </a:p>
        </p:txBody>
      </p:sp>
      <p:sp>
        <p:nvSpPr>
          <p:cNvPr id="6"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7" name="5 Marcador de número de diapositiva"/>
          <p:cNvSpPr>
            <a:spLocks noGrp="1"/>
          </p:cNvSpPr>
          <p:nvPr>
            <p:ph type="sldNum" sz="quarter" idx="12"/>
          </p:nvPr>
        </p:nvSpPr>
        <p:spPr/>
        <p:txBody>
          <a:bodyPr/>
          <a:lstStyle>
            <a:lvl1pPr>
              <a:spcBef>
                <a:spcPct val="0"/>
              </a:spcBef>
              <a:defRPr/>
            </a:lvl1pPr>
          </a:lstStyle>
          <a:p>
            <a:pPr>
              <a:defRPr/>
            </a:pPr>
            <a:fld id="{1F8A4F99-76E1-4B89-A56C-82FD56DB60D7}" type="slidenum">
              <a:rPr lang="en-US"/>
              <a:pPr>
                <a:defRPr/>
              </a:pPr>
              <a:t>‹Nº›</a:t>
            </a:fld>
            <a:endParaRPr lang="en-US"/>
          </a:p>
        </p:txBody>
      </p:sp>
    </p:spTree>
    <p:extLst>
      <p:ext uri="{BB962C8B-B14F-4D97-AF65-F5344CB8AC3E}">
        <p14:creationId xmlns:p14="http://schemas.microsoft.com/office/powerpoint/2010/main" val="28583010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C1E06DC1-D767-4D87-BE7E-9AD30C2225E9}" type="slidenum">
              <a:rPr lang="en-US"/>
              <a:pPr>
                <a:defRPr/>
              </a:pPr>
              <a:t>‹Nº›</a:t>
            </a:fld>
            <a:endParaRPr lang="en-US"/>
          </a:p>
        </p:txBody>
      </p:sp>
    </p:spTree>
    <p:extLst>
      <p:ext uri="{BB962C8B-B14F-4D97-AF65-F5344CB8AC3E}">
        <p14:creationId xmlns:p14="http://schemas.microsoft.com/office/powerpoint/2010/main" val="39802400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1" y="274641"/>
            <a:ext cx="2057400" cy="5851525"/>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457200" y="274641"/>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a:spcBef>
                <a:spcPct val="0"/>
              </a:spcBef>
              <a:defRPr/>
            </a:lvl1pPr>
          </a:lstStyle>
          <a:p>
            <a:pPr>
              <a:defRPr/>
            </a:pPr>
            <a:endParaRPr lang="en-US"/>
          </a:p>
        </p:txBody>
      </p:sp>
      <p:sp>
        <p:nvSpPr>
          <p:cNvPr id="5" name="4 Marcador de pie de página"/>
          <p:cNvSpPr>
            <a:spLocks noGrp="1"/>
          </p:cNvSpPr>
          <p:nvPr>
            <p:ph type="ftr" sz="quarter" idx="11"/>
          </p:nvPr>
        </p:nvSpPr>
        <p:spPr/>
        <p:txBody>
          <a:bodyPr/>
          <a:lstStyle>
            <a:lvl1pPr>
              <a:spcBef>
                <a:spcPct val="0"/>
              </a:spcBef>
              <a:defRPr/>
            </a:lvl1pPr>
          </a:lstStyle>
          <a:p>
            <a:pPr>
              <a:defRPr/>
            </a:pPr>
            <a:endParaRPr lang="en-US"/>
          </a:p>
        </p:txBody>
      </p:sp>
      <p:sp>
        <p:nvSpPr>
          <p:cNvPr id="6" name="5 Marcador de número de diapositiva"/>
          <p:cNvSpPr>
            <a:spLocks noGrp="1"/>
          </p:cNvSpPr>
          <p:nvPr>
            <p:ph type="sldNum" sz="quarter" idx="12"/>
          </p:nvPr>
        </p:nvSpPr>
        <p:spPr/>
        <p:txBody>
          <a:bodyPr/>
          <a:lstStyle>
            <a:lvl1pPr>
              <a:spcBef>
                <a:spcPct val="0"/>
              </a:spcBef>
              <a:defRPr/>
            </a:lvl1pPr>
          </a:lstStyle>
          <a:p>
            <a:pPr>
              <a:defRPr/>
            </a:pPr>
            <a:fld id="{DEE040FB-5EE1-446F-A6F3-25E41E6B57D0}" type="slidenum">
              <a:rPr lang="en-US"/>
              <a:pPr>
                <a:defRPr/>
              </a:pPr>
              <a:t>‹Nº›</a:t>
            </a:fld>
            <a:endParaRPr lang="en-US"/>
          </a:p>
        </p:txBody>
      </p:sp>
    </p:spTree>
    <p:extLst>
      <p:ext uri="{BB962C8B-B14F-4D97-AF65-F5344CB8AC3E}">
        <p14:creationId xmlns:p14="http://schemas.microsoft.com/office/powerpoint/2010/main" val="29271256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5733486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411219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pPr>
              <a:defRPr/>
            </a:pPr>
            <a:endParaRPr lang="en-US"/>
          </a:p>
        </p:txBody>
      </p:sp>
      <p:sp>
        <p:nvSpPr>
          <p:cNvPr id="3" name="2 Marcador de pie de página"/>
          <p:cNvSpPr>
            <a:spLocks noGrp="1"/>
          </p:cNvSpPr>
          <p:nvPr>
            <p:ph type="ftr" sz="quarter" idx="11"/>
          </p:nvPr>
        </p:nvSpPr>
        <p:spPr/>
        <p:txBody>
          <a:bodyPr/>
          <a:lstStyle>
            <a:lvl1pPr>
              <a:defRPr/>
            </a:lvl1pPr>
          </a:lstStyle>
          <a:p>
            <a:pPr>
              <a:defRPr/>
            </a:pPr>
            <a:endParaRPr lang="en-US"/>
          </a:p>
        </p:txBody>
      </p:sp>
      <p:sp>
        <p:nvSpPr>
          <p:cNvPr id="4" name="3 Marcador de número de diapositiva"/>
          <p:cNvSpPr>
            <a:spLocks noGrp="1"/>
          </p:cNvSpPr>
          <p:nvPr>
            <p:ph type="sldNum" sz="quarter" idx="12"/>
          </p:nvPr>
        </p:nvSpPr>
        <p:spPr/>
        <p:txBody>
          <a:bodyPr/>
          <a:lstStyle>
            <a:lvl1pPr>
              <a:defRPr/>
            </a:lvl1pPr>
          </a:lstStyle>
          <a:p>
            <a:pPr>
              <a:defRPr/>
            </a:pPr>
            <a:fld id="{D1272296-977C-4F9F-B47D-E47E33899588}" type="slidenum">
              <a:rPr lang="en-US"/>
              <a:pPr>
                <a:defRPr/>
              </a:pPr>
              <a:t>‹Nº›</a:t>
            </a:fld>
            <a:endParaRPr lang="en-US"/>
          </a:p>
        </p:txBody>
      </p:sp>
    </p:spTree>
    <p:extLst>
      <p:ext uri="{BB962C8B-B14F-4D97-AF65-F5344CB8AC3E}">
        <p14:creationId xmlns:p14="http://schemas.microsoft.com/office/powerpoint/2010/main" val="382347737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40902119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905933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3994561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2018029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5917947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51451923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873888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1136554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solidFill>
                  <a:prstClr val="black">
                    <a:tint val="75000"/>
                  </a:prstClr>
                </a:solidFill>
              </a:rPr>
              <a:pPr/>
              <a:t>22/02/2015</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132FADFE-3B8F-471C-ABF0-DBC7717ECBBC}" type="slidenum">
              <a:rPr lang="es-ES" smtClean="0">
                <a:solidFill>
                  <a:prstClr val="black">
                    <a:tint val="75000"/>
                  </a:prstClr>
                </a:solidFill>
              </a:rPr>
              <a:pPr/>
              <a:t>‹Nº›</a:t>
            </a:fld>
            <a:endParaRPr lang="es-ES">
              <a:solidFill>
                <a:prstClr val="black">
                  <a:tint val="75000"/>
                </a:prstClr>
              </a:solidFill>
            </a:endParaRPr>
          </a:p>
        </p:txBody>
      </p:sp>
    </p:spTree>
    <p:extLst>
      <p:ext uri="{BB962C8B-B14F-4D97-AF65-F5344CB8AC3E}">
        <p14:creationId xmlns:p14="http://schemas.microsoft.com/office/powerpoint/2010/main" val="3008345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4"/>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B5B28C-512C-4A6D-9164-EA506A0FCE9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285782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050"/>
            <a:ext cx="3008313" cy="1162050"/>
          </a:xfrm>
        </p:spPr>
        <p:txBody>
          <a:bodyPr anchor="b"/>
          <a:lstStyle>
            <a:lvl1pPr algn="l">
              <a:defRPr sz="2000" b="1"/>
            </a:lvl1pPr>
          </a:lstStyle>
          <a:p>
            <a:r>
              <a:rPr lang="es-ES" smtClean="0"/>
              <a:t>Haga clic para modificar el estilo de título del patrón</a:t>
            </a:r>
            <a:endParaRPr lang="en-GB"/>
          </a:p>
        </p:txBody>
      </p:sp>
      <p:sp>
        <p:nvSpPr>
          <p:cNvPr id="3" name="2 Marcador de contenido"/>
          <p:cNvSpPr>
            <a:spLocks noGrp="1"/>
          </p:cNvSpPr>
          <p:nvPr>
            <p:ph idx="1"/>
          </p:nvPr>
        </p:nvSpPr>
        <p:spPr>
          <a:xfrm>
            <a:off x="3575051"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3 Marcador de texto"/>
          <p:cNvSpPr>
            <a:spLocks noGrp="1"/>
          </p:cNvSpPr>
          <p:nvPr>
            <p:ph type="body" sz="half" idx="2"/>
          </p:nvPr>
        </p:nvSpPr>
        <p:spPr>
          <a:xfrm>
            <a:off x="457201" y="1435101"/>
            <a:ext cx="3008313" cy="4691063"/>
          </a:xfrm>
        </p:spPr>
        <p:txBody>
          <a:bodyPr/>
          <a:lstStyle>
            <a:lvl1pPr marL="0" indent="0">
              <a:buNone/>
              <a:defRPr sz="14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pPr>
              <a:defRPr/>
            </a:pPr>
            <a:endParaRPr lang="en-US"/>
          </a:p>
        </p:txBody>
      </p:sp>
      <p:sp>
        <p:nvSpPr>
          <p:cNvPr id="6" name="5 Marcador de pie de página"/>
          <p:cNvSpPr>
            <a:spLocks noGrp="1"/>
          </p:cNvSpPr>
          <p:nvPr>
            <p:ph type="ftr" sz="quarter" idx="11"/>
          </p:nvPr>
        </p:nvSpPr>
        <p:spPr/>
        <p:txBody>
          <a:bodyPr/>
          <a:lstStyle>
            <a:lvl1pPr>
              <a:defRPr/>
            </a:lvl1pPr>
          </a:lstStyle>
          <a:p>
            <a:pPr>
              <a:defRPr/>
            </a:pPr>
            <a:endParaRPr lang="en-US"/>
          </a:p>
        </p:txBody>
      </p:sp>
      <p:sp>
        <p:nvSpPr>
          <p:cNvPr id="7" name="6 Marcador de número de diapositiva"/>
          <p:cNvSpPr>
            <a:spLocks noGrp="1"/>
          </p:cNvSpPr>
          <p:nvPr>
            <p:ph type="sldNum" sz="quarter" idx="12"/>
          </p:nvPr>
        </p:nvSpPr>
        <p:spPr/>
        <p:txBody>
          <a:bodyPr/>
          <a:lstStyle>
            <a:lvl1pPr>
              <a:defRPr/>
            </a:lvl1pPr>
          </a:lstStyle>
          <a:p>
            <a:pPr>
              <a:defRPr/>
            </a:pPr>
            <a:fld id="{1B1C811E-37CC-4935-95C9-2BE77173EE5A}" type="slidenum">
              <a:rPr lang="en-US"/>
              <a:pPr>
                <a:defRPr/>
              </a:pPr>
              <a:t>‹Nº›</a:t>
            </a:fld>
            <a:endParaRPr lang="en-US"/>
          </a:p>
        </p:txBody>
      </p:sp>
    </p:spTree>
    <p:extLst>
      <p:ext uri="{BB962C8B-B14F-4D97-AF65-F5344CB8AC3E}">
        <p14:creationId xmlns:p14="http://schemas.microsoft.com/office/powerpoint/2010/main" val="30356472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9A46DC8-4C3F-46A9-9272-7E4A2979A007}"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35289402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22"/>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6FCAD2F-DC44-4A27-BC42-05B18A58AD8A}"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1390702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133BE2B-28AB-44C4-A36B-7DC2CE7E1773}"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178387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D6614E26-4F28-49A0-AF64-87E48E6E083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460488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CB4F7905-CE7F-4C73-B169-2AB94EC01A7D}"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15881269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F8C9B23-37C4-4940-96AC-F9F92F4C9ECE}"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6021171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2"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61" y="273059"/>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12" y="1435109"/>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3DDEBE5-C752-44B5-8B89-531CDC1E91CB}"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16988874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8F3B74C-9B00-4255-AAF0-D13839C24DC1}"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4170444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3AA6AB2-734A-4AD3-91C2-29E5AB4E5DD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53682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7"/>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7"/>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s-E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4368C5D-76F7-4759-941D-3E5C377E7CB5}" type="slidenum">
              <a:rPr lang="es-ES">
                <a:solidFill>
                  <a:srgbClr val="000000"/>
                </a:solidFill>
              </a:rPr>
              <a:pPr>
                <a:defRPr/>
              </a:pPr>
              <a:t>‹Nº›</a:t>
            </a:fld>
            <a:endParaRPr lang="es-ES">
              <a:solidFill>
                <a:srgbClr val="000000"/>
              </a:solidFill>
            </a:endParaRPr>
          </a:p>
        </p:txBody>
      </p:sp>
    </p:spTree>
    <p:extLst>
      <p:ext uri="{BB962C8B-B14F-4D97-AF65-F5344CB8AC3E}">
        <p14:creationId xmlns:p14="http://schemas.microsoft.com/office/powerpoint/2010/main" val="269350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n-GB"/>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153" indent="0">
              <a:buNone/>
              <a:defRPr sz="2800"/>
            </a:lvl2pPr>
            <a:lvl3pPr marL="914305" indent="0">
              <a:buNone/>
              <a:defRPr sz="2400"/>
            </a:lvl3pPr>
            <a:lvl4pPr marL="1371458" indent="0">
              <a:buNone/>
              <a:defRPr sz="2000"/>
            </a:lvl4pPr>
            <a:lvl5pPr marL="1828610" indent="0">
              <a:buNone/>
              <a:defRPr sz="2000"/>
            </a:lvl5pPr>
            <a:lvl6pPr marL="2285763" indent="0">
              <a:buNone/>
              <a:defRPr sz="2000"/>
            </a:lvl6pPr>
            <a:lvl7pPr marL="2742915" indent="0">
              <a:buNone/>
              <a:defRPr sz="2000"/>
            </a:lvl7pPr>
            <a:lvl8pPr marL="3200068" indent="0">
              <a:buNone/>
              <a:defRPr sz="2000"/>
            </a:lvl8pPr>
            <a:lvl9pPr marL="3657220" indent="0">
              <a:buNone/>
              <a:defRPr sz="2000"/>
            </a:lvl9pPr>
          </a:lstStyle>
          <a:p>
            <a:pPr lvl="0"/>
            <a:endParaRPr lang="en-GB"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153" indent="0">
              <a:buNone/>
              <a:defRPr sz="1200"/>
            </a:lvl2pPr>
            <a:lvl3pPr marL="914305" indent="0">
              <a:buNone/>
              <a:defRPr sz="1000"/>
            </a:lvl3pPr>
            <a:lvl4pPr marL="1371458" indent="0">
              <a:buNone/>
              <a:defRPr sz="900"/>
            </a:lvl4pPr>
            <a:lvl5pPr marL="1828610" indent="0">
              <a:buNone/>
              <a:defRPr sz="900"/>
            </a:lvl5pPr>
            <a:lvl6pPr marL="2285763" indent="0">
              <a:buNone/>
              <a:defRPr sz="900"/>
            </a:lvl6pPr>
            <a:lvl7pPr marL="2742915" indent="0">
              <a:buNone/>
              <a:defRPr sz="900"/>
            </a:lvl7pPr>
            <a:lvl8pPr marL="3200068" indent="0">
              <a:buNone/>
              <a:defRPr sz="900"/>
            </a:lvl8pPr>
            <a:lvl9pPr marL="365722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pPr>
              <a:defRPr/>
            </a:pPr>
            <a:endParaRPr lang="en-US"/>
          </a:p>
        </p:txBody>
      </p:sp>
      <p:sp>
        <p:nvSpPr>
          <p:cNvPr id="6" name="5 Marcador de pie de página"/>
          <p:cNvSpPr>
            <a:spLocks noGrp="1"/>
          </p:cNvSpPr>
          <p:nvPr>
            <p:ph type="ftr" sz="quarter" idx="11"/>
          </p:nvPr>
        </p:nvSpPr>
        <p:spPr/>
        <p:txBody>
          <a:bodyPr/>
          <a:lstStyle>
            <a:lvl1pPr>
              <a:defRPr/>
            </a:lvl1pPr>
          </a:lstStyle>
          <a:p>
            <a:pPr>
              <a:defRPr/>
            </a:pPr>
            <a:endParaRPr lang="en-US"/>
          </a:p>
        </p:txBody>
      </p:sp>
      <p:sp>
        <p:nvSpPr>
          <p:cNvPr id="7" name="6 Marcador de número de diapositiva"/>
          <p:cNvSpPr>
            <a:spLocks noGrp="1"/>
          </p:cNvSpPr>
          <p:nvPr>
            <p:ph type="sldNum" sz="quarter" idx="12"/>
          </p:nvPr>
        </p:nvSpPr>
        <p:spPr/>
        <p:txBody>
          <a:bodyPr/>
          <a:lstStyle>
            <a:lvl1pPr>
              <a:defRPr/>
            </a:lvl1pPr>
          </a:lstStyle>
          <a:p>
            <a:pPr>
              <a:defRPr/>
            </a:pPr>
            <a:fld id="{E134EB4C-66C4-4042-A99F-4D5627C17D4D}" type="slidenum">
              <a:rPr lang="en-US"/>
              <a:pPr>
                <a:defRPr/>
              </a:pPr>
              <a:t>‹Nº›</a:t>
            </a:fld>
            <a:endParaRPr lang="en-US"/>
          </a:p>
        </p:txBody>
      </p:sp>
    </p:spTree>
    <p:extLst>
      <p:ext uri="{BB962C8B-B14F-4D97-AF65-F5344CB8AC3E}">
        <p14:creationId xmlns:p14="http://schemas.microsoft.com/office/powerpoint/2010/main" val="40678060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7"/>
            <a:ext cx="7772400" cy="1470025"/>
          </a:xfrm>
        </p:spPr>
        <p:txBody>
          <a:bodyPr/>
          <a:lstStyle/>
          <a:p>
            <a:r>
              <a:rPr lang="es-ES" smtClean="0"/>
              <a:t>Haga clic para modificar el estilo de título del patrón</a:t>
            </a:r>
            <a:endParaRPr lang="en-US"/>
          </a:p>
        </p:txBody>
      </p:sp>
      <p:sp>
        <p:nvSpPr>
          <p:cNvPr id="3" name="2 Subtítulo"/>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059" indent="0" algn="ctr">
              <a:buNone/>
              <a:defRPr>
                <a:solidFill>
                  <a:schemeClr val="tx1">
                    <a:tint val="75000"/>
                  </a:schemeClr>
                </a:solidFill>
              </a:defRPr>
            </a:lvl2pPr>
            <a:lvl3pPr marL="914116" indent="0" algn="ctr">
              <a:buNone/>
              <a:defRPr>
                <a:solidFill>
                  <a:schemeClr val="tx1">
                    <a:tint val="75000"/>
                  </a:schemeClr>
                </a:solidFill>
              </a:defRPr>
            </a:lvl3pPr>
            <a:lvl4pPr marL="1371174" indent="0" algn="ctr">
              <a:buNone/>
              <a:defRPr>
                <a:solidFill>
                  <a:schemeClr val="tx1">
                    <a:tint val="75000"/>
                  </a:schemeClr>
                </a:solidFill>
              </a:defRPr>
            </a:lvl4pPr>
            <a:lvl5pPr marL="1828231" indent="0" algn="ctr">
              <a:buNone/>
              <a:defRPr>
                <a:solidFill>
                  <a:schemeClr val="tx1">
                    <a:tint val="75000"/>
                  </a:schemeClr>
                </a:solidFill>
              </a:defRPr>
            </a:lvl5pPr>
            <a:lvl6pPr marL="2285289" indent="0" algn="ctr">
              <a:buNone/>
              <a:defRPr>
                <a:solidFill>
                  <a:schemeClr val="tx1">
                    <a:tint val="75000"/>
                  </a:schemeClr>
                </a:solidFill>
              </a:defRPr>
            </a:lvl6pPr>
            <a:lvl7pPr marL="2742346" indent="0" algn="ctr">
              <a:buNone/>
              <a:defRPr>
                <a:solidFill>
                  <a:schemeClr val="tx1">
                    <a:tint val="75000"/>
                  </a:schemeClr>
                </a:solidFill>
              </a:defRPr>
            </a:lvl7pPr>
            <a:lvl8pPr marL="3199404" indent="0" algn="ctr">
              <a:buNone/>
              <a:defRPr>
                <a:solidFill>
                  <a:schemeClr val="tx1">
                    <a:tint val="75000"/>
                  </a:schemeClr>
                </a:solidFill>
              </a:defRPr>
            </a:lvl8pPr>
            <a:lvl9pPr marL="3656462" indent="0" algn="ctr">
              <a:buNone/>
              <a:defRPr>
                <a:solidFill>
                  <a:schemeClr val="tx1">
                    <a:tint val="75000"/>
                  </a:schemeClr>
                </a:solidFill>
              </a:defRPr>
            </a:lvl9pPr>
          </a:lstStyle>
          <a:p>
            <a:r>
              <a:rPr lang="es-ES" smtClean="0"/>
              <a:t>Haga clic para modificar el estilo de subtítulo del patrón</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F622C84F-069F-4D00-9E63-8A11499269D5}" type="slidenum">
              <a:rPr lang="en-US"/>
              <a:pPr>
                <a:defRPr/>
              </a:pPr>
              <a:t>‹Nº›</a:t>
            </a:fld>
            <a:endParaRPr lang="en-US"/>
          </a:p>
        </p:txBody>
      </p:sp>
    </p:spTree>
    <p:extLst>
      <p:ext uri="{BB962C8B-B14F-4D97-AF65-F5344CB8AC3E}">
        <p14:creationId xmlns:p14="http://schemas.microsoft.com/office/powerpoint/2010/main" val="61012187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CF5B0514-86AD-4F75-8317-2BA80B7BC41E}" type="slidenum">
              <a:rPr lang="en-US"/>
              <a:pPr>
                <a:defRPr/>
              </a:pPr>
              <a:t>‹Nº›</a:t>
            </a:fld>
            <a:endParaRPr lang="en-US"/>
          </a:p>
        </p:txBody>
      </p:sp>
    </p:spTree>
    <p:extLst>
      <p:ext uri="{BB962C8B-B14F-4D97-AF65-F5344CB8AC3E}">
        <p14:creationId xmlns:p14="http://schemas.microsoft.com/office/powerpoint/2010/main" val="16306873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3"/>
            <a:ext cx="7772400" cy="1362075"/>
          </a:xfrm>
        </p:spPr>
        <p:txBody>
          <a:bodyPr anchor="t"/>
          <a:lstStyle>
            <a:lvl1pPr algn="l">
              <a:defRPr sz="4000" b="1" cap="all"/>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722313" y="2906723"/>
            <a:ext cx="7772400" cy="1500187"/>
          </a:xfrm>
        </p:spPr>
        <p:txBody>
          <a:bodyPr anchor="b"/>
          <a:lstStyle>
            <a:lvl1pPr marL="0" indent="0">
              <a:buNone/>
              <a:defRPr sz="2000">
                <a:solidFill>
                  <a:schemeClr val="tx1">
                    <a:tint val="75000"/>
                  </a:schemeClr>
                </a:solidFill>
              </a:defRPr>
            </a:lvl1pPr>
            <a:lvl2pPr marL="457059" indent="0">
              <a:buNone/>
              <a:defRPr sz="1800">
                <a:solidFill>
                  <a:schemeClr val="tx1">
                    <a:tint val="75000"/>
                  </a:schemeClr>
                </a:solidFill>
              </a:defRPr>
            </a:lvl2pPr>
            <a:lvl3pPr marL="914116" indent="0">
              <a:buNone/>
              <a:defRPr sz="1600">
                <a:solidFill>
                  <a:schemeClr val="tx1">
                    <a:tint val="75000"/>
                  </a:schemeClr>
                </a:solidFill>
              </a:defRPr>
            </a:lvl3pPr>
            <a:lvl4pPr marL="1371174" indent="0">
              <a:buNone/>
              <a:defRPr sz="1400">
                <a:solidFill>
                  <a:schemeClr val="tx1">
                    <a:tint val="75000"/>
                  </a:schemeClr>
                </a:solidFill>
              </a:defRPr>
            </a:lvl4pPr>
            <a:lvl5pPr marL="1828231" indent="0">
              <a:buNone/>
              <a:defRPr sz="1400">
                <a:solidFill>
                  <a:schemeClr val="tx1">
                    <a:tint val="75000"/>
                  </a:schemeClr>
                </a:solidFill>
              </a:defRPr>
            </a:lvl5pPr>
            <a:lvl6pPr marL="2285289" indent="0">
              <a:buNone/>
              <a:defRPr sz="1400">
                <a:solidFill>
                  <a:schemeClr val="tx1">
                    <a:tint val="75000"/>
                  </a:schemeClr>
                </a:solidFill>
              </a:defRPr>
            </a:lvl6pPr>
            <a:lvl7pPr marL="2742346" indent="0">
              <a:buNone/>
              <a:defRPr sz="1400">
                <a:solidFill>
                  <a:schemeClr val="tx1">
                    <a:tint val="75000"/>
                  </a:schemeClr>
                </a:solidFill>
              </a:defRPr>
            </a:lvl7pPr>
            <a:lvl8pPr marL="3199404" indent="0">
              <a:buNone/>
              <a:defRPr sz="1400">
                <a:solidFill>
                  <a:schemeClr val="tx1">
                    <a:tint val="75000"/>
                  </a:schemeClr>
                </a:solidFill>
              </a:defRPr>
            </a:lvl8pPr>
            <a:lvl9pPr marL="3656462"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B96AF153-16EE-461A-A9E0-17330E9E75E6}" type="slidenum">
              <a:rPr lang="en-US"/>
              <a:pPr>
                <a:defRPr/>
              </a:pPr>
              <a:t>‹Nº›</a:t>
            </a:fld>
            <a:endParaRPr lang="en-US"/>
          </a:p>
        </p:txBody>
      </p:sp>
    </p:spTree>
    <p:extLst>
      <p:ext uri="{BB962C8B-B14F-4D97-AF65-F5344CB8AC3E}">
        <p14:creationId xmlns:p14="http://schemas.microsoft.com/office/powerpoint/2010/main" val="73948338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contenido"/>
          <p:cNvSpPr>
            <a:spLocks noGrp="1"/>
          </p:cNvSpPr>
          <p:nvPr>
            <p:ph sz="half" idx="1"/>
          </p:nvPr>
        </p:nvSpPr>
        <p:spPr>
          <a:xfrm>
            <a:off x="457200" y="160021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contenido"/>
          <p:cNvSpPr>
            <a:spLocks noGrp="1"/>
          </p:cNvSpPr>
          <p:nvPr>
            <p:ph sz="half" idx="2"/>
          </p:nvPr>
        </p:nvSpPr>
        <p:spPr>
          <a:xfrm>
            <a:off x="4648200" y="160021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74AC13A6-EDB0-4A7D-9954-EFAFFD8E9C21}" type="slidenum">
              <a:rPr lang="en-US"/>
              <a:pPr>
                <a:defRPr/>
              </a:pPr>
              <a:t>‹Nº›</a:t>
            </a:fld>
            <a:endParaRPr lang="en-US"/>
          </a:p>
        </p:txBody>
      </p:sp>
    </p:spTree>
    <p:extLst>
      <p:ext uri="{BB962C8B-B14F-4D97-AF65-F5344CB8AC3E}">
        <p14:creationId xmlns:p14="http://schemas.microsoft.com/office/powerpoint/2010/main" val="175439933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n-US"/>
          </a:p>
        </p:txBody>
      </p:sp>
      <p:sp>
        <p:nvSpPr>
          <p:cNvPr id="3" name="2 Marcador de texto"/>
          <p:cNvSpPr>
            <a:spLocks noGrp="1"/>
          </p:cNvSpPr>
          <p:nvPr>
            <p:ph type="body" idx="1"/>
          </p:nvPr>
        </p:nvSpPr>
        <p:spPr>
          <a:xfrm>
            <a:off x="457203" y="1535114"/>
            <a:ext cx="4040188"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4 Marcador de texto"/>
          <p:cNvSpPr>
            <a:spLocks noGrp="1"/>
          </p:cNvSpPr>
          <p:nvPr>
            <p:ph type="body" sz="quarter" idx="3"/>
          </p:nvPr>
        </p:nvSpPr>
        <p:spPr>
          <a:xfrm>
            <a:off x="4645037" y="1535114"/>
            <a:ext cx="4041775" cy="639762"/>
          </a:xfrm>
        </p:spPr>
        <p:txBody>
          <a:bodyPr anchor="b"/>
          <a:lstStyle>
            <a:lvl1pPr marL="0" indent="0">
              <a:buNone/>
              <a:defRPr sz="2400" b="1"/>
            </a:lvl1pPr>
            <a:lvl2pPr marL="457059" indent="0">
              <a:buNone/>
              <a:defRPr sz="2000" b="1"/>
            </a:lvl2pPr>
            <a:lvl3pPr marL="914116" indent="0">
              <a:buNone/>
              <a:defRPr sz="1800" b="1"/>
            </a:lvl3pPr>
            <a:lvl4pPr marL="1371174" indent="0">
              <a:buNone/>
              <a:defRPr sz="1600" b="1"/>
            </a:lvl4pPr>
            <a:lvl5pPr marL="1828231" indent="0">
              <a:buNone/>
              <a:defRPr sz="1600" b="1"/>
            </a:lvl5pPr>
            <a:lvl6pPr marL="2285289" indent="0">
              <a:buNone/>
              <a:defRPr sz="1600" b="1"/>
            </a:lvl6pPr>
            <a:lvl7pPr marL="2742346" indent="0">
              <a:buNone/>
              <a:defRPr sz="1600" b="1"/>
            </a:lvl7pPr>
            <a:lvl8pPr marL="3199404" indent="0">
              <a:buNone/>
              <a:defRPr sz="1600" b="1"/>
            </a:lvl8pPr>
            <a:lvl9pPr marL="3656462"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8"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9"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6C0A68DE-9441-4242-8A43-B6121A8B5748}" type="slidenum">
              <a:rPr lang="en-US"/>
              <a:pPr>
                <a:defRPr/>
              </a:pPr>
              <a:t>‹Nº›</a:t>
            </a:fld>
            <a:endParaRPr lang="en-US"/>
          </a:p>
        </p:txBody>
      </p:sp>
    </p:spTree>
    <p:extLst>
      <p:ext uri="{BB962C8B-B14F-4D97-AF65-F5344CB8AC3E}">
        <p14:creationId xmlns:p14="http://schemas.microsoft.com/office/powerpoint/2010/main" val="34233032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4"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1BBF88A6-A285-47E9-A98A-2E3898C15457}" type="slidenum">
              <a:rPr lang="en-US"/>
              <a:pPr>
                <a:defRPr/>
              </a:pPr>
              <a:t>‹Nº›</a:t>
            </a:fld>
            <a:endParaRPr lang="en-US"/>
          </a:p>
        </p:txBody>
      </p:sp>
    </p:spTree>
    <p:extLst>
      <p:ext uri="{BB962C8B-B14F-4D97-AF65-F5344CB8AC3E}">
        <p14:creationId xmlns:p14="http://schemas.microsoft.com/office/powerpoint/2010/main" val="9818472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3"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4"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167A126C-4E39-44B7-95D8-5AED8CD6C1F5}" type="slidenum">
              <a:rPr lang="en-US"/>
              <a:pPr>
                <a:defRPr/>
              </a:pPr>
              <a:t>‹Nº›</a:t>
            </a:fld>
            <a:endParaRPr lang="en-US"/>
          </a:p>
        </p:txBody>
      </p:sp>
    </p:spTree>
    <p:extLst>
      <p:ext uri="{BB962C8B-B14F-4D97-AF65-F5344CB8AC3E}">
        <p14:creationId xmlns:p14="http://schemas.microsoft.com/office/powerpoint/2010/main" val="16804878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14" y="273050"/>
            <a:ext cx="3008313" cy="1162050"/>
          </a:xfrm>
        </p:spPr>
        <p:txBody>
          <a:bodyPr anchor="b"/>
          <a:lstStyle>
            <a:lvl1pPr algn="l">
              <a:defRPr sz="2000" b="1"/>
            </a:lvl1pPr>
          </a:lstStyle>
          <a:p>
            <a:r>
              <a:rPr lang="es-ES" smtClean="0"/>
              <a:t>Haga clic para modificar el estilo de título del patrón</a:t>
            </a:r>
            <a:endParaRPr lang="en-US"/>
          </a:p>
        </p:txBody>
      </p:sp>
      <p:sp>
        <p:nvSpPr>
          <p:cNvPr id="3" name="2 Marcador de contenido"/>
          <p:cNvSpPr>
            <a:spLocks noGrp="1"/>
          </p:cNvSpPr>
          <p:nvPr>
            <p:ph idx="1"/>
          </p:nvPr>
        </p:nvSpPr>
        <p:spPr>
          <a:xfrm>
            <a:off x="3575065" y="27306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texto"/>
          <p:cNvSpPr>
            <a:spLocks noGrp="1"/>
          </p:cNvSpPr>
          <p:nvPr>
            <p:ph type="body" sz="half" idx="2"/>
          </p:nvPr>
        </p:nvSpPr>
        <p:spPr>
          <a:xfrm>
            <a:off x="457214" y="1435112"/>
            <a:ext cx="3008313" cy="4691063"/>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37E25351-7E6F-4EB0-B83E-10DF7CD5875A}" type="slidenum">
              <a:rPr lang="en-US"/>
              <a:pPr>
                <a:defRPr/>
              </a:pPr>
              <a:t>‹Nº›</a:t>
            </a:fld>
            <a:endParaRPr lang="en-US"/>
          </a:p>
        </p:txBody>
      </p:sp>
    </p:spTree>
    <p:extLst>
      <p:ext uri="{BB962C8B-B14F-4D97-AF65-F5344CB8AC3E}">
        <p14:creationId xmlns:p14="http://schemas.microsoft.com/office/powerpoint/2010/main" val="24263895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8"/>
          </a:xfrm>
        </p:spPr>
        <p:txBody>
          <a:bodyPr anchor="b"/>
          <a:lstStyle>
            <a:lvl1pPr algn="l">
              <a:defRPr sz="2000" b="1"/>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059" indent="0">
              <a:buNone/>
              <a:defRPr sz="2800"/>
            </a:lvl2pPr>
            <a:lvl3pPr marL="914116" indent="0">
              <a:buNone/>
              <a:defRPr sz="2400"/>
            </a:lvl3pPr>
            <a:lvl4pPr marL="1371174" indent="0">
              <a:buNone/>
              <a:defRPr sz="2000"/>
            </a:lvl4pPr>
            <a:lvl5pPr marL="1828231" indent="0">
              <a:buNone/>
              <a:defRPr sz="2000"/>
            </a:lvl5pPr>
            <a:lvl6pPr marL="2285289" indent="0">
              <a:buNone/>
              <a:defRPr sz="2000"/>
            </a:lvl6pPr>
            <a:lvl7pPr marL="2742346" indent="0">
              <a:buNone/>
              <a:defRPr sz="2000"/>
            </a:lvl7pPr>
            <a:lvl8pPr marL="3199404" indent="0">
              <a:buNone/>
              <a:defRPr sz="2000"/>
            </a:lvl8pPr>
            <a:lvl9pPr marL="3656462" indent="0">
              <a:buNone/>
              <a:defRPr sz="2000"/>
            </a:lvl9pPr>
          </a:lstStyle>
          <a:p>
            <a:pPr lvl="0"/>
            <a:endParaRPr lang="en-US" noProof="0" smtClean="0"/>
          </a:p>
        </p:txBody>
      </p:sp>
      <p:sp>
        <p:nvSpPr>
          <p:cNvPr id="4" name="3 Marcador de texto"/>
          <p:cNvSpPr>
            <a:spLocks noGrp="1"/>
          </p:cNvSpPr>
          <p:nvPr>
            <p:ph type="body" sz="half" idx="2"/>
          </p:nvPr>
        </p:nvSpPr>
        <p:spPr>
          <a:xfrm>
            <a:off x="1792288" y="5367339"/>
            <a:ext cx="5486400" cy="804862"/>
          </a:xfrm>
        </p:spPr>
        <p:txBody>
          <a:bodyPr/>
          <a:lstStyle>
            <a:lvl1pPr marL="0" indent="0">
              <a:buNone/>
              <a:defRPr sz="1400"/>
            </a:lvl1pPr>
            <a:lvl2pPr marL="457059" indent="0">
              <a:buNone/>
              <a:defRPr sz="1200"/>
            </a:lvl2pPr>
            <a:lvl3pPr marL="914116" indent="0">
              <a:buNone/>
              <a:defRPr sz="1000"/>
            </a:lvl3pPr>
            <a:lvl4pPr marL="1371174" indent="0">
              <a:buNone/>
              <a:defRPr sz="900"/>
            </a:lvl4pPr>
            <a:lvl5pPr marL="1828231" indent="0">
              <a:buNone/>
              <a:defRPr sz="900"/>
            </a:lvl5pPr>
            <a:lvl6pPr marL="2285289" indent="0">
              <a:buNone/>
              <a:defRPr sz="900"/>
            </a:lvl6pPr>
            <a:lvl7pPr marL="2742346" indent="0">
              <a:buNone/>
              <a:defRPr sz="900"/>
            </a:lvl7pPr>
            <a:lvl8pPr marL="3199404" indent="0">
              <a:buNone/>
              <a:defRPr sz="900"/>
            </a:lvl8pPr>
            <a:lvl9pPr marL="3656462"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7"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AE9E4F19-B9A5-4B64-AFFD-1DA05514E9C5}" type="slidenum">
              <a:rPr lang="en-US"/>
              <a:pPr>
                <a:defRPr/>
              </a:pPr>
              <a:t>‹Nº›</a:t>
            </a:fld>
            <a:endParaRPr lang="en-US"/>
          </a:p>
        </p:txBody>
      </p:sp>
    </p:spTree>
    <p:extLst>
      <p:ext uri="{BB962C8B-B14F-4D97-AF65-F5344CB8AC3E}">
        <p14:creationId xmlns:p14="http://schemas.microsoft.com/office/powerpoint/2010/main" val="2246924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3 Marcador de fecha"/>
          <p:cNvSpPr>
            <a:spLocks noGrp="1"/>
          </p:cNvSpPr>
          <p:nvPr>
            <p:ph type="dt" sz="half" idx="10"/>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5" name="4 Marcador de pie de página"/>
          <p:cNvSpPr>
            <a:spLocks noGrp="1"/>
          </p:cNvSpPr>
          <p:nvPr>
            <p:ph type="ftr" sz="quarter" idx="11"/>
          </p:nvPr>
        </p:nvSpPr>
        <p:spPr/>
        <p:txBody>
          <a:bodyPr/>
          <a:lstStyle>
            <a:lvl1pPr eaLnBrk="1" hangingPunct="1">
              <a:spcBef>
                <a:spcPct val="0"/>
              </a:spcBef>
              <a:defRPr>
                <a:latin typeface="Arial" pitchFamily="34" charset="0"/>
                <a:cs typeface="Arial" pitchFamily="34" charset="0"/>
              </a:defRPr>
            </a:lvl1pPr>
          </a:lstStyle>
          <a:p>
            <a:pPr>
              <a:defRPr/>
            </a:pPr>
            <a:endParaRPr lang="en-US"/>
          </a:p>
        </p:txBody>
      </p:sp>
      <p:sp>
        <p:nvSpPr>
          <p:cNvPr id="6" name="5 Marcador de número de diapositiva"/>
          <p:cNvSpPr>
            <a:spLocks noGrp="1"/>
          </p:cNvSpPr>
          <p:nvPr>
            <p:ph type="sldNum" sz="quarter" idx="12"/>
          </p:nvPr>
        </p:nvSpPr>
        <p:spPr/>
        <p:txBody>
          <a:bodyPr/>
          <a:lstStyle>
            <a:lvl1pPr eaLnBrk="1" hangingPunct="1">
              <a:spcBef>
                <a:spcPct val="0"/>
              </a:spcBef>
              <a:defRPr>
                <a:latin typeface="Arial" pitchFamily="34" charset="0"/>
                <a:cs typeface="Arial" pitchFamily="34" charset="0"/>
              </a:defRPr>
            </a:lvl1pPr>
          </a:lstStyle>
          <a:p>
            <a:pPr>
              <a:defRPr/>
            </a:pPr>
            <a:fld id="{21260DAB-210F-411D-B01C-2A6DC070092D}" type="slidenum">
              <a:rPr lang="en-US"/>
              <a:pPr>
                <a:defRPr/>
              </a:pPr>
              <a:t>‹Nº›</a:t>
            </a:fld>
            <a:endParaRPr lang="en-US"/>
          </a:p>
        </p:txBody>
      </p:sp>
    </p:spTree>
    <p:extLst>
      <p:ext uri="{BB962C8B-B14F-4D97-AF65-F5344CB8AC3E}">
        <p14:creationId xmlns:p14="http://schemas.microsoft.com/office/powerpoint/2010/main" val="789172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10.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1.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2.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3.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4.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5.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6.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7.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7.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theme" Target="../theme/theme18.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solidFill>
          <a:schemeClr val="tx1"/>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w="9525">
            <a:noFill/>
            <a:miter lim="800000"/>
            <a:headEnd/>
            <a:tailEnd/>
          </a:ln>
        </p:spPr>
        <p:txBody>
          <a:bodyPr wrap="none" lIns="91430" tIns="45715" rIns="91430" bIns="45715" anchor="ctr"/>
          <a:lstStyle/>
          <a:p>
            <a:pPr>
              <a:defRPr/>
            </a:pPr>
            <a:endParaRPr lang="en-GB"/>
          </a:p>
        </p:txBody>
      </p:sp>
      <p:sp>
        <p:nvSpPr>
          <p:cNvPr id="2051" name="Freeform 3"/>
          <p:cNvSpPr>
            <a:spLocks/>
          </p:cNvSpPr>
          <p:nvPr/>
        </p:nvSpPr>
        <p:spPr bwMode="white">
          <a:xfrm>
            <a:off x="-9525" y="4489450"/>
            <a:ext cx="5754688" cy="2368550"/>
          </a:xfrm>
          <a:custGeom>
            <a:avLst/>
            <a:gdLst/>
            <a:ahLst/>
            <a:cxnLst>
              <a:cxn ang="0">
                <a:pos x="0" y="1491"/>
              </a:cxn>
              <a:cxn ang="0">
                <a:pos x="0" y="0"/>
              </a:cxn>
              <a:cxn ang="0">
                <a:pos x="171" y="3"/>
              </a:cxn>
              <a:cxn ang="0">
                <a:pos x="355" y="9"/>
              </a:cxn>
              <a:cxn ang="0">
                <a:pos x="499" y="21"/>
              </a:cxn>
              <a:cxn ang="0">
                <a:pos x="650" y="36"/>
              </a:cxn>
              <a:cxn ang="0">
                <a:pos x="809" y="54"/>
              </a:cxn>
              <a:cxn ang="0">
                <a:pos x="957" y="78"/>
              </a:cxn>
              <a:cxn ang="0">
                <a:pos x="1119" y="105"/>
              </a:cxn>
              <a:cxn ang="0">
                <a:pos x="1261" y="133"/>
              </a:cxn>
              <a:cxn ang="0">
                <a:pos x="1441" y="175"/>
              </a:cxn>
              <a:cxn ang="0">
                <a:pos x="1598" y="217"/>
              </a:cxn>
              <a:cxn ang="0">
                <a:pos x="1763" y="269"/>
              </a:cxn>
              <a:cxn ang="0">
                <a:pos x="1887" y="308"/>
              </a:cxn>
              <a:cxn ang="0">
                <a:pos x="2085" y="384"/>
              </a:cxn>
              <a:cxn ang="0">
                <a:pos x="2230" y="444"/>
              </a:cxn>
              <a:cxn ang="0">
                <a:pos x="2456" y="547"/>
              </a:cxn>
              <a:cxn ang="0">
                <a:pos x="2666" y="662"/>
              </a:cxn>
              <a:cxn ang="0">
                <a:pos x="2859" y="786"/>
              </a:cxn>
              <a:cxn ang="0">
                <a:pos x="3046" y="920"/>
              </a:cxn>
              <a:cxn ang="0">
                <a:pos x="3193" y="1038"/>
              </a:cxn>
              <a:cxn ang="0">
                <a:pos x="3332" y="1168"/>
              </a:cxn>
              <a:cxn ang="0">
                <a:pos x="3440" y="1280"/>
              </a:cxn>
              <a:cxn ang="0">
                <a:pos x="3524" y="1380"/>
              </a:cxn>
              <a:cxn ang="0">
                <a:pos x="3624" y="1491"/>
              </a:cxn>
              <a:cxn ang="0">
                <a:pos x="3608" y="1491"/>
              </a:cxn>
              <a:cxn ang="0">
                <a:pos x="0" y="1491"/>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w="9525" cap="flat" cmpd="sng">
            <a:noFill/>
            <a:prstDash val="solid"/>
            <a:miter lim="800000"/>
            <a:headEnd type="none" w="sm" len="sm"/>
            <a:tailEnd type="none" w="sm" len="sm"/>
          </a:ln>
          <a:effectLst/>
        </p:spPr>
        <p:txBody>
          <a:bodyPr wrap="none" lIns="91430" tIns="45715" rIns="91430" bIns="45715" anchor="ctr"/>
          <a:lstStyle/>
          <a:p>
            <a:pPr>
              <a:defRPr/>
            </a:pPr>
            <a:endParaRPr lang="en-GB"/>
          </a:p>
        </p:txBody>
      </p:sp>
      <p:sp>
        <p:nvSpPr>
          <p:cNvPr id="2052" name="Freeform 4"/>
          <p:cNvSpPr>
            <a:spLocks/>
          </p:cNvSpPr>
          <p:nvPr/>
        </p:nvSpPr>
        <p:spPr bwMode="white">
          <a:xfrm>
            <a:off x="0" y="3817938"/>
            <a:ext cx="8164513" cy="3019425"/>
          </a:xfrm>
          <a:custGeom>
            <a:avLst/>
            <a:gdLst/>
            <a:ahLst/>
            <a:cxnLst>
              <a:cxn ang="0">
                <a:pos x="2718" y="405"/>
              </a:cxn>
              <a:cxn ang="0">
                <a:pos x="2466" y="333"/>
              </a:cxn>
              <a:cxn ang="0">
                <a:pos x="2202" y="261"/>
              </a:cxn>
              <a:cxn ang="0">
                <a:pos x="1929" y="198"/>
              </a:cxn>
              <a:cxn ang="0">
                <a:pos x="1695" y="153"/>
              </a:cxn>
              <a:cxn ang="0">
                <a:pos x="1434" y="111"/>
              </a:cxn>
              <a:cxn ang="0">
                <a:pos x="1188" y="75"/>
              </a:cxn>
              <a:cxn ang="0">
                <a:pos x="957" y="48"/>
              </a:cxn>
              <a:cxn ang="0">
                <a:pos x="747" y="30"/>
              </a:cxn>
              <a:cxn ang="0">
                <a:pos x="501" y="15"/>
              </a:cxn>
              <a:cxn ang="0">
                <a:pos x="246" y="3"/>
              </a:cxn>
              <a:cxn ang="0">
                <a:pos x="0" y="0"/>
              </a:cxn>
              <a:cxn ang="0">
                <a:pos x="0" y="275"/>
              </a:cxn>
              <a:cxn ang="0">
                <a:pos x="0" y="345"/>
              </a:cxn>
              <a:cxn ang="0">
                <a:pos x="0" y="275"/>
              </a:cxn>
              <a:cxn ang="0">
                <a:pos x="0" y="342"/>
              </a:cxn>
              <a:cxn ang="0">
                <a:pos x="339" y="351"/>
              </a:cxn>
              <a:cxn ang="0">
                <a:pos x="606" y="372"/>
              </a:cxn>
              <a:cxn ang="0">
                <a:pos x="852" y="399"/>
              </a:cxn>
              <a:cxn ang="0">
                <a:pos x="1068" y="435"/>
              </a:cxn>
              <a:cxn ang="0">
                <a:pos x="1275" y="474"/>
              </a:cxn>
              <a:cxn ang="0">
                <a:pos x="1545" y="540"/>
              </a:cxn>
              <a:cxn ang="0">
                <a:pos x="1761" y="603"/>
              </a:cxn>
              <a:cxn ang="0">
                <a:pos x="1971" y="678"/>
              </a:cxn>
              <a:cxn ang="0">
                <a:pos x="2166" y="747"/>
              </a:cxn>
              <a:cxn ang="0">
                <a:pos x="2397" y="852"/>
              </a:cxn>
              <a:cxn ang="0">
                <a:pos x="2613" y="960"/>
              </a:cxn>
              <a:cxn ang="0">
                <a:pos x="2832" y="1095"/>
              </a:cxn>
              <a:cxn ang="0">
                <a:pos x="3012" y="1212"/>
              </a:cxn>
              <a:cxn ang="0">
                <a:pos x="3186" y="1347"/>
              </a:cxn>
              <a:cxn ang="0">
                <a:pos x="3351" y="1497"/>
              </a:cxn>
              <a:cxn ang="0">
                <a:pos x="3480" y="1629"/>
              </a:cxn>
              <a:cxn ang="0">
                <a:pos x="3612" y="1785"/>
              </a:cxn>
              <a:cxn ang="0">
                <a:pos x="3699" y="1901"/>
              </a:cxn>
              <a:cxn ang="0">
                <a:pos x="5142" y="1901"/>
              </a:cxn>
              <a:cxn ang="0">
                <a:pos x="5076" y="1827"/>
              </a:cxn>
              <a:cxn ang="0">
                <a:pos x="4968" y="1707"/>
              </a:cxn>
              <a:cxn ang="0">
                <a:pos x="4797" y="1539"/>
              </a:cxn>
              <a:cxn ang="0">
                <a:pos x="4617" y="1383"/>
              </a:cxn>
              <a:cxn ang="0">
                <a:pos x="4410" y="1221"/>
              </a:cxn>
              <a:cxn ang="0">
                <a:pos x="4185" y="1071"/>
              </a:cxn>
              <a:cxn ang="0">
                <a:pos x="3960" y="939"/>
              </a:cxn>
              <a:cxn ang="0">
                <a:pos x="3708" y="801"/>
              </a:cxn>
              <a:cxn ang="0">
                <a:pos x="3492" y="702"/>
              </a:cxn>
              <a:cxn ang="0">
                <a:pos x="3231" y="588"/>
              </a:cxn>
              <a:cxn ang="0">
                <a:pos x="2964" y="489"/>
              </a:cxn>
              <a:cxn ang="0">
                <a:pos x="2718" y="405"/>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3" name="Freeform 5"/>
          <p:cNvSpPr>
            <a:spLocks/>
          </p:cNvSpPr>
          <p:nvPr/>
        </p:nvSpPr>
        <p:spPr bwMode="white">
          <a:xfrm>
            <a:off x="0" y="3146425"/>
            <a:ext cx="9144000" cy="3690938"/>
          </a:xfrm>
          <a:custGeom>
            <a:avLst/>
            <a:gdLst/>
            <a:ahLst/>
            <a:cxnLst>
              <a:cxn ang="0">
                <a:pos x="0" y="0"/>
              </a:cxn>
              <a:cxn ang="0">
                <a:pos x="0" y="339"/>
              </a:cxn>
              <a:cxn ang="0">
                <a:pos x="558" y="357"/>
              </a:cxn>
              <a:cxn ang="0">
                <a:pos x="807" y="375"/>
              </a:cxn>
              <a:cxn ang="0">
                <a:pos x="1056" y="399"/>
              </a:cxn>
              <a:cxn ang="0">
                <a:pos x="1272" y="426"/>
              </a:cxn>
              <a:cxn ang="0">
                <a:pos x="1539" y="465"/>
              </a:cxn>
              <a:cxn ang="0">
                <a:pos x="1791" y="510"/>
              </a:cxn>
              <a:cxn ang="0">
                <a:pos x="2076" y="570"/>
              </a:cxn>
              <a:cxn ang="0">
                <a:pos x="2334" y="630"/>
              </a:cxn>
              <a:cxn ang="0">
                <a:pos x="2544" y="687"/>
              </a:cxn>
              <a:cxn ang="0">
                <a:pos x="2775" y="759"/>
              </a:cxn>
              <a:cxn ang="0">
                <a:pos x="3003" y="837"/>
              </a:cxn>
              <a:cxn ang="0">
                <a:pos x="3231" y="924"/>
              </a:cxn>
              <a:cxn ang="0">
                <a:pos x="3438" y="1005"/>
              </a:cxn>
              <a:cxn ang="0">
                <a:pos x="3663" y="1110"/>
              </a:cxn>
              <a:cxn ang="0">
                <a:pos x="3903" y="1233"/>
              </a:cxn>
              <a:cxn ang="0">
                <a:pos x="4149" y="1374"/>
              </a:cxn>
              <a:cxn ang="0">
                <a:pos x="4353" y="1506"/>
              </a:cxn>
              <a:cxn ang="0">
                <a:pos x="4491" y="1602"/>
              </a:cxn>
              <a:cxn ang="0">
                <a:pos x="4668" y="1740"/>
              </a:cxn>
              <a:cxn ang="0">
                <a:pos x="4824" y="1875"/>
              </a:cxn>
              <a:cxn ang="0">
                <a:pos x="4968" y="2016"/>
              </a:cxn>
              <a:cxn ang="0">
                <a:pos x="5100" y="2154"/>
              </a:cxn>
              <a:cxn ang="0">
                <a:pos x="5238" y="2324"/>
              </a:cxn>
              <a:cxn ang="0">
                <a:pos x="5759" y="2324"/>
              </a:cxn>
              <a:cxn ang="0">
                <a:pos x="5759" y="1245"/>
              </a:cxn>
              <a:cxn ang="0">
                <a:pos x="5580" y="1119"/>
              </a:cxn>
              <a:cxn ang="0">
                <a:pos x="5400" y="1020"/>
              </a:cxn>
              <a:cxn ang="0">
                <a:pos x="5205" y="918"/>
              </a:cxn>
              <a:cxn ang="0">
                <a:pos x="5031" y="837"/>
              </a:cxn>
              <a:cxn ang="0">
                <a:pos x="4866" y="771"/>
              </a:cxn>
              <a:cxn ang="0">
                <a:pos x="4710" y="711"/>
              </a:cxn>
              <a:cxn ang="0">
                <a:pos x="4545" y="651"/>
              </a:cxn>
              <a:cxn ang="0">
                <a:pos x="4386" y="600"/>
              </a:cxn>
              <a:cxn ang="0">
                <a:pos x="4248" y="552"/>
              </a:cxn>
              <a:cxn ang="0">
                <a:pos x="3993" y="483"/>
              </a:cxn>
              <a:cxn ang="0">
                <a:pos x="3777" y="423"/>
              </a:cxn>
              <a:cxn ang="0">
                <a:pos x="3564" y="375"/>
              </a:cxn>
              <a:cxn ang="0">
                <a:pos x="3282" y="312"/>
              </a:cxn>
              <a:cxn ang="0">
                <a:pos x="3003" y="261"/>
              </a:cxn>
              <a:cxn ang="0">
                <a:pos x="2733" y="213"/>
              </a:cxn>
              <a:cxn ang="0">
                <a:pos x="2451" y="171"/>
              </a:cxn>
              <a:cxn ang="0">
                <a:pos x="2211" y="138"/>
              </a:cxn>
              <a:cxn ang="0">
                <a:pos x="1974" y="108"/>
              </a:cxn>
              <a:cxn ang="0">
                <a:pos x="1665" y="81"/>
              </a:cxn>
              <a:cxn ang="0">
                <a:pos x="1437" y="60"/>
              </a:cxn>
              <a:cxn ang="0">
                <a:pos x="1125" y="36"/>
              </a:cxn>
              <a:cxn ang="0">
                <a:pos x="828" y="21"/>
              </a:cxn>
              <a:cxn ang="0">
                <a:pos x="558" y="12"/>
              </a:cxn>
              <a:cxn ang="0">
                <a:pos x="282" y="3"/>
              </a:cxn>
              <a:cxn ang="0">
                <a:pos x="0" y="0"/>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4" name="Freeform 6"/>
          <p:cNvSpPr>
            <a:spLocks/>
          </p:cNvSpPr>
          <p:nvPr/>
        </p:nvSpPr>
        <p:spPr bwMode="white">
          <a:xfrm>
            <a:off x="0" y="2460625"/>
            <a:ext cx="9144000" cy="2497138"/>
          </a:xfrm>
          <a:custGeom>
            <a:avLst/>
            <a:gdLst/>
            <a:ahLst/>
            <a:cxnLst>
              <a:cxn ang="0">
                <a:pos x="0" y="0"/>
              </a:cxn>
              <a:cxn ang="0">
                <a:pos x="0" y="351"/>
              </a:cxn>
              <a:cxn ang="0">
                <a:pos x="282" y="357"/>
              </a:cxn>
              <a:cxn ang="0">
                <a:pos x="627" y="363"/>
              </a:cxn>
              <a:cxn ang="0">
                <a:pos x="960" y="375"/>
              </a:cxn>
              <a:cxn ang="0">
                <a:pos x="1218" y="393"/>
              </a:cxn>
              <a:cxn ang="0">
                <a:pos x="1470" y="411"/>
              </a:cxn>
              <a:cxn ang="0">
                <a:pos x="1746" y="435"/>
              </a:cxn>
              <a:cxn ang="0">
                <a:pos x="2022" y="462"/>
              </a:cxn>
              <a:cxn ang="0">
                <a:pos x="2340" y="504"/>
              </a:cxn>
              <a:cxn ang="0">
                <a:pos x="2664" y="549"/>
              </a:cxn>
              <a:cxn ang="0">
                <a:pos x="2952" y="597"/>
              </a:cxn>
              <a:cxn ang="0">
                <a:pos x="3225" y="648"/>
              </a:cxn>
              <a:cxn ang="0">
                <a:pos x="3513" y="708"/>
              </a:cxn>
              <a:cxn ang="0">
                <a:pos x="3693" y="750"/>
              </a:cxn>
              <a:cxn ang="0">
                <a:pos x="3936" y="810"/>
              </a:cxn>
              <a:cxn ang="0">
                <a:pos x="4095" y="855"/>
              </a:cxn>
              <a:cxn ang="0">
                <a:pos x="4281" y="909"/>
              </a:cxn>
              <a:cxn ang="0">
                <a:pos x="4503" y="981"/>
              </a:cxn>
              <a:cxn ang="0">
                <a:pos x="4704" y="1053"/>
              </a:cxn>
              <a:cxn ang="0">
                <a:pos x="4911" y="1131"/>
              </a:cxn>
              <a:cxn ang="0">
                <a:pos x="5073" y="1197"/>
              </a:cxn>
              <a:cxn ang="0">
                <a:pos x="5256" y="1281"/>
              </a:cxn>
              <a:cxn ang="0">
                <a:pos x="5475" y="1401"/>
              </a:cxn>
              <a:cxn ang="0">
                <a:pos x="5628" y="1482"/>
              </a:cxn>
              <a:cxn ang="0">
                <a:pos x="5759" y="1572"/>
              </a:cxn>
              <a:cxn ang="0">
                <a:pos x="5759" y="633"/>
              </a:cxn>
              <a:cxn ang="0">
                <a:pos x="5493" y="570"/>
              </a:cxn>
              <a:cxn ang="0">
                <a:pos x="5214" y="501"/>
              </a:cxn>
              <a:cxn ang="0">
                <a:pos x="4950" y="444"/>
              </a:cxn>
              <a:cxn ang="0">
                <a:pos x="4701" y="396"/>
              </a:cxn>
              <a:cxn ang="0">
                <a:pos x="4425" y="348"/>
              </a:cxn>
              <a:cxn ang="0">
                <a:pos x="4110" y="294"/>
              </a:cxn>
              <a:cxn ang="0">
                <a:pos x="3813" y="252"/>
              </a:cxn>
              <a:cxn ang="0">
                <a:pos x="3549" y="213"/>
              </a:cxn>
              <a:cxn ang="0">
                <a:pos x="3261" y="183"/>
              </a:cxn>
              <a:cxn ang="0">
                <a:pos x="3015" y="153"/>
              </a:cxn>
              <a:cxn ang="0">
                <a:pos x="2757" y="129"/>
              </a:cxn>
              <a:cxn ang="0">
                <a:pos x="2520" y="105"/>
              </a:cxn>
              <a:cxn ang="0">
                <a:pos x="2301" y="87"/>
              </a:cxn>
              <a:cxn ang="0">
                <a:pos x="2013" y="66"/>
              </a:cxn>
              <a:cxn ang="0">
                <a:pos x="1731" y="48"/>
              </a:cxn>
              <a:cxn ang="0">
                <a:pos x="1524" y="39"/>
              </a:cxn>
              <a:cxn ang="0">
                <a:pos x="1260" y="27"/>
              </a:cxn>
              <a:cxn ang="0">
                <a:pos x="966" y="15"/>
              </a:cxn>
              <a:cxn ang="0">
                <a:pos x="714" y="12"/>
              </a:cxn>
              <a:cxn ang="0">
                <a:pos x="510" y="6"/>
              </a:cxn>
              <a:cxn ang="0">
                <a:pos x="243" y="0"/>
              </a:cxn>
              <a:cxn ang="0">
                <a:pos x="0" y="0"/>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5" name="Freeform 7"/>
          <p:cNvSpPr>
            <a:spLocks/>
          </p:cNvSpPr>
          <p:nvPr/>
        </p:nvSpPr>
        <p:spPr bwMode="white">
          <a:xfrm>
            <a:off x="0" y="1793875"/>
            <a:ext cx="9144000" cy="1539875"/>
          </a:xfrm>
          <a:custGeom>
            <a:avLst/>
            <a:gdLst/>
            <a:ahLst/>
            <a:cxnLst>
              <a:cxn ang="0">
                <a:pos x="0" y="0"/>
              </a:cxn>
              <a:cxn ang="0">
                <a:pos x="0" y="339"/>
              </a:cxn>
              <a:cxn ang="0">
                <a:pos x="318" y="342"/>
              </a:cxn>
              <a:cxn ang="0">
                <a:pos x="591" y="348"/>
              </a:cxn>
              <a:cxn ang="0">
                <a:pos x="846" y="354"/>
              </a:cxn>
              <a:cxn ang="0">
                <a:pos x="1074" y="360"/>
              </a:cxn>
              <a:cxn ang="0">
                <a:pos x="1314" y="366"/>
              </a:cxn>
              <a:cxn ang="0">
                <a:pos x="1599" y="381"/>
              </a:cxn>
              <a:cxn ang="0">
                <a:pos x="1911" y="399"/>
              </a:cxn>
              <a:cxn ang="0">
                <a:pos x="2241" y="420"/>
              </a:cxn>
              <a:cxn ang="0">
                <a:pos x="2619" y="453"/>
              </a:cxn>
              <a:cxn ang="0">
                <a:pos x="2889" y="477"/>
              </a:cxn>
              <a:cxn ang="0">
                <a:pos x="3177" y="507"/>
              </a:cxn>
              <a:cxn ang="0">
                <a:pos x="3498" y="543"/>
              </a:cxn>
              <a:cxn ang="0">
                <a:pos x="3813" y="585"/>
              </a:cxn>
              <a:cxn ang="0">
                <a:pos x="4044" y="618"/>
              </a:cxn>
              <a:cxn ang="0">
                <a:pos x="4365" y="669"/>
              </a:cxn>
              <a:cxn ang="0">
                <a:pos x="4683" y="726"/>
              </a:cxn>
              <a:cxn ang="0">
                <a:pos x="4980" y="786"/>
              </a:cxn>
              <a:cxn ang="0">
                <a:pos x="5268" y="846"/>
              </a:cxn>
              <a:cxn ang="0">
                <a:pos x="5646" y="942"/>
              </a:cxn>
              <a:cxn ang="0">
                <a:pos x="5759" y="969"/>
              </a:cxn>
              <a:cxn ang="0">
                <a:pos x="5759" y="0"/>
              </a:cxn>
              <a:cxn ang="0">
                <a:pos x="0" y="0"/>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6" name="Freeform 8"/>
          <p:cNvSpPr>
            <a:spLocks/>
          </p:cNvSpPr>
          <p:nvPr/>
        </p:nvSpPr>
        <p:spPr bwMode="white">
          <a:xfrm>
            <a:off x="0" y="-20638"/>
            <a:ext cx="9144000" cy="1682751"/>
          </a:xfrm>
          <a:custGeom>
            <a:avLst/>
            <a:gdLst/>
            <a:ahLst/>
            <a:cxnLst>
              <a:cxn ang="0">
                <a:pos x="0" y="753"/>
              </a:cxn>
              <a:cxn ang="0">
                <a:pos x="0" y="1059"/>
              </a:cxn>
              <a:cxn ang="0">
                <a:pos x="5759" y="1059"/>
              </a:cxn>
              <a:cxn ang="0">
                <a:pos x="5759" y="0"/>
              </a:cxn>
              <a:cxn ang="0">
                <a:pos x="5430" y="0"/>
              </a:cxn>
              <a:cxn ang="0">
                <a:pos x="5298" y="84"/>
              </a:cxn>
              <a:cxn ang="0">
                <a:pos x="5136" y="159"/>
              </a:cxn>
              <a:cxn ang="0">
                <a:pos x="4968" y="222"/>
              </a:cxn>
              <a:cxn ang="0">
                <a:pos x="4812" y="267"/>
              </a:cxn>
              <a:cxn ang="0">
                <a:pos x="4626" y="324"/>
              </a:cxn>
              <a:cxn ang="0">
                <a:pos x="4440" y="366"/>
              </a:cxn>
              <a:cxn ang="0">
                <a:pos x="4230" y="414"/>
              </a:cxn>
              <a:cxn ang="0">
                <a:pos x="3939" y="468"/>
              </a:cxn>
              <a:cxn ang="0">
                <a:pos x="3711" y="504"/>
              </a:cxn>
              <a:cxn ang="0">
                <a:pos x="3441" y="543"/>
              </a:cxn>
              <a:cxn ang="0">
                <a:pos x="3189" y="579"/>
              </a:cxn>
              <a:cxn ang="0">
                <a:pos x="2925" y="606"/>
              </a:cxn>
              <a:cxn ang="0">
                <a:pos x="2679" y="633"/>
              </a:cxn>
              <a:cxn ang="0">
                <a:pos x="2418" y="654"/>
              </a:cxn>
              <a:cxn ang="0">
                <a:pos x="2142" y="675"/>
              </a:cxn>
              <a:cxn ang="0">
                <a:pos x="1896" y="693"/>
              </a:cxn>
              <a:cxn ang="0">
                <a:pos x="1647" y="708"/>
              </a:cxn>
              <a:cxn ang="0">
                <a:pos x="1404" y="720"/>
              </a:cxn>
              <a:cxn ang="0">
                <a:pos x="1170" y="732"/>
              </a:cxn>
              <a:cxn ang="0">
                <a:pos x="906" y="738"/>
              </a:cxn>
              <a:cxn ang="0">
                <a:pos x="534" y="747"/>
              </a:cxn>
              <a:cxn ang="0">
                <a:pos x="201" y="753"/>
              </a:cxn>
              <a:cxn ang="0">
                <a:pos x="0" y="753"/>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7" name="Freeform 9"/>
          <p:cNvSpPr>
            <a:spLocks/>
          </p:cNvSpPr>
          <p:nvPr/>
        </p:nvSpPr>
        <p:spPr bwMode="white">
          <a:xfrm>
            <a:off x="0" y="-20638"/>
            <a:ext cx="8388350" cy="1068388"/>
          </a:xfrm>
          <a:custGeom>
            <a:avLst/>
            <a:gdLst/>
            <a:ahLst/>
            <a:cxnLst>
              <a:cxn ang="0">
                <a:pos x="0" y="366"/>
              </a:cxn>
              <a:cxn ang="0">
                <a:pos x="0" y="672"/>
              </a:cxn>
              <a:cxn ang="0">
                <a:pos x="303" y="672"/>
              </a:cxn>
              <a:cxn ang="0">
                <a:pos x="723" y="663"/>
              </a:cxn>
              <a:cxn ang="0">
                <a:pos x="1020" y="654"/>
              </a:cxn>
              <a:cxn ang="0">
                <a:pos x="1302" y="642"/>
              </a:cxn>
              <a:cxn ang="0">
                <a:pos x="1554" y="630"/>
              </a:cxn>
              <a:cxn ang="0">
                <a:pos x="1779" y="615"/>
              </a:cxn>
              <a:cxn ang="0">
                <a:pos x="1962" y="606"/>
              </a:cxn>
              <a:cxn ang="0">
                <a:pos x="2193" y="588"/>
              </a:cxn>
              <a:cxn ang="0">
                <a:pos x="2448" y="570"/>
              </a:cxn>
              <a:cxn ang="0">
                <a:pos x="2700" y="546"/>
              </a:cxn>
              <a:cxn ang="0">
                <a:pos x="2904" y="528"/>
              </a:cxn>
              <a:cxn ang="0">
                <a:pos x="3138" y="498"/>
              </a:cxn>
              <a:cxn ang="0">
                <a:pos x="3324" y="474"/>
              </a:cxn>
              <a:cxn ang="0">
                <a:pos x="3534" y="447"/>
              </a:cxn>
              <a:cxn ang="0">
                <a:pos x="3735" y="420"/>
              </a:cxn>
              <a:cxn ang="0">
                <a:pos x="3933" y="384"/>
              </a:cxn>
              <a:cxn ang="0">
                <a:pos x="4116" y="351"/>
              </a:cxn>
              <a:cxn ang="0">
                <a:pos x="4266" y="318"/>
              </a:cxn>
              <a:cxn ang="0">
                <a:pos x="4446" y="279"/>
              </a:cxn>
              <a:cxn ang="0">
                <a:pos x="4620" y="237"/>
              </a:cxn>
              <a:cxn ang="0">
                <a:pos x="4779" y="192"/>
              </a:cxn>
              <a:cxn ang="0">
                <a:pos x="4920" y="147"/>
              </a:cxn>
              <a:cxn ang="0">
                <a:pos x="5085" y="90"/>
              </a:cxn>
              <a:cxn ang="0">
                <a:pos x="5193" y="42"/>
              </a:cxn>
              <a:cxn ang="0">
                <a:pos x="5283" y="0"/>
              </a:cxn>
              <a:cxn ang="0">
                <a:pos x="3201" y="0"/>
              </a:cxn>
              <a:cxn ang="0">
                <a:pos x="2982" y="57"/>
              </a:cxn>
              <a:cxn ang="0">
                <a:pos x="2775" y="108"/>
              </a:cxn>
              <a:cxn ang="0">
                <a:pos x="2562" y="150"/>
              </a:cxn>
              <a:cxn ang="0">
                <a:pos x="2397" y="183"/>
              </a:cxn>
              <a:cxn ang="0">
                <a:pos x="2205" y="213"/>
              </a:cxn>
              <a:cxn ang="0">
                <a:pos x="2001" y="243"/>
              </a:cxn>
              <a:cxn ang="0">
                <a:pos x="1776" y="273"/>
              </a:cxn>
              <a:cxn ang="0">
                <a:pos x="1536" y="297"/>
              </a:cxn>
              <a:cxn ang="0">
                <a:pos x="1344" y="312"/>
              </a:cxn>
              <a:cxn ang="0">
                <a:pos x="1134" y="330"/>
              </a:cxn>
              <a:cxn ang="0">
                <a:pos x="921" y="342"/>
              </a:cxn>
              <a:cxn ang="0">
                <a:pos x="696" y="354"/>
              </a:cxn>
              <a:cxn ang="0">
                <a:pos x="501" y="360"/>
              </a:cxn>
              <a:cxn ang="0">
                <a:pos x="279" y="366"/>
              </a:cxn>
              <a:cxn ang="0">
                <a:pos x="99" y="369"/>
              </a:cxn>
              <a:cxn ang="0">
                <a:pos x="0" y="366"/>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w="9525" cap="flat" cmpd="sng">
            <a:noFill/>
            <a:prstDash val="solid"/>
            <a:round/>
            <a:headEnd type="none" w="sm" len="sm"/>
            <a:tailEnd type="none" w="sm" len="sm"/>
          </a:ln>
          <a:effectLst/>
        </p:spPr>
        <p:txBody>
          <a:bodyPr lIns="91430" tIns="45715" rIns="91430" bIns="45715"/>
          <a:lstStyle/>
          <a:p>
            <a:pPr>
              <a:defRPr/>
            </a:pPr>
            <a:endParaRPr lang="en-GB"/>
          </a:p>
        </p:txBody>
      </p:sp>
      <p:sp>
        <p:nvSpPr>
          <p:cNvPr id="2058" name="Freeform 10"/>
          <p:cNvSpPr>
            <a:spLocks/>
          </p:cNvSpPr>
          <p:nvPr/>
        </p:nvSpPr>
        <p:spPr bwMode="white">
          <a:xfrm>
            <a:off x="0" y="-20638"/>
            <a:ext cx="4578350" cy="454026"/>
          </a:xfrm>
          <a:custGeom>
            <a:avLst/>
            <a:gdLst/>
            <a:ahLst/>
            <a:cxnLst>
              <a:cxn ang="0">
                <a:pos x="0" y="0"/>
              </a:cxn>
              <a:cxn ang="0">
                <a:pos x="0" y="285"/>
              </a:cxn>
              <a:cxn ang="0">
                <a:pos x="192" y="285"/>
              </a:cxn>
              <a:cxn ang="0">
                <a:pos x="384" y="282"/>
              </a:cxn>
              <a:cxn ang="0">
                <a:pos x="579" y="276"/>
              </a:cxn>
              <a:cxn ang="0">
                <a:pos x="789" y="267"/>
              </a:cxn>
              <a:cxn ang="0">
                <a:pos x="999" y="258"/>
              </a:cxn>
              <a:cxn ang="0">
                <a:pos x="1161" y="246"/>
              </a:cxn>
              <a:cxn ang="0">
                <a:pos x="1302" y="234"/>
              </a:cxn>
              <a:cxn ang="0">
                <a:pos x="1458" y="222"/>
              </a:cxn>
              <a:cxn ang="0">
                <a:pos x="1665" y="201"/>
              </a:cxn>
              <a:cxn ang="0">
                <a:pos x="1992" y="159"/>
              </a:cxn>
              <a:cxn ang="0">
                <a:pos x="2301" y="117"/>
              </a:cxn>
              <a:cxn ang="0">
                <a:pos x="2604" y="60"/>
              </a:cxn>
              <a:cxn ang="0">
                <a:pos x="2883" y="0"/>
              </a:cxn>
              <a:cxn ang="0">
                <a:pos x="0" y="0"/>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w="9525">
            <a:noFill/>
            <a:round/>
            <a:headEnd type="none" w="sm" len="sm"/>
            <a:tailEnd type="none" w="sm" len="sm"/>
          </a:ln>
          <a:effectLst/>
        </p:spPr>
        <p:txBody>
          <a:bodyPr lIns="91430" tIns="45715" rIns="91430" bIns="45715"/>
          <a:lstStyle/>
          <a:p>
            <a:pPr>
              <a:defRPr/>
            </a:pPr>
            <a:endParaRPr lang="en-GB"/>
          </a:p>
        </p:txBody>
      </p:sp>
      <p:sp>
        <p:nvSpPr>
          <p:cNvPr id="8203" name="Rectangle 11"/>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ctr" anchorCtr="0" compatLnSpc="1">
            <a:prstTxWarp prst="textNoShape">
              <a:avLst/>
            </a:prstTxWarp>
          </a:bodyPr>
          <a:lstStyle/>
          <a:p>
            <a:pPr lvl="0"/>
            <a:r>
              <a:rPr lang="en-US" altLang="en-US" smtClean="0"/>
              <a:t>Haga clic para modificar el estilo de título del patrón</a:t>
            </a:r>
          </a:p>
        </p:txBody>
      </p:sp>
      <p:sp>
        <p:nvSpPr>
          <p:cNvPr id="8204" name="Rectangle 12"/>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en-US" altLang="en-US" smtClean="0"/>
              <a:t>Haga clic para modificar el estilo de texto del patrón</a:t>
            </a:r>
          </a:p>
          <a:p>
            <a:pPr lvl="1"/>
            <a:r>
              <a:rPr lang="en-US" altLang="en-US" smtClean="0"/>
              <a:t>Segundo nivel</a:t>
            </a:r>
          </a:p>
          <a:p>
            <a:pPr lvl="2"/>
            <a:r>
              <a:rPr lang="en-US" altLang="en-US" smtClean="0"/>
              <a:t>Tercer nivel</a:t>
            </a:r>
          </a:p>
          <a:p>
            <a:pPr lvl="3"/>
            <a:r>
              <a:rPr lang="en-US" altLang="en-US" smtClean="0"/>
              <a:t>Cuarto nivel</a:t>
            </a:r>
          </a:p>
          <a:p>
            <a:pPr lvl="4"/>
            <a:r>
              <a:rPr lang="en-US" altLang="en-US" smtClean="0"/>
              <a:t>Quinto nivel</a:t>
            </a:r>
          </a:p>
        </p:txBody>
      </p:sp>
      <p:sp>
        <p:nvSpPr>
          <p:cNvPr id="2061" name="Rectangle 13"/>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l">
              <a:defRPr sz="1400">
                <a:latin typeface="+mn-lt"/>
              </a:defRPr>
            </a:lvl1pPr>
          </a:lstStyle>
          <a:p>
            <a:pPr>
              <a:defRPr/>
            </a:pPr>
            <a:endParaRPr lang="en-US"/>
          </a:p>
        </p:txBody>
      </p:sp>
      <p:sp>
        <p:nvSpPr>
          <p:cNvPr id="2062" name="Rectangle 14"/>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defRPr sz="1400">
                <a:latin typeface="+mn-lt"/>
              </a:defRPr>
            </a:lvl1pPr>
          </a:lstStyle>
          <a:p>
            <a:pPr>
              <a:defRPr/>
            </a:pPr>
            <a:endParaRPr lang="en-US"/>
          </a:p>
        </p:txBody>
      </p:sp>
      <p:sp>
        <p:nvSpPr>
          <p:cNvPr id="2063" name="Rectangle 15"/>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30" tIns="45715" rIns="91430" bIns="45715" numCol="1" anchor="t" anchorCtr="0" compatLnSpc="1">
            <a:prstTxWarp prst="textNoShape">
              <a:avLst/>
            </a:prstTxWarp>
          </a:bodyPr>
          <a:lstStyle>
            <a:lvl1pPr algn="r">
              <a:defRPr sz="1400">
                <a:latin typeface="+mn-lt"/>
              </a:defRPr>
            </a:lvl1pPr>
          </a:lstStyle>
          <a:p>
            <a:pPr>
              <a:defRPr/>
            </a:pPr>
            <a:fld id="{76EAB051-ADA1-423C-B8A8-27E2BE47CC00}" type="slidenum">
              <a:rPr lang="en-US"/>
              <a:pPr>
                <a:defRPr/>
              </a:pPr>
              <a:t>‹Nº›</a:t>
            </a:fld>
            <a:endParaRPr lang="en-US"/>
          </a:p>
        </p:txBody>
      </p:sp>
    </p:spTree>
  </p:cSld>
  <p:clrMap bg1="dk2" tx1="lt1" bg2="dk1" tx2="lt2" accent1="accent1" accent2="accent2" accent3="accent3" accent4="accent4" accent5="accent5" accent6="accent6" hlink="hlink" folHlink="folHlink"/>
  <p:sldLayoutIdLst>
    <p:sldLayoutId id="2147485581" r:id="rId1"/>
    <p:sldLayoutId id="2147485582" r:id="rId2"/>
    <p:sldLayoutId id="2147485583" r:id="rId3"/>
    <p:sldLayoutId id="2147485584" r:id="rId4"/>
    <p:sldLayoutId id="2147485585" r:id="rId5"/>
    <p:sldLayoutId id="2147485586" r:id="rId6"/>
    <p:sldLayoutId id="2147485587" r:id="rId7"/>
    <p:sldLayoutId id="2147485588" r:id="rId8"/>
    <p:sldLayoutId id="2147485589" r:id="rId9"/>
    <p:sldLayoutId id="2147485590" r:id="rId10"/>
    <p:sldLayoutId id="2147485591" r:id="rId11"/>
    <p:sldLayoutId id="2147485592"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20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p:bld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153" algn="ctr" rtl="0" eaLnBrk="0" fontAlgn="base" hangingPunct="0">
        <a:spcBef>
          <a:spcPct val="0"/>
        </a:spcBef>
        <a:spcAft>
          <a:spcPct val="0"/>
        </a:spcAft>
        <a:defRPr sz="4400">
          <a:solidFill>
            <a:schemeClr val="tx2"/>
          </a:solidFill>
          <a:latin typeface="Times New Roman" pitchFamily="18" charset="0"/>
        </a:defRPr>
      </a:lvl6pPr>
      <a:lvl7pPr marL="914305" algn="ctr" rtl="0" eaLnBrk="0" fontAlgn="base" hangingPunct="0">
        <a:spcBef>
          <a:spcPct val="0"/>
        </a:spcBef>
        <a:spcAft>
          <a:spcPct val="0"/>
        </a:spcAft>
        <a:defRPr sz="4400">
          <a:solidFill>
            <a:schemeClr val="tx2"/>
          </a:solidFill>
          <a:latin typeface="Times New Roman" pitchFamily="18" charset="0"/>
        </a:defRPr>
      </a:lvl7pPr>
      <a:lvl8pPr marL="1371458" algn="ctr" rtl="0" eaLnBrk="0" fontAlgn="base" hangingPunct="0">
        <a:spcBef>
          <a:spcPct val="0"/>
        </a:spcBef>
        <a:spcAft>
          <a:spcPct val="0"/>
        </a:spcAft>
        <a:defRPr sz="4400">
          <a:solidFill>
            <a:schemeClr val="tx2"/>
          </a:solidFill>
          <a:latin typeface="Times New Roman" pitchFamily="18" charset="0"/>
        </a:defRPr>
      </a:lvl8pPr>
      <a:lvl9pPr marL="1828610" algn="ctr" rtl="0" eaLnBrk="0" fontAlgn="base" hangingPunct="0">
        <a:spcBef>
          <a:spcPct val="0"/>
        </a:spcBef>
        <a:spcAft>
          <a:spcPct val="0"/>
        </a:spcAft>
        <a:defRPr sz="4400">
          <a:solidFill>
            <a:schemeClr val="tx2"/>
          </a:solidFill>
          <a:latin typeface="Times New Roman" pitchFamily="18" charset="0"/>
        </a:defRPr>
      </a:lvl9pPr>
    </p:titleStyle>
    <p:bodyStyle>
      <a:lvl1pPr marL="341313" indent="-341313" algn="l" rtl="0" eaLnBrk="0" fontAlgn="base" hangingPunct="0">
        <a:spcBef>
          <a:spcPct val="20000"/>
        </a:spcBef>
        <a:spcAft>
          <a:spcPct val="0"/>
        </a:spcAft>
        <a:buChar char="•"/>
        <a:defRPr sz="3200">
          <a:solidFill>
            <a:schemeClr val="tx1"/>
          </a:solidFill>
          <a:latin typeface="+mn-lt"/>
          <a:ea typeface="+mn-ea"/>
          <a:cs typeface="+mn-cs"/>
        </a:defRPr>
      </a:lvl1pPr>
      <a:lvl2pPr marL="741363" indent="-284163" algn="l" rtl="0" eaLnBrk="0" fontAlgn="base" hangingPunct="0">
        <a:spcBef>
          <a:spcPct val="20000"/>
        </a:spcBef>
        <a:spcAft>
          <a:spcPct val="0"/>
        </a:spcAft>
        <a:buChar char="–"/>
        <a:defRPr sz="2800">
          <a:solidFill>
            <a:schemeClr val="tx1"/>
          </a:solidFill>
          <a:latin typeface="+mn-lt"/>
        </a:defRPr>
      </a:lvl2pPr>
      <a:lvl3pPr marL="1141413" indent="-227013" algn="l" rtl="0" eaLnBrk="0" fontAlgn="base" hangingPunct="0">
        <a:spcBef>
          <a:spcPct val="20000"/>
        </a:spcBef>
        <a:spcAft>
          <a:spcPct val="0"/>
        </a:spcAft>
        <a:buChar char="•"/>
        <a:defRPr sz="2400">
          <a:solidFill>
            <a:schemeClr val="tx1"/>
          </a:solidFill>
          <a:latin typeface="+mn-lt"/>
        </a:defRPr>
      </a:lvl3pPr>
      <a:lvl4pPr marL="1598613" indent="-227013" algn="l" rtl="0" eaLnBrk="0" fontAlgn="base" hangingPunct="0">
        <a:spcBef>
          <a:spcPct val="20000"/>
        </a:spcBef>
        <a:spcAft>
          <a:spcPct val="0"/>
        </a:spcAft>
        <a:buChar char="–"/>
        <a:defRPr sz="2000">
          <a:solidFill>
            <a:schemeClr val="tx1"/>
          </a:solidFill>
          <a:latin typeface="+mn-lt"/>
        </a:defRPr>
      </a:lvl4pPr>
      <a:lvl5pPr marL="2055813" indent="-227013" algn="l" rtl="0" eaLnBrk="0" fontAlgn="base" hangingPunct="0">
        <a:spcBef>
          <a:spcPct val="20000"/>
        </a:spcBef>
        <a:spcAft>
          <a:spcPct val="0"/>
        </a:spcAft>
        <a:buChar char="»"/>
        <a:defRPr sz="2000">
          <a:solidFill>
            <a:schemeClr val="tx1"/>
          </a:solidFill>
          <a:latin typeface="+mn-lt"/>
        </a:defRPr>
      </a:lvl5pPr>
      <a:lvl6pPr marL="2514340" indent="-228577" algn="l" rtl="0" eaLnBrk="0" fontAlgn="base" hangingPunct="0">
        <a:spcBef>
          <a:spcPct val="20000"/>
        </a:spcBef>
        <a:spcAft>
          <a:spcPct val="0"/>
        </a:spcAft>
        <a:buChar char="»"/>
        <a:defRPr sz="2000">
          <a:solidFill>
            <a:schemeClr val="tx1"/>
          </a:solidFill>
          <a:latin typeface="+mn-lt"/>
        </a:defRPr>
      </a:lvl6pPr>
      <a:lvl7pPr marL="2971492" indent="-228577" algn="l" rtl="0" eaLnBrk="0" fontAlgn="base" hangingPunct="0">
        <a:spcBef>
          <a:spcPct val="20000"/>
        </a:spcBef>
        <a:spcAft>
          <a:spcPct val="0"/>
        </a:spcAft>
        <a:buChar char="»"/>
        <a:defRPr sz="2000">
          <a:solidFill>
            <a:schemeClr val="tx1"/>
          </a:solidFill>
          <a:latin typeface="+mn-lt"/>
        </a:defRPr>
      </a:lvl7pPr>
      <a:lvl8pPr marL="3428645" indent="-228577" algn="l" rtl="0" eaLnBrk="0" fontAlgn="base" hangingPunct="0">
        <a:spcBef>
          <a:spcPct val="20000"/>
        </a:spcBef>
        <a:spcAft>
          <a:spcPct val="0"/>
        </a:spcAft>
        <a:buChar char="»"/>
        <a:defRPr sz="2000">
          <a:solidFill>
            <a:schemeClr val="tx1"/>
          </a:solidFill>
          <a:latin typeface="+mn-lt"/>
        </a:defRPr>
      </a:lvl8pPr>
      <a:lvl9pPr marL="3885797" indent="-228577"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9"/>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B10F3316-D90A-4CE1-8876-454D2863FD75}"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2432226165"/>
      </p:ext>
    </p:extLst>
  </p:cSld>
  <p:clrMap bg1="lt1" tx1="dk1" bg2="lt2" tx2="dk2" accent1="accent1" accent2="accent2" accent3="accent3" accent4="accent4" accent5="accent5" accent6="accent6" hlink="hlink" folHlink="folHlink"/>
  <p:sldLayoutIdLst>
    <p:sldLayoutId id="2147485698" r:id="rId1"/>
    <p:sldLayoutId id="2147485699" r:id="rId2"/>
    <p:sldLayoutId id="2147485700" r:id="rId3"/>
    <p:sldLayoutId id="2147485701" r:id="rId4"/>
    <p:sldLayoutId id="2147485702" r:id="rId5"/>
    <p:sldLayoutId id="2147485703" r:id="rId6"/>
    <p:sldLayoutId id="2147485704" r:id="rId7"/>
    <p:sldLayoutId id="2147485705" r:id="rId8"/>
    <p:sldLayoutId id="2147485706" r:id="rId9"/>
    <p:sldLayoutId id="2147485707" r:id="rId10"/>
    <p:sldLayoutId id="2147485708" r:id="rId11"/>
    <p:sldLayoutId id="2147485709"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1 Marcador de título"/>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10" tIns="45706" rIns="91410" bIns="45706" numCol="1" anchor="ctr" anchorCtr="0" compatLnSpc="1">
            <a:prstTxWarp prst="textNoShape">
              <a:avLst/>
            </a:prstTxWarp>
          </a:bodyPr>
          <a:lstStyle/>
          <a:p>
            <a:pPr lvl="0"/>
            <a:r>
              <a:rPr lang="es-ES" smtClean="0"/>
              <a:t>Haga clic para modificar el estilo de título del patrón</a:t>
            </a:r>
            <a:endParaRPr lang="en-US" smtClean="0"/>
          </a:p>
        </p:txBody>
      </p:sp>
      <p:sp>
        <p:nvSpPr>
          <p:cNvPr id="2051" name="2 Marcador de texto"/>
          <p:cNvSpPr>
            <a:spLocks noGrp="1"/>
          </p:cNvSpPr>
          <p:nvPr>
            <p:ph type="body" idx="1"/>
          </p:nvPr>
        </p:nvSpPr>
        <p:spPr bwMode="auto">
          <a:xfrm>
            <a:off x="457200" y="1600209"/>
            <a:ext cx="8229600" cy="4525963"/>
          </a:xfrm>
          <a:prstGeom prst="rect">
            <a:avLst/>
          </a:prstGeom>
          <a:noFill/>
          <a:ln w="9525">
            <a:noFill/>
            <a:miter lim="800000"/>
            <a:headEnd/>
            <a:tailEnd/>
          </a:ln>
        </p:spPr>
        <p:txBody>
          <a:bodyPr vert="horz" wrap="square" lIns="91410" tIns="45706" rIns="91410" bIns="45706"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4" name="3 Marcador de fecha"/>
          <p:cNvSpPr>
            <a:spLocks noGrp="1"/>
          </p:cNvSpPr>
          <p:nvPr>
            <p:ph type="dt" sz="half" idx="2"/>
          </p:nvPr>
        </p:nvSpPr>
        <p:spPr>
          <a:xfrm>
            <a:off x="457200" y="6356359"/>
            <a:ext cx="2133600" cy="365125"/>
          </a:xfrm>
          <a:prstGeom prst="rect">
            <a:avLst/>
          </a:prstGeom>
        </p:spPr>
        <p:txBody>
          <a:bodyPr vert="horz" lIns="91410" tIns="45706" rIns="91410" bIns="45706" rtlCol="0" anchor="ctr"/>
          <a:lstStyle>
            <a:lvl1pPr algn="l" eaLnBrk="0" hangingPunct="0">
              <a:spcBef>
                <a:spcPct val="50000"/>
              </a:spcBef>
              <a:defRPr sz="1200">
                <a:solidFill>
                  <a:prstClr val="black">
                    <a:tint val="75000"/>
                  </a:prstClr>
                </a:solidFill>
                <a:latin typeface="Verdana" pitchFamily="34" charset="0"/>
                <a:cs typeface="+mn-cs"/>
              </a:defRPr>
            </a:lvl1pPr>
          </a:lstStyle>
          <a:p>
            <a:pPr>
              <a:defRPr/>
            </a:pPr>
            <a:endParaRPr lang="en-US"/>
          </a:p>
        </p:txBody>
      </p:sp>
      <p:sp>
        <p:nvSpPr>
          <p:cNvPr id="5" name="4 Marcador de pie de página"/>
          <p:cNvSpPr>
            <a:spLocks noGrp="1"/>
          </p:cNvSpPr>
          <p:nvPr>
            <p:ph type="ftr" sz="quarter" idx="3"/>
          </p:nvPr>
        </p:nvSpPr>
        <p:spPr>
          <a:xfrm>
            <a:off x="3124200" y="6356359"/>
            <a:ext cx="2895600" cy="365125"/>
          </a:xfrm>
          <a:prstGeom prst="rect">
            <a:avLst/>
          </a:prstGeom>
        </p:spPr>
        <p:txBody>
          <a:bodyPr vert="horz" lIns="91410" tIns="45706" rIns="91410" bIns="45706" rtlCol="0" anchor="ctr"/>
          <a:lstStyle>
            <a:lvl1pPr algn="ctr" eaLnBrk="0" hangingPunct="0">
              <a:spcBef>
                <a:spcPct val="50000"/>
              </a:spcBef>
              <a:defRPr sz="1200">
                <a:solidFill>
                  <a:prstClr val="black">
                    <a:tint val="75000"/>
                  </a:prstClr>
                </a:solidFill>
                <a:latin typeface="Verdana" pitchFamily="34" charset="0"/>
                <a:cs typeface="+mn-cs"/>
              </a:defRPr>
            </a:lvl1pPr>
          </a:lstStyle>
          <a:p>
            <a:pPr>
              <a:defRPr/>
            </a:pPr>
            <a:endParaRPr lang="en-US"/>
          </a:p>
        </p:txBody>
      </p:sp>
      <p:sp>
        <p:nvSpPr>
          <p:cNvPr id="6" name="5 Marcador de número de diapositiva"/>
          <p:cNvSpPr>
            <a:spLocks noGrp="1"/>
          </p:cNvSpPr>
          <p:nvPr>
            <p:ph type="sldNum" sz="quarter" idx="4"/>
          </p:nvPr>
        </p:nvSpPr>
        <p:spPr>
          <a:xfrm>
            <a:off x="6553200" y="6356359"/>
            <a:ext cx="2133600" cy="365125"/>
          </a:xfrm>
          <a:prstGeom prst="rect">
            <a:avLst/>
          </a:prstGeom>
        </p:spPr>
        <p:txBody>
          <a:bodyPr vert="horz" lIns="91410" tIns="45706" rIns="91410" bIns="45706" rtlCol="0" anchor="ctr"/>
          <a:lstStyle>
            <a:lvl1pPr algn="r" eaLnBrk="0" hangingPunct="0">
              <a:spcBef>
                <a:spcPct val="50000"/>
              </a:spcBef>
              <a:defRPr sz="1200">
                <a:solidFill>
                  <a:prstClr val="black">
                    <a:tint val="75000"/>
                  </a:prstClr>
                </a:solidFill>
                <a:latin typeface="Verdana" pitchFamily="34" charset="0"/>
                <a:cs typeface="+mn-cs"/>
              </a:defRPr>
            </a:lvl1pPr>
          </a:lstStyle>
          <a:p>
            <a:pPr>
              <a:defRPr/>
            </a:pPr>
            <a:fld id="{EFC3E3C1-13C0-4444-B725-FE1FAEB6104F}" type="slidenum">
              <a:rPr lang="en-US"/>
              <a:pPr>
                <a:defRPr/>
              </a:pPr>
              <a:t>‹Nº›</a:t>
            </a:fld>
            <a:endParaRPr lang="en-US"/>
          </a:p>
        </p:txBody>
      </p:sp>
    </p:spTree>
    <p:extLst>
      <p:ext uri="{BB962C8B-B14F-4D97-AF65-F5344CB8AC3E}">
        <p14:creationId xmlns:p14="http://schemas.microsoft.com/office/powerpoint/2010/main" val="2976839538"/>
      </p:ext>
    </p:extLst>
  </p:cSld>
  <p:clrMap bg1="lt1" tx1="dk1" bg2="lt2" tx2="dk2" accent1="accent1" accent2="accent2" accent3="accent3" accent4="accent4" accent5="accent5" accent6="accent6" hlink="hlink" folHlink="folHlink"/>
  <p:sldLayoutIdLst>
    <p:sldLayoutId id="2147485711" r:id="rId1"/>
    <p:sldLayoutId id="2147485712" r:id="rId2"/>
    <p:sldLayoutId id="2147485713" r:id="rId3"/>
    <p:sldLayoutId id="2147485714" r:id="rId4"/>
    <p:sldLayoutId id="2147485715" r:id="rId5"/>
    <p:sldLayoutId id="2147485716" r:id="rId6"/>
    <p:sldLayoutId id="2147485717" r:id="rId7"/>
    <p:sldLayoutId id="2147485718" r:id="rId8"/>
    <p:sldLayoutId id="2147485719" r:id="rId9"/>
    <p:sldLayoutId id="2147485720" r:id="rId10"/>
    <p:sldLayoutId id="2147485721"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59" algn="ctr" rtl="0" fontAlgn="base">
        <a:spcBef>
          <a:spcPct val="0"/>
        </a:spcBef>
        <a:spcAft>
          <a:spcPct val="0"/>
        </a:spcAft>
        <a:defRPr sz="4400">
          <a:solidFill>
            <a:schemeClr val="tx1"/>
          </a:solidFill>
          <a:latin typeface="Calibri" pitchFamily="34" charset="0"/>
        </a:defRPr>
      </a:lvl6pPr>
      <a:lvl7pPr marL="914116" algn="ctr" rtl="0" fontAlgn="base">
        <a:spcBef>
          <a:spcPct val="0"/>
        </a:spcBef>
        <a:spcAft>
          <a:spcPct val="0"/>
        </a:spcAft>
        <a:defRPr sz="4400">
          <a:solidFill>
            <a:schemeClr val="tx1"/>
          </a:solidFill>
          <a:latin typeface="Calibri" pitchFamily="34" charset="0"/>
        </a:defRPr>
      </a:lvl7pPr>
      <a:lvl8pPr marL="1371174" algn="ctr" rtl="0" fontAlgn="base">
        <a:spcBef>
          <a:spcPct val="0"/>
        </a:spcBef>
        <a:spcAft>
          <a:spcPct val="0"/>
        </a:spcAft>
        <a:defRPr sz="4400">
          <a:solidFill>
            <a:schemeClr val="tx1"/>
          </a:solidFill>
          <a:latin typeface="Calibri" pitchFamily="34" charset="0"/>
        </a:defRPr>
      </a:lvl8pPr>
      <a:lvl9pPr marL="1828231"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818"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76"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34"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91"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16" rtl="0" eaLnBrk="1" latinLnBrk="0" hangingPunct="1">
        <a:defRPr sz="1800" kern="1200">
          <a:solidFill>
            <a:schemeClr val="tx1"/>
          </a:solidFill>
          <a:latin typeface="+mn-lt"/>
          <a:ea typeface="+mn-ea"/>
          <a:cs typeface="+mn-cs"/>
        </a:defRPr>
      </a:lvl1pPr>
      <a:lvl2pPr marL="457059" algn="l" defTabSz="914116" rtl="0" eaLnBrk="1" latinLnBrk="0" hangingPunct="1">
        <a:defRPr sz="1800" kern="1200">
          <a:solidFill>
            <a:schemeClr val="tx1"/>
          </a:solidFill>
          <a:latin typeface="+mn-lt"/>
          <a:ea typeface="+mn-ea"/>
          <a:cs typeface="+mn-cs"/>
        </a:defRPr>
      </a:lvl2pPr>
      <a:lvl3pPr marL="914116" algn="l" defTabSz="914116" rtl="0" eaLnBrk="1" latinLnBrk="0" hangingPunct="1">
        <a:defRPr sz="1800" kern="1200">
          <a:solidFill>
            <a:schemeClr val="tx1"/>
          </a:solidFill>
          <a:latin typeface="+mn-lt"/>
          <a:ea typeface="+mn-ea"/>
          <a:cs typeface="+mn-cs"/>
        </a:defRPr>
      </a:lvl3pPr>
      <a:lvl4pPr marL="1371174" algn="l" defTabSz="914116" rtl="0" eaLnBrk="1" latinLnBrk="0" hangingPunct="1">
        <a:defRPr sz="1800" kern="1200">
          <a:solidFill>
            <a:schemeClr val="tx1"/>
          </a:solidFill>
          <a:latin typeface="+mn-lt"/>
          <a:ea typeface="+mn-ea"/>
          <a:cs typeface="+mn-cs"/>
        </a:defRPr>
      </a:lvl4pPr>
      <a:lvl5pPr marL="1828231" algn="l" defTabSz="914116" rtl="0" eaLnBrk="1" latinLnBrk="0" hangingPunct="1">
        <a:defRPr sz="1800" kern="1200">
          <a:solidFill>
            <a:schemeClr val="tx1"/>
          </a:solidFill>
          <a:latin typeface="+mn-lt"/>
          <a:ea typeface="+mn-ea"/>
          <a:cs typeface="+mn-cs"/>
        </a:defRPr>
      </a:lvl5pPr>
      <a:lvl6pPr marL="2285289" algn="l" defTabSz="914116" rtl="0" eaLnBrk="1" latinLnBrk="0" hangingPunct="1">
        <a:defRPr sz="1800" kern="1200">
          <a:solidFill>
            <a:schemeClr val="tx1"/>
          </a:solidFill>
          <a:latin typeface="+mn-lt"/>
          <a:ea typeface="+mn-ea"/>
          <a:cs typeface="+mn-cs"/>
        </a:defRPr>
      </a:lvl6pPr>
      <a:lvl7pPr marL="2742346" algn="l" defTabSz="914116" rtl="0" eaLnBrk="1" latinLnBrk="0" hangingPunct="1">
        <a:defRPr sz="1800" kern="1200">
          <a:solidFill>
            <a:schemeClr val="tx1"/>
          </a:solidFill>
          <a:latin typeface="+mn-lt"/>
          <a:ea typeface="+mn-ea"/>
          <a:cs typeface="+mn-cs"/>
        </a:defRPr>
      </a:lvl7pPr>
      <a:lvl8pPr marL="3199404" algn="l" defTabSz="914116" rtl="0" eaLnBrk="1" latinLnBrk="0" hangingPunct="1">
        <a:defRPr sz="1800" kern="1200">
          <a:solidFill>
            <a:schemeClr val="tx1"/>
          </a:solidFill>
          <a:latin typeface="+mn-lt"/>
          <a:ea typeface="+mn-ea"/>
          <a:cs typeface="+mn-cs"/>
        </a:defRPr>
      </a:lvl8pPr>
      <a:lvl9pPr marL="3656462" algn="l" defTabSz="91411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33C46956-8BBA-4CE8-8640-CCFE84908387}"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758212452"/>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2C65C136-C5C4-45F6-B268-E035D06E694A}" type="datetimeFigureOut">
              <a:rPr lang="es-ES" smtClean="0">
                <a:solidFill>
                  <a:prstClr val="black">
                    <a:tint val="75000"/>
                  </a:prstClr>
                </a:solidFill>
                <a:latin typeface="Calibri"/>
                <a:cs typeface="Arial" pitchFamily="34" charset="0"/>
              </a:rPr>
              <a:pPr eaLnBrk="1" fontAlgn="auto" hangingPunct="1">
                <a:spcBef>
                  <a:spcPts val="0"/>
                </a:spcBef>
                <a:spcAft>
                  <a:spcPts val="0"/>
                </a:spcAft>
              </a:pPr>
              <a:t>22/02/2015</a:t>
            </a:fld>
            <a:endParaRPr lang="es-ES">
              <a:solidFill>
                <a:prstClr val="black">
                  <a:tint val="75000"/>
                </a:prstClr>
              </a:solidFill>
              <a:latin typeface="Calibri"/>
              <a:cs typeface="Arial" pitchFamily="34" charset="0"/>
            </a:endParaRPr>
          </a:p>
        </p:txBody>
      </p:sp>
      <p:sp>
        <p:nvSpPr>
          <p:cNvPr id="5" name="4 Marcador de pie de página"/>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s-ES">
              <a:solidFill>
                <a:prstClr val="black">
                  <a:tint val="75000"/>
                </a:prstClr>
              </a:solidFill>
              <a:latin typeface="Calibri"/>
              <a:cs typeface="Arial" pitchFamily="34" charset="0"/>
            </a:endParaRPr>
          </a:p>
        </p:txBody>
      </p:sp>
      <p:sp>
        <p:nvSpPr>
          <p:cNvPr id="6" name="5 Marcador de número de diapositiva"/>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099B37B2-40B8-4D79-9D89-AF53EE5084AA}" type="slidenum">
              <a:rPr lang="es-ES" smtClean="0">
                <a:solidFill>
                  <a:prstClr val="black">
                    <a:tint val="75000"/>
                  </a:prstClr>
                </a:solidFill>
                <a:latin typeface="Calibri"/>
                <a:cs typeface="Arial" pitchFamily="34" charset="0"/>
              </a:rPr>
              <a:pPr eaLnBrk="1" fontAlgn="auto" hangingPunct="1">
                <a:spcBef>
                  <a:spcPts val="0"/>
                </a:spcBef>
                <a:spcAft>
                  <a:spcPts val="0"/>
                </a:spcAft>
              </a:pPr>
              <a:t>‹Nº›</a:t>
            </a:fld>
            <a:endParaRPr lang="es-ES">
              <a:solidFill>
                <a:prstClr val="black">
                  <a:tint val="75000"/>
                </a:prstClr>
              </a:solidFill>
              <a:latin typeface="Calibri"/>
              <a:cs typeface="Arial" pitchFamily="34" charset="0"/>
            </a:endParaRPr>
          </a:p>
        </p:txBody>
      </p:sp>
    </p:spTree>
    <p:extLst>
      <p:ext uri="{BB962C8B-B14F-4D97-AF65-F5344CB8AC3E}">
        <p14:creationId xmlns:p14="http://schemas.microsoft.com/office/powerpoint/2010/main" val="1758995357"/>
      </p:ext>
    </p:extLst>
  </p:cSld>
  <p:clrMap bg1="lt1" tx1="dk1" bg2="lt2" tx2="dk2" accent1="accent1" accent2="accent2" accent3="accent3" accent4="accent4" accent5="accent5" accent6="accent6" hlink="hlink" folHlink="folHlink"/>
  <p:sldLayoutIdLst>
    <p:sldLayoutId id="2147485735" r:id="rId1"/>
    <p:sldLayoutId id="2147485736" r:id="rId2"/>
    <p:sldLayoutId id="2147485737" r:id="rId3"/>
    <p:sldLayoutId id="2147485738" r:id="rId4"/>
    <p:sldLayoutId id="2147485739" r:id="rId5"/>
    <p:sldLayoutId id="2147485740" r:id="rId6"/>
    <p:sldLayoutId id="2147485741" r:id="rId7"/>
    <p:sldLayoutId id="2147485742" r:id="rId8"/>
    <p:sldLayoutId id="2147485743" r:id="rId9"/>
    <p:sldLayoutId id="2147485744" r:id="rId10"/>
    <p:sldLayoutId id="21474857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9"/>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33C46956-8BBA-4CE8-8640-CCFE84908387}"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1926983661"/>
      </p:ext>
    </p:extLst>
  </p:cSld>
  <p:clrMap bg1="lt1" tx1="dk1" bg2="lt2" tx2="dk2" accent1="accent1" accent2="accent2" accent3="accent3" accent4="accent4" accent5="accent5" accent6="accent6" hlink="hlink" folHlink="folHlink"/>
  <p:sldLayoutIdLst>
    <p:sldLayoutId id="2147485747" r:id="rId1"/>
    <p:sldLayoutId id="2147485748" r:id="rId2"/>
    <p:sldLayoutId id="2147485749" r:id="rId3"/>
    <p:sldLayoutId id="2147485750" r:id="rId4"/>
    <p:sldLayoutId id="2147485751" r:id="rId5"/>
    <p:sldLayoutId id="2147485752" r:id="rId6"/>
    <p:sldLayoutId id="2147485753" r:id="rId7"/>
    <p:sldLayoutId id="2147485754" r:id="rId8"/>
    <p:sldLayoutId id="2147485755" r:id="rId9"/>
    <p:sldLayoutId id="2147485756" r:id="rId10"/>
    <p:sldLayoutId id="214748575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2C65C136-C5C4-45F6-B268-E035D06E694A}" type="datetimeFigureOut">
              <a:rPr lang="es-ES" smtClean="0">
                <a:solidFill>
                  <a:prstClr val="black">
                    <a:tint val="75000"/>
                  </a:prstClr>
                </a:solidFill>
                <a:latin typeface="Calibri"/>
                <a:cs typeface="Arial" pitchFamily="34" charset="0"/>
              </a:rPr>
              <a:pPr eaLnBrk="1" fontAlgn="auto" hangingPunct="1">
                <a:spcBef>
                  <a:spcPts val="0"/>
                </a:spcBef>
                <a:spcAft>
                  <a:spcPts val="0"/>
                </a:spcAft>
              </a:pPr>
              <a:t>22/02/2015</a:t>
            </a:fld>
            <a:endParaRPr lang="es-ES">
              <a:solidFill>
                <a:prstClr val="black">
                  <a:tint val="75000"/>
                </a:prstClr>
              </a:solidFill>
              <a:latin typeface="Calibri"/>
              <a:cs typeface="Arial" pitchFamily="34" charset="0"/>
            </a:endParaRPr>
          </a:p>
        </p:txBody>
      </p:sp>
      <p:sp>
        <p:nvSpPr>
          <p:cNvPr id="5" name="4 Marcador de pie de página"/>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s-ES">
              <a:solidFill>
                <a:prstClr val="black">
                  <a:tint val="75000"/>
                </a:prstClr>
              </a:solidFill>
              <a:latin typeface="Calibri"/>
              <a:cs typeface="Arial" pitchFamily="34" charset="0"/>
            </a:endParaRPr>
          </a:p>
        </p:txBody>
      </p:sp>
      <p:sp>
        <p:nvSpPr>
          <p:cNvPr id="6" name="5 Marcador de número de diapositiva"/>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099B37B2-40B8-4D79-9D89-AF53EE5084AA}" type="slidenum">
              <a:rPr lang="es-ES" smtClean="0">
                <a:solidFill>
                  <a:prstClr val="black">
                    <a:tint val="75000"/>
                  </a:prstClr>
                </a:solidFill>
                <a:latin typeface="Calibri"/>
                <a:cs typeface="Arial" pitchFamily="34" charset="0"/>
              </a:rPr>
              <a:pPr eaLnBrk="1" fontAlgn="auto" hangingPunct="1">
                <a:spcBef>
                  <a:spcPts val="0"/>
                </a:spcBef>
                <a:spcAft>
                  <a:spcPts val="0"/>
                </a:spcAft>
              </a:pPr>
              <a:t>‹Nº›</a:t>
            </a:fld>
            <a:endParaRPr lang="es-ES">
              <a:solidFill>
                <a:prstClr val="black">
                  <a:tint val="75000"/>
                </a:prstClr>
              </a:solidFill>
              <a:latin typeface="Calibri"/>
              <a:cs typeface="Arial" pitchFamily="34" charset="0"/>
            </a:endParaRPr>
          </a:p>
        </p:txBody>
      </p:sp>
    </p:spTree>
    <p:extLst>
      <p:ext uri="{BB962C8B-B14F-4D97-AF65-F5344CB8AC3E}">
        <p14:creationId xmlns:p14="http://schemas.microsoft.com/office/powerpoint/2010/main" val="2114278137"/>
      </p:ext>
    </p:extLst>
  </p:cSld>
  <p:clrMap bg1="lt1" tx1="dk1" bg2="lt2" tx2="dk2" accent1="accent1" accent2="accent2" accent3="accent3" accent4="accent4" accent5="accent5" accent6="accent6" hlink="hlink" folHlink="folHlink"/>
  <p:sldLayoutIdLst>
    <p:sldLayoutId id="2147485759" r:id="rId1"/>
    <p:sldLayoutId id="2147485760" r:id="rId2"/>
    <p:sldLayoutId id="2147485761" r:id="rId3"/>
    <p:sldLayoutId id="2147485762" r:id="rId4"/>
    <p:sldLayoutId id="2147485763" r:id="rId5"/>
    <p:sldLayoutId id="2147485764" r:id="rId6"/>
    <p:sldLayoutId id="2147485765" r:id="rId7"/>
    <p:sldLayoutId id="2147485766" r:id="rId8"/>
    <p:sldLayoutId id="2147485767" r:id="rId9"/>
    <p:sldLayoutId id="2147485768" r:id="rId10"/>
    <p:sldLayoutId id="21474857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9"/>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33C46956-8BBA-4CE8-8640-CCFE84908387}"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2755268922"/>
      </p:ext>
    </p:extLst>
  </p:cSld>
  <p:clrMap bg1="lt1" tx1="dk1" bg2="lt2" tx2="dk2" accent1="accent1" accent2="accent2" accent3="accent3" accent4="accent4" accent5="accent5" accent6="accent6" hlink="hlink" folHlink="folHlink"/>
  <p:sldLayoutIdLst>
    <p:sldLayoutId id="2147485771" r:id="rId1"/>
    <p:sldLayoutId id="2147485772" r:id="rId2"/>
    <p:sldLayoutId id="2147485773" r:id="rId3"/>
    <p:sldLayoutId id="2147485774" r:id="rId4"/>
    <p:sldLayoutId id="2147485775" r:id="rId5"/>
    <p:sldLayoutId id="2147485776" r:id="rId6"/>
    <p:sldLayoutId id="2147485777" r:id="rId7"/>
    <p:sldLayoutId id="2147485778" r:id="rId8"/>
    <p:sldLayoutId id="2147485779" r:id="rId9"/>
    <p:sldLayoutId id="2147485780" r:id="rId10"/>
    <p:sldLayoutId id="214748578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9"/>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33C46956-8BBA-4CE8-8640-CCFE84908387}"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3661445189"/>
      </p:ext>
    </p:extLst>
  </p:cSld>
  <p:clrMap bg1="lt1" tx1="dk1" bg2="lt2" tx2="dk2" accent1="accent1" accent2="accent2" accent3="accent3" accent4="accent4" accent5="accent5" accent6="accent6" hlink="hlink" folHlink="folHlink"/>
  <p:sldLayoutIdLst>
    <p:sldLayoutId id="2147485783" r:id="rId1"/>
    <p:sldLayoutId id="2147485784" r:id="rId2"/>
    <p:sldLayoutId id="2147485785" r:id="rId3"/>
    <p:sldLayoutId id="2147485786" r:id="rId4"/>
    <p:sldLayoutId id="2147485787" r:id="rId5"/>
    <p:sldLayoutId id="2147485788" r:id="rId6"/>
    <p:sldLayoutId id="2147485789" r:id="rId7"/>
    <p:sldLayoutId id="2147485790" r:id="rId8"/>
    <p:sldLayoutId id="2147485791" r:id="rId9"/>
    <p:sldLayoutId id="2147485792" r:id="rId10"/>
    <p:sldLayoutId id="214748579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9"/>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6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7A847CFC-816F-41D0-AAC0-9BF4FEBC753E}" type="datetimeFigureOut">
              <a:rPr lang="es-ES" smtClean="0">
                <a:solidFill>
                  <a:prstClr val="black">
                    <a:tint val="75000"/>
                  </a:prstClr>
                </a:solidFill>
                <a:latin typeface="Calibri"/>
                <a:cs typeface="Arial" pitchFamily="34" charset="0"/>
              </a:rPr>
              <a:pPr eaLnBrk="1" fontAlgn="auto" hangingPunct="1">
                <a:spcBef>
                  <a:spcPts val="0"/>
                </a:spcBef>
                <a:spcAft>
                  <a:spcPts val="0"/>
                </a:spcAft>
              </a:pPr>
              <a:t>22/02/2015</a:t>
            </a:fld>
            <a:endParaRPr lang="es-ES">
              <a:solidFill>
                <a:prstClr val="black">
                  <a:tint val="75000"/>
                </a:prstClr>
              </a:solidFill>
              <a:latin typeface="Calibri"/>
              <a:cs typeface="Arial" pitchFamily="34" charset="0"/>
            </a:endParaRPr>
          </a:p>
        </p:txBody>
      </p:sp>
      <p:sp>
        <p:nvSpPr>
          <p:cNvPr id="5" name="4 Marcador de pie de página"/>
          <p:cNvSpPr>
            <a:spLocks noGrp="1"/>
          </p:cNvSpPr>
          <p:nvPr>
            <p:ph type="ftr" sz="quarter" idx="3"/>
          </p:nvPr>
        </p:nvSpPr>
        <p:spPr>
          <a:xfrm>
            <a:off x="3124200" y="635636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s-ES">
              <a:solidFill>
                <a:prstClr val="black">
                  <a:tint val="75000"/>
                </a:prstClr>
              </a:solidFill>
              <a:latin typeface="Calibri"/>
              <a:cs typeface="Arial" pitchFamily="34" charset="0"/>
            </a:endParaRPr>
          </a:p>
        </p:txBody>
      </p:sp>
      <p:sp>
        <p:nvSpPr>
          <p:cNvPr id="6" name="5 Marcador de número de diapositiva"/>
          <p:cNvSpPr>
            <a:spLocks noGrp="1"/>
          </p:cNvSpPr>
          <p:nvPr>
            <p:ph type="sldNum" sz="quarter" idx="4"/>
          </p:nvPr>
        </p:nvSpPr>
        <p:spPr>
          <a:xfrm>
            <a:off x="6553200" y="635636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132FADFE-3B8F-471C-ABF0-DBC7717ECBBC}" type="slidenum">
              <a:rPr lang="es-ES" smtClean="0">
                <a:solidFill>
                  <a:prstClr val="black">
                    <a:tint val="75000"/>
                  </a:prstClr>
                </a:solidFill>
                <a:latin typeface="Calibri"/>
                <a:cs typeface="Arial" pitchFamily="34" charset="0"/>
              </a:rPr>
              <a:pPr eaLnBrk="1" fontAlgn="auto" hangingPunct="1">
                <a:spcBef>
                  <a:spcPts val="0"/>
                </a:spcBef>
                <a:spcAft>
                  <a:spcPts val="0"/>
                </a:spcAft>
              </a:pPr>
              <a:t>‹Nº›</a:t>
            </a:fld>
            <a:endParaRPr lang="es-ES">
              <a:solidFill>
                <a:prstClr val="black">
                  <a:tint val="75000"/>
                </a:prstClr>
              </a:solidFill>
              <a:latin typeface="Calibri"/>
              <a:cs typeface="Arial" pitchFamily="34" charset="0"/>
            </a:endParaRPr>
          </a:p>
        </p:txBody>
      </p:sp>
    </p:spTree>
    <p:extLst>
      <p:ext uri="{BB962C8B-B14F-4D97-AF65-F5344CB8AC3E}">
        <p14:creationId xmlns:p14="http://schemas.microsoft.com/office/powerpoint/2010/main" val="3171239170"/>
      </p:ext>
    </p:extLst>
  </p:cSld>
  <p:clrMap bg1="lt1" tx1="dk1" bg2="lt2" tx2="dk2" accent1="accent1" accent2="accent2" accent3="accent3" accent4="accent4" accent5="accent5" accent6="accent6" hlink="hlink" folHlink="folHlink"/>
  <p:sldLayoutIdLst>
    <p:sldLayoutId id="2147485795" r:id="rId1"/>
    <p:sldLayoutId id="2147485796" r:id="rId2"/>
    <p:sldLayoutId id="2147485797" r:id="rId3"/>
    <p:sldLayoutId id="2147485798" r:id="rId4"/>
    <p:sldLayoutId id="2147485799" r:id="rId5"/>
    <p:sldLayoutId id="2147485800" r:id="rId6"/>
    <p:sldLayoutId id="2147485801" r:id="rId7"/>
    <p:sldLayoutId id="2147485802" r:id="rId8"/>
    <p:sldLayoutId id="2147485803" r:id="rId9"/>
    <p:sldLayoutId id="2147485804" r:id="rId10"/>
    <p:sldLayoutId id="214748580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0243"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30" tIns="45715" rIns="91430" bIns="45715" rtlCol="0" anchor="ctr"/>
          <a:lstStyle>
            <a:lvl1pPr algn="l">
              <a:spcBef>
                <a:spcPct val="50000"/>
              </a:spcBef>
              <a:defRPr sz="1200">
                <a:solidFill>
                  <a:prstClr val="black">
                    <a:tint val="75000"/>
                  </a:prst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30" tIns="45715" rIns="91430" bIns="45715" rtlCol="0" anchor="ctr"/>
          <a:lstStyle>
            <a:lvl1pPr algn="ctr">
              <a:spcBef>
                <a:spcPct val="50000"/>
              </a:spcBef>
              <a:defRPr sz="1200">
                <a:solidFill>
                  <a:prstClr val="black">
                    <a:tint val="75000"/>
                  </a:prst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30" tIns="45715" rIns="91430" bIns="45715" rtlCol="0" anchor="ctr"/>
          <a:lstStyle>
            <a:lvl1pPr algn="r">
              <a:spcBef>
                <a:spcPct val="50000"/>
              </a:spcBef>
              <a:defRPr sz="1200">
                <a:solidFill>
                  <a:prstClr val="black">
                    <a:tint val="75000"/>
                  </a:prstClr>
                </a:solidFill>
              </a:defRPr>
            </a:lvl1pPr>
          </a:lstStyle>
          <a:p>
            <a:pPr>
              <a:defRPr/>
            </a:pPr>
            <a:fld id="{38FDB50D-1199-4663-8D1E-CFD8E27B5984}"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5526" r:id="rId1"/>
    <p:sldLayoutId id="2147485527" r:id="rId2"/>
    <p:sldLayoutId id="2147485528" r:id="rId3"/>
    <p:sldLayoutId id="2147485529" r:id="rId4"/>
    <p:sldLayoutId id="2147485530" r:id="rId5"/>
    <p:sldLayoutId id="2147485531" r:id="rId6"/>
    <p:sldLayoutId id="2147485532" r:id="rId7"/>
    <p:sldLayoutId id="2147485533" r:id="rId8"/>
    <p:sldLayoutId id="2147485534" r:id="rId9"/>
    <p:sldLayoutId id="2147485535" r:id="rId10"/>
    <p:sldLayoutId id="214748553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153" algn="ctr" rtl="0" fontAlgn="base">
        <a:spcBef>
          <a:spcPct val="0"/>
        </a:spcBef>
        <a:spcAft>
          <a:spcPct val="0"/>
        </a:spcAft>
        <a:defRPr sz="4400">
          <a:solidFill>
            <a:schemeClr val="tx1"/>
          </a:solidFill>
          <a:latin typeface="Calibri" pitchFamily="34" charset="0"/>
        </a:defRPr>
      </a:lvl6pPr>
      <a:lvl7pPr marL="914305" algn="ctr" rtl="0" fontAlgn="base">
        <a:spcBef>
          <a:spcPct val="0"/>
        </a:spcBef>
        <a:spcAft>
          <a:spcPct val="0"/>
        </a:spcAft>
        <a:defRPr sz="4400">
          <a:solidFill>
            <a:schemeClr val="tx1"/>
          </a:solidFill>
          <a:latin typeface="Calibri" pitchFamily="34" charset="0"/>
        </a:defRPr>
      </a:lvl7pPr>
      <a:lvl8pPr marL="1371458" algn="ctr" rtl="0" fontAlgn="base">
        <a:spcBef>
          <a:spcPct val="0"/>
        </a:spcBef>
        <a:spcAft>
          <a:spcPct val="0"/>
        </a:spcAft>
        <a:defRPr sz="4400">
          <a:solidFill>
            <a:schemeClr val="tx1"/>
          </a:solidFill>
          <a:latin typeface="Calibri" pitchFamily="34" charset="0"/>
        </a:defRPr>
      </a:lvl8pPr>
      <a:lvl9pPr marL="1828610"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340"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92"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45"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97" indent="-228577" algn="l" defTabSz="9143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305" rtl="0" eaLnBrk="1" latinLnBrk="0" hangingPunct="1">
        <a:defRPr sz="1800" kern="1200">
          <a:solidFill>
            <a:schemeClr val="tx1"/>
          </a:solidFill>
          <a:latin typeface="+mn-lt"/>
          <a:ea typeface="+mn-ea"/>
          <a:cs typeface="+mn-cs"/>
        </a:defRPr>
      </a:lvl1pPr>
      <a:lvl2pPr marL="457153" algn="l" defTabSz="914305" rtl="0" eaLnBrk="1" latinLnBrk="0" hangingPunct="1">
        <a:defRPr sz="1800" kern="1200">
          <a:solidFill>
            <a:schemeClr val="tx1"/>
          </a:solidFill>
          <a:latin typeface="+mn-lt"/>
          <a:ea typeface="+mn-ea"/>
          <a:cs typeface="+mn-cs"/>
        </a:defRPr>
      </a:lvl2pPr>
      <a:lvl3pPr marL="914305" algn="l" defTabSz="914305" rtl="0" eaLnBrk="1" latinLnBrk="0" hangingPunct="1">
        <a:defRPr sz="1800" kern="1200">
          <a:solidFill>
            <a:schemeClr val="tx1"/>
          </a:solidFill>
          <a:latin typeface="+mn-lt"/>
          <a:ea typeface="+mn-ea"/>
          <a:cs typeface="+mn-cs"/>
        </a:defRPr>
      </a:lvl3pPr>
      <a:lvl4pPr marL="1371458" algn="l" defTabSz="914305" rtl="0" eaLnBrk="1" latinLnBrk="0" hangingPunct="1">
        <a:defRPr sz="1800" kern="1200">
          <a:solidFill>
            <a:schemeClr val="tx1"/>
          </a:solidFill>
          <a:latin typeface="+mn-lt"/>
          <a:ea typeface="+mn-ea"/>
          <a:cs typeface="+mn-cs"/>
        </a:defRPr>
      </a:lvl4pPr>
      <a:lvl5pPr marL="1828610" algn="l" defTabSz="914305" rtl="0" eaLnBrk="1" latinLnBrk="0" hangingPunct="1">
        <a:defRPr sz="1800" kern="1200">
          <a:solidFill>
            <a:schemeClr val="tx1"/>
          </a:solidFill>
          <a:latin typeface="+mn-lt"/>
          <a:ea typeface="+mn-ea"/>
          <a:cs typeface="+mn-cs"/>
        </a:defRPr>
      </a:lvl5pPr>
      <a:lvl6pPr marL="2285763" algn="l" defTabSz="914305" rtl="0" eaLnBrk="1" latinLnBrk="0" hangingPunct="1">
        <a:defRPr sz="1800" kern="1200">
          <a:solidFill>
            <a:schemeClr val="tx1"/>
          </a:solidFill>
          <a:latin typeface="+mn-lt"/>
          <a:ea typeface="+mn-ea"/>
          <a:cs typeface="+mn-cs"/>
        </a:defRPr>
      </a:lvl6pPr>
      <a:lvl7pPr marL="2742915" algn="l" defTabSz="914305" rtl="0" eaLnBrk="1" latinLnBrk="0" hangingPunct="1">
        <a:defRPr sz="1800" kern="1200">
          <a:solidFill>
            <a:schemeClr val="tx1"/>
          </a:solidFill>
          <a:latin typeface="+mn-lt"/>
          <a:ea typeface="+mn-ea"/>
          <a:cs typeface="+mn-cs"/>
        </a:defRPr>
      </a:lvl7pPr>
      <a:lvl8pPr marL="3200068" algn="l" defTabSz="914305" rtl="0" eaLnBrk="1" latinLnBrk="0" hangingPunct="1">
        <a:defRPr sz="1800" kern="1200">
          <a:solidFill>
            <a:schemeClr val="tx1"/>
          </a:solidFill>
          <a:latin typeface="+mn-lt"/>
          <a:ea typeface="+mn-ea"/>
          <a:cs typeface="+mn-cs"/>
        </a:defRPr>
      </a:lvl8pPr>
      <a:lvl9pPr marL="3657220" algn="l" defTabSz="91430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3315"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spcBef>
                <a:spcPct val="50000"/>
              </a:spcBef>
              <a:defRPr sz="1200">
                <a:solidFill>
                  <a:prstClr val="black">
                    <a:tint val="75000"/>
                  </a:prst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spcBef>
                <a:spcPct val="50000"/>
              </a:spcBef>
              <a:defRPr sz="1200">
                <a:solidFill>
                  <a:prstClr val="black">
                    <a:tint val="75000"/>
                  </a:prst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spcBef>
                <a:spcPct val="50000"/>
              </a:spcBef>
              <a:defRPr sz="1200">
                <a:solidFill>
                  <a:prstClr val="black">
                    <a:tint val="75000"/>
                  </a:prstClr>
                </a:solidFill>
              </a:defRPr>
            </a:lvl1pPr>
          </a:lstStyle>
          <a:p>
            <a:pPr>
              <a:defRPr/>
            </a:pPr>
            <a:fld id="{EFEBB7BB-B021-4966-BDBE-6D379DD36446}"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5559" r:id="rId1"/>
    <p:sldLayoutId id="2147485560" r:id="rId2"/>
    <p:sldLayoutId id="2147485561" r:id="rId3"/>
    <p:sldLayoutId id="2147485562" r:id="rId4"/>
    <p:sldLayoutId id="2147485563" r:id="rId5"/>
    <p:sldLayoutId id="2147485564" r:id="rId6"/>
    <p:sldLayoutId id="2147485565" r:id="rId7"/>
    <p:sldLayoutId id="2147485566" r:id="rId8"/>
    <p:sldLayoutId id="2147485567" r:id="rId9"/>
    <p:sldLayoutId id="2147485568" r:id="rId10"/>
    <p:sldLayoutId id="214748556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4339"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10" tIns="45706" rIns="91410" bIns="45706" rtlCol="0" anchor="ctr"/>
          <a:lstStyle>
            <a:lvl1pPr algn="l">
              <a:spcBef>
                <a:spcPct val="50000"/>
              </a:spcBef>
              <a:defRPr sz="1200">
                <a:solidFill>
                  <a:prstClr val="black">
                    <a:tint val="75000"/>
                  </a:prst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10" tIns="45706" rIns="91410" bIns="45706" rtlCol="0" anchor="ctr"/>
          <a:lstStyle>
            <a:lvl1pPr algn="ctr">
              <a:spcBef>
                <a:spcPct val="50000"/>
              </a:spcBef>
              <a:defRPr sz="1200">
                <a:solidFill>
                  <a:prstClr val="black">
                    <a:tint val="75000"/>
                  </a:prst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10" tIns="45706" rIns="91410" bIns="45706" rtlCol="0" anchor="ctr"/>
          <a:lstStyle>
            <a:lvl1pPr algn="r">
              <a:spcBef>
                <a:spcPct val="50000"/>
              </a:spcBef>
              <a:defRPr sz="1200">
                <a:solidFill>
                  <a:prstClr val="black">
                    <a:tint val="75000"/>
                  </a:prstClr>
                </a:solidFill>
              </a:defRPr>
            </a:lvl1pPr>
          </a:lstStyle>
          <a:p>
            <a:pPr>
              <a:defRPr/>
            </a:pPr>
            <a:fld id="{38C61ED6-A0B2-4985-B943-501084A145E5}"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5593" r:id="rId1"/>
    <p:sldLayoutId id="2147485594" r:id="rId2"/>
    <p:sldLayoutId id="2147485595" r:id="rId3"/>
    <p:sldLayoutId id="2147485596" r:id="rId4"/>
    <p:sldLayoutId id="2147485597" r:id="rId5"/>
    <p:sldLayoutId id="2147485598" r:id="rId6"/>
    <p:sldLayoutId id="2147485599" r:id="rId7"/>
    <p:sldLayoutId id="2147485600" r:id="rId8"/>
    <p:sldLayoutId id="2147485601" r:id="rId9"/>
    <p:sldLayoutId id="2147485602" r:id="rId10"/>
    <p:sldLayoutId id="2147485603"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59" algn="ctr" rtl="0" fontAlgn="base">
        <a:spcBef>
          <a:spcPct val="0"/>
        </a:spcBef>
        <a:spcAft>
          <a:spcPct val="0"/>
        </a:spcAft>
        <a:defRPr sz="4400">
          <a:solidFill>
            <a:schemeClr val="tx1"/>
          </a:solidFill>
          <a:latin typeface="Calibri" pitchFamily="34" charset="0"/>
        </a:defRPr>
      </a:lvl6pPr>
      <a:lvl7pPr marL="914116" algn="ctr" rtl="0" fontAlgn="base">
        <a:spcBef>
          <a:spcPct val="0"/>
        </a:spcBef>
        <a:spcAft>
          <a:spcPct val="0"/>
        </a:spcAft>
        <a:defRPr sz="4400">
          <a:solidFill>
            <a:schemeClr val="tx1"/>
          </a:solidFill>
          <a:latin typeface="Calibri" pitchFamily="34" charset="0"/>
        </a:defRPr>
      </a:lvl7pPr>
      <a:lvl8pPr marL="1371174" algn="ctr" rtl="0" fontAlgn="base">
        <a:spcBef>
          <a:spcPct val="0"/>
        </a:spcBef>
        <a:spcAft>
          <a:spcPct val="0"/>
        </a:spcAft>
        <a:defRPr sz="4400">
          <a:solidFill>
            <a:schemeClr val="tx1"/>
          </a:solidFill>
          <a:latin typeface="Calibri" pitchFamily="34" charset="0"/>
        </a:defRPr>
      </a:lvl8pPr>
      <a:lvl9pPr marL="1828231"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818"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76"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34"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91"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16" rtl="0" eaLnBrk="1" latinLnBrk="0" hangingPunct="1">
        <a:defRPr sz="1800" kern="1200">
          <a:solidFill>
            <a:schemeClr val="tx1"/>
          </a:solidFill>
          <a:latin typeface="+mn-lt"/>
          <a:ea typeface="+mn-ea"/>
          <a:cs typeface="+mn-cs"/>
        </a:defRPr>
      </a:lvl1pPr>
      <a:lvl2pPr marL="457059" algn="l" defTabSz="914116" rtl="0" eaLnBrk="1" latinLnBrk="0" hangingPunct="1">
        <a:defRPr sz="1800" kern="1200">
          <a:solidFill>
            <a:schemeClr val="tx1"/>
          </a:solidFill>
          <a:latin typeface="+mn-lt"/>
          <a:ea typeface="+mn-ea"/>
          <a:cs typeface="+mn-cs"/>
        </a:defRPr>
      </a:lvl2pPr>
      <a:lvl3pPr marL="914116" algn="l" defTabSz="914116" rtl="0" eaLnBrk="1" latinLnBrk="0" hangingPunct="1">
        <a:defRPr sz="1800" kern="1200">
          <a:solidFill>
            <a:schemeClr val="tx1"/>
          </a:solidFill>
          <a:latin typeface="+mn-lt"/>
          <a:ea typeface="+mn-ea"/>
          <a:cs typeface="+mn-cs"/>
        </a:defRPr>
      </a:lvl3pPr>
      <a:lvl4pPr marL="1371174" algn="l" defTabSz="914116" rtl="0" eaLnBrk="1" latinLnBrk="0" hangingPunct="1">
        <a:defRPr sz="1800" kern="1200">
          <a:solidFill>
            <a:schemeClr val="tx1"/>
          </a:solidFill>
          <a:latin typeface="+mn-lt"/>
          <a:ea typeface="+mn-ea"/>
          <a:cs typeface="+mn-cs"/>
        </a:defRPr>
      </a:lvl4pPr>
      <a:lvl5pPr marL="1828231" algn="l" defTabSz="914116" rtl="0" eaLnBrk="1" latinLnBrk="0" hangingPunct="1">
        <a:defRPr sz="1800" kern="1200">
          <a:solidFill>
            <a:schemeClr val="tx1"/>
          </a:solidFill>
          <a:latin typeface="+mn-lt"/>
          <a:ea typeface="+mn-ea"/>
          <a:cs typeface="+mn-cs"/>
        </a:defRPr>
      </a:lvl5pPr>
      <a:lvl6pPr marL="2285289" algn="l" defTabSz="914116" rtl="0" eaLnBrk="1" latinLnBrk="0" hangingPunct="1">
        <a:defRPr sz="1800" kern="1200">
          <a:solidFill>
            <a:schemeClr val="tx1"/>
          </a:solidFill>
          <a:latin typeface="+mn-lt"/>
          <a:ea typeface="+mn-ea"/>
          <a:cs typeface="+mn-cs"/>
        </a:defRPr>
      </a:lvl6pPr>
      <a:lvl7pPr marL="2742346" algn="l" defTabSz="914116" rtl="0" eaLnBrk="1" latinLnBrk="0" hangingPunct="1">
        <a:defRPr sz="1800" kern="1200">
          <a:solidFill>
            <a:schemeClr val="tx1"/>
          </a:solidFill>
          <a:latin typeface="+mn-lt"/>
          <a:ea typeface="+mn-ea"/>
          <a:cs typeface="+mn-cs"/>
        </a:defRPr>
      </a:lvl7pPr>
      <a:lvl8pPr marL="3199404" algn="l" defTabSz="914116" rtl="0" eaLnBrk="1" latinLnBrk="0" hangingPunct="1">
        <a:defRPr sz="1800" kern="1200">
          <a:solidFill>
            <a:schemeClr val="tx1"/>
          </a:solidFill>
          <a:latin typeface="+mn-lt"/>
          <a:ea typeface="+mn-ea"/>
          <a:cs typeface="+mn-cs"/>
        </a:defRPr>
      </a:lvl8pPr>
      <a:lvl9pPr marL="3656462" algn="l" defTabSz="91411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5363"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10" tIns="45706" rIns="91410" bIns="45706" rtlCol="0" anchor="ctr"/>
          <a:lstStyle>
            <a:lvl1pPr algn="l">
              <a:spcBef>
                <a:spcPct val="50000"/>
              </a:spcBef>
              <a:defRPr sz="1200">
                <a:solidFill>
                  <a:prstClr val="black">
                    <a:tint val="75000"/>
                  </a:prst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10" tIns="45706" rIns="91410" bIns="45706" rtlCol="0" anchor="ctr"/>
          <a:lstStyle>
            <a:lvl1pPr algn="ctr">
              <a:spcBef>
                <a:spcPct val="50000"/>
              </a:spcBef>
              <a:defRPr sz="1200">
                <a:solidFill>
                  <a:prstClr val="black">
                    <a:tint val="75000"/>
                  </a:prst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10" tIns="45706" rIns="91410" bIns="45706" rtlCol="0" anchor="ctr"/>
          <a:lstStyle>
            <a:lvl1pPr algn="r">
              <a:spcBef>
                <a:spcPct val="50000"/>
              </a:spcBef>
              <a:defRPr sz="1200">
                <a:solidFill>
                  <a:prstClr val="black">
                    <a:tint val="75000"/>
                  </a:prstClr>
                </a:solidFill>
              </a:defRPr>
            </a:lvl1pPr>
          </a:lstStyle>
          <a:p>
            <a:pPr>
              <a:defRPr/>
            </a:pPr>
            <a:fld id="{66377B7D-3CE1-4E82-96B4-5E8B3C110ADF}"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59" algn="ctr" rtl="0" fontAlgn="base">
        <a:spcBef>
          <a:spcPct val="0"/>
        </a:spcBef>
        <a:spcAft>
          <a:spcPct val="0"/>
        </a:spcAft>
        <a:defRPr sz="4400">
          <a:solidFill>
            <a:schemeClr val="tx1"/>
          </a:solidFill>
          <a:latin typeface="Calibri" pitchFamily="34" charset="0"/>
        </a:defRPr>
      </a:lvl6pPr>
      <a:lvl7pPr marL="914116" algn="ctr" rtl="0" fontAlgn="base">
        <a:spcBef>
          <a:spcPct val="0"/>
        </a:spcBef>
        <a:spcAft>
          <a:spcPct val="0"/>
        </a:spcAft>
        <a:defRPr sz="4400">
          <a:solidFill>
            <a:schemeClr val="tx1"/>
          </a:solidFill>
          <a:latin typeface="Calibri" pitchFamily="34" charset="0"/>
        </a:defRPr>
      </a:lvl7pPr>
      <a:lvl8pPr marL="1371174" algn="ctr" rtl="0" fontAlgn="base">
        <a:spcBef>
          <a:spcPct val="0"/>
        </a:spcBef>
        <a:spcAft>
          <a:spcPct val="0"/>
        </a:spcAft>
        <a:defRPr sz="4400">
          <a:solidFill>
            <a:schemeClr val="tx1"/>
          </a:solidFill>
          <a:latin typeface="Calibri" pitchFamily="34" charset="0"/>
        </a:defRPr>
      </a:lvl8pPr>
      <a:lvl9pPr marL="1828231"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818"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76"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34"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91"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16" rtl="0" eaLnBrk="1" latinLnBrk="0" hangingPunct="1">
        <a:defRPr sz="1800" kern="1200">
          <a:solidFill>
            <a:schemeClr val="tx1"/>
          </a:solidFill>
          <a:latin typeface="+mn-lt"/>
          <a:ea typeface="+mn-ea"/>
          <a:cs typeface="+mn-cs"/>
        </a:defRPr>
      </a:lvl1pPr>
      <a:lvl2pPr marL="457059" algn="l" defTabSz="914116" rtl="0" eaLnBrk="1" latinLnBrk="0" hangingPunct="1">
        <a:defRPr sz="1800" kern="1200">
          <a:solidFill>
            <a:schemeClr val="tx1"/>
          </a:solidFill>
          <a:latin typeface="+mn-lt"/>
          <a:ea typeface="+mn-ea"/>
          <a:cs typeface="+mn-cs"/>
        </a:defRPr>
      </a:lvl2pPr>
      <a:lvl3pPr marL="914116" algn="l" defTabSz="914116" rtl="0" eaLnBrk="1" latinLnBrk="0" hangingPunct="1">
        <a:defRPr sz="1800" kern="1200">
          <a:solidFill>
            <a:schemeClr val="tx1"/>
          </a:solidFill>
          <a:latin typeface="+mn-lt"/>
          <a:ea typeface="+mn-ea"/>
          <a:cs typeface="+mn-cs"/>
        </a:defRPr>
      </a:lvl3pPr>
      <a:lvl4pPr marL="1371174" algn="l" defTabSz="914116" rtl="0" eaLnBrk="1" latinLnBrk="0" hangingPunct="1">
        <a:defRPr sz="1800" kern="1200">
          <a:solidFill>
            <a:schemeClr val="tx1"/>
          </a:solidFill>
          <a:latin typeface="+mn-lt"/>
          <a:ea typeface="+mn-ea"/>
          <a:cs typeface="+mn-cs"/>
        </a:defRPr>
      </a:lvl4pPr>
      <a:lvl5pPr marL="1828231" algn="l" defTabSz="914116" rtl="0" eaLnBrk="1" latinLnBrk="0" hangingPunct="1">
        <a:defRPr sz="1800" kern="1200">
          <a:solidFill>
            <a:schemeClr val="tx1"/>
          </a:solidFill>
          <a:latin typeface="+mn-lt"/>
          <a:ea typeface="+mn-ea"/>
          <a:cs typeface="+mn-cs"/>
        </a:defRPr>
      </a:lvl5pPr>
      <a:lvl6pPr marL="2285289" algn="l" defTabSz="914116" rtl="0" eaLnBrk="1" latinLnBrk="0" hangingPunct="1">
        <a:defRPr sz="1800" kern="1200">
          <a:solidFill>
            <a:schemeClr val="tx1"/>
          </a:solidFill>
          <a:latin typeface="+mn-lt"/>
          <a:ea typeface="+mn-ea"/>
          <a:cs typeface="+mn-cs"/>
        </a:defRPr>
      </a:lvl6pPr>
      <a:lvl7pPr marL="2742346" algn="l" defTabSz="914116" rtl="0" eaLnBrk="1" latinLnBrk="0" hangingPunct="1">
        <a:defRPr sz="1800" kern="1200">
          <a:solidFill>
            <a:schemeClr val="tx1"/>
          </a:solidFill>
          <a:latin typeface="+mn-lt"/>
          <a:ea typeface="+mn-ea"/>
          <a:cs typeface="+mn-cs"/>
        </a:defRPr>
      </a:lvl7pPr>
      <a:lvl8pPr marL="3199404" algn="l" defTabSz="914116" rtl="0" eaLnBrk="1" latinLnBrk="0" hangingPunct="1">
        <a:defRPr sz="1800" kern="1200">
          <a:solidFill>
            <a:schemeClr val="tx1"/>
          </a:solidFill>
          <a:latin typeface="+mn-lt"/>
          <a:ea typeface="+mn-ea"/>
          <a:cs typeface="+mn-cs"/>
        </a:defRPr>
      </a:lvl8pPr>
      <a:lvl9pPr marL="3656462" algn="l" defTabSz="91411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ctr" anchorCtr="0" compatLnSpc="1">
            <a:prstTxWarp prst="textNoShape">
              <a:avLst/>
            </a:prstTxWarp>
          </a:bodyPr>
          <a:lstStyle/>
          <a:p>
            <a:pPr lvl="0"/>
            <a:r>
              <a:rPr lang="es-ES" altLang="en-US" smtClean="0"/>
              <a:t>Haga clic para modificar el estilo de título del patrón</a:t>
            </a:r>
            <a:endParaRPr lang="en-US" altLang="en-US" smtClean="0"/>
          </a:p>
        </p:txBody>
      </p:sp>
      <p:sp>
        <p:nvSpPr>
          <p:cNvPr id="18435"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US" altLang="en-US" smtClean="0"/>
          </a:p>
        </p:txBody>
      </p:sp>
      <p:sp>
        <p:nvSpPr>
          <p:cNvPr id="4" name="3 Marcador de fecha"/>
          <p:cNvSpPr>
            <a:spLocks noGrp="1"/>
          </p:cNvSpPr>
          <p:nvPr>
            <p:ph type="dt" sz="half" idx="2"/>
          </p:nvPr>
        </p:nvSpPr>
        <p:spPr>
          <a:xfrm>
            <a:off x="457200" y="6356350"/>
            <a:ext cx="2133600" cy="365125"/>
          </a:xfrm>
          <a:prstGeom prst="rect">
            <a:avLst/>
          </a:prstGeom>
        </p:spPr>
        <p:txBody>
          <a:bodyPr vert="horz" lIns="91410" tIns="45706" rIns="91410" bIns="45706" rtlCol="0" anchor="ctr"/>
          <a:lstStyle>
            <a:lvl1pPr algn="l">
              <a:spcBef>
                <a:spcPct val="50000"/>
              </a:spcBef>
              <a:defRPr sz="1200">
                <a:solidFill>
                  <a:prstClr val="black">
                    <a:tint val="75000"/>
                  </a:prstClr>
                </a:solidFill>
              </a:defRPr>
            </a:lvl1pPr>
          </a:lstStyle>
          <a:p>
            <a:pPr>
              <a:defRPr/>
            </a:pPr>
            <a:endParaRPr lang="en-U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10" tIns="45706" rIns="91410" bIns="45706" rtlCol="0" anchor="ctr"/>
          <a:lstStyle>
            <a:lvl1pPr algn="ctr">
              <a:spcBef>
                <a:spcPct val="50000"/>
              </a:spcBef>
              <a:defRPr sz="1200">
                <a:solidFill>
                  <a:prstClr val="black">
                    <a:tint val="75000"/>
                  </a:prstClr>
                </a:solidFill>
              </a:defRPr>
            </a:lvl1pPr>
          </a:lstStyle>
          <a:p>
            <a:pPr>
              <a:defRPr/>
            </a:pPr>
            <a:endParaRPr lang="en-U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10" tIns="45706" rIns="91410" bIns="45706" rtlCol="0" anchor="ctr"/>
          <a:lstStyle>
            <a:lvl1pPr algn="r">
              <a:spcBef>
                <a:spcPct val="50000"/>
              </a:spcBef>
              <a:defRPr sz="1200">
                <a:solidFill>
                  <a:prstClr val="black">
                    <a:tint val="75000"/>
                  </a:prstClr>
                </a:solidFill>
              </a:defRPr>
            </a:lvl1pPr>
          </a:lstStyle>
          <a:p>
            <a:pPr>
              <a:defRPr/>
            </a:pPr>
            <a:fld id="{9F3F8A75-23CA-4418-B98D-D2A378538AA0}" type="slidenum">
              <a:rPr lang="en-US"/>
              <a:pPr>
                <a:defRPr/>
              </a:pPr>
              <a:t>‹Nº›</a:t>
            </a:fld>
            <a:endParaRPr lang="en-US"/>
          </a:p>
        </p:txBody>
      </p:sp>
    </p:spTree>
  </p:cSld>
  <p:clrMap bg1="lt1" tx1="dk1" bg2="lt2" tx2="dk2" accent1="accent1" accent2="accent2" accent3="accent3" accent4="accent4" accent5="accent5" accent6="accent6" hlink="hlink" folHlink="folHlink"/>
  <p:sldLayoutIdLst>
    <p:sldLayoutId id="2147485638" r:id="rId1"/>
    <p:sldLayoutId id="2147485639" r:id="rId2"/>
    <p:sldLayoutId id="2147485640" r:id="rId3"/>
    <p:sldLayoutId id="2147485641" r:id="rId4"/>
    <p:sldLayoutId id="2147485642" r:id="rId5"/>
    <p:sldLayoutId id="2147485643" r:id="rId6"/>
    <p:sldLayoutId id="2147485644" r:id="rId7"/>
    <p:sldLayoutId id="2147485645" r:id="rId8"/>
    <p:sldLayoutId id="2147485646" r:id="rId9"/>
    <p:sldLayoutId id="2147485647" r:id="rId10"/>
    <p:sldLayoutId id="2147485648"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59" algn="ctr" rtl="0" fontAlgn="base">
        <a:spcBef>
          <a:spcPct val="0"/>
        </a:spcBef>
        <a:spcAft>
          <a:spcPct val="0"/>
        </a:spcAft>
        <a:defRPr sz="4400">
          <a:solidFill>
            <a:schemeClr val="tx1"/>
          </a:solidFill>
          <a:latin typeface="Calibri" pitchFamily="34" charset="0"/>
        </a:defRPr>
      </a:lvl6pPr>
      <a:lvl7pPr marL="914116" algn="ctr" rtl="0" fontAlgn="base">
        <a:spcBef>
          <a:spcPct val="0"/>
        </a:spcBef>
        <a:spcAft>
          <a:spcPct val="0"/>
        </a:spcAft>
        <a:defRPr sz="4400">
          <a:solidFill>
            <a:schemeClr val="tx1"/>
          </a:solidFill>
          <a:latin typeface="Calibri" pitchFamily="34" charset="0"/>
        </a:defRPr>
      </a:lvl7pPr>
      <a:lvl8pPr marL="1371174" algn="ctr" rtl="0" fontAlgn="base">
        <a:spcBef>
          <a:spcPct val="0"/>
        </a:spcBef>
        <a:spcAft>
          <a:spcPct val="0"/>
        </a:spcAft>
        <a:defRPr sz="4400">
          <a:solidFill>
            <a:schemeClr val="tx1"/>
          </a:solidFill>
          <a:latin typeface="Calibri" pitchFamily="34" charset="0"/>
        </a:defRPr>
      </a:lvl8pPr>
      <a:lvl9pPr marL="1828231"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818"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76"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34"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91"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16" rtl="0" eaLnBrk="1" latinLnBrk="0" hangingPunct="1">
        <a:defRPr sz="1800" kern="1200">
          <a:solidFill>
            <a:schemeClr val="tx1"/>
          </a:solidFill>
          <a:latin typeface="+mn-lt"/>
          <a:ea typeface="+mn-ea"/>
          <a:cs typeface="+mn-cs"/>
        </a:defRPr>
      </a:lvl1pPr>
      <a:lvl2pPr marL="457059" algn="l" defTabSz="914116" rtl="0" eaLnBrk="1" latinLnBrk="0" hangingPunct="1">
        <a:defRPr sz="1800" kern="1200">
          <a:solidFill>
            <a:schemeClr val="tx1"/>
          </a:solidFill>
          <a:latin typeface="+mn-lt"/>
          <a:ea typeface="+mn-ea"/>
          <a:cs typeface="+mn-cs"/>
        </a:defRPr>
      </a:lvl2pPr>
      <a:lvl3pPr marL="914116" algn="l" defTabSz="914116" rtl="0" eaLnBrk="1" latinLnBrk="0" hangingPunct="1">
        <a:defRPr sz="1800" kern="1200">
          <a:solidFill>
            <a:schemeClr val="tx1"/>
          </a:solidFill>
          <a:latin typeface="+mn-lt"/>
          <a:ea typeface="+mn-ea"/>
          <a:cs typeface="+mn-cs"/>
        </a:defRPr>
      </a:lvl3pPr>
      <a:lvl4pPr marL="1371174" algn="l" defTabSz="914116" rtl="0" eaLnBrk="1" latinLnBrk="0" hangingPunct="1">
        <a:defRPr sz="1800" kern="1200">
          <a:solidFill>
            <a:schemeClr val="tx1"/>
          </a:solidFill>
          <a:latin typeface="+mn-lt"/>
          <a:ea typeface="+mn-ea"/>
          <a:cs typeface="+mn-cs"/>
        </a:defRPr>
      </a:lvl4pPr>
      <a:lvl5pPr marL="1828231" algn="l" defTabSz="914116" rtl="0" eaLnBrk="1" latinLnBrk="0" hangingPunct="1">
        <a:defRPr sz="1800" kern="1200">
          <a:solidFill>
            <a:schemeClr val="tx1"/>
          </a:solidFill>
          <a:latin typeface="+mn-lt"/>
          <a:ea typeface="+mn-ea"/>
          <a:cs typeface="+mn-cs"/>
        </a:defRPr>
      </a:lvl5pPr>
      <a:lvl6pPr marL="2285289" algn="l" defTabSz="914116" rtl="0" eaLnBrk="1" latinLnBrk="0" hangingPunct="1">
        <a:defRPr sz="1800" kern="1200">
          <a:solidFill>
            <a:schemeClr val="tx1"/>
          </a:solidFill>
          <a:latin typeface="+mn-lt"/>
          <a:ea typeface="+mn-ea"/>
          <a:cs typeface="+mn-cs"/>
        </a:defRPr>
      </a:lvl6pPr>
      <a:lvl7pPr marL="2742346" algn="l" defTabSz="914116" rtl="0" eaLnBrk="1" latinLnBrk="0" hangingPunct="1">
        <a:defRPr sz="1800" kern="1200">
          <a:solidFill>
            <a:schemeClr val="tx1"/>
          </a:solidFill>
          <a:latin typeface="+mn-lt"/>
          <a:ea typeface="+mn-ea"/>
          <a:cs typeface="+mn-cs"/>
        </a:defRPr>
      </a:lvl7pPr>
      <a:lvl8pPr marL="3199404" algn="l" defTabSz="914116" rtl="0" eaLnBrk="1" latinLnBrk="0" hangingPunct="1">
        <a:defRPr sz="1800" kern="1200">
          <a:solidFill>
            <a:schemeClr val="tx1"/>
          </a:solidFill>
          <a:latin typeface="+mn-lt"/>
          <a:ea typeface="+mn-ea"/>
          <a:cs typeface="+mn-cs"/>
        </a:defRPr>
      </a:lvl8pPr>
      <a:lvl9pPr marL="3656462" algn="l" defTabSz="91411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9"/>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eaLnBrk="1" fontAlgn="auto" hangingPunct="1">
              <a:spcBef>
                <a:spcPts val="0"/>
              </a:spcBef>
              <a:spcAft>
                <a:spcPts val="0"/>
              </a:spcAft>
            </a:pPr>
            <a:fld id="{7A847CFC-816F-41D0-AAC0-9BF4FEBC753E}" type="datetimeFigureOut">
              <a:rPr lang="es-ES" smtClean="0">
                <a:solidFill>
                  <a:prstClr val="black">
                    <a:tint val="75000"/>
                  </a:prstClr>
                </a:solidFill>
                <a:latin typeface="Calibri"/>
                <a:cs typeface="Arial" pitchFamily="34" charset="0"/>
              </a:rPr>
              <a:pPr eaLnBrk="1" fontAlgn="auto" hangingPunct="1">
                <a:spcBef>
                  <a:spcPts val="0"/>
                </a:spcBef>
                <a:spcAft>
                  <a:spcPts val="0"/>
                </a:spcAft>
              </a:pPr>
              <a:t>22/02/2015</a:t>
            </a:fld>
            <a:endParaRPr lang="es-ES">
              <a:solidFill>
                <a:prstClr val="black">
                  <a:tint val="75000"/>
                </a:prstClr>
              </a:solidFill>
              <a:latin typeface="Calibri"/>
              <a:cs typeface="Arial" pitchFamily="34" charset="0"/>
            </a:endParaRPr>
          </a:p>
        </p:txBody>
      </p:sp>
      <p:sp>
        <p:nvSpPr>
          <p:cNvPr id="5" name="4 Marcador de pie de página"/>
          <p:cNvSpPr>
            <a:spLocks noGrp="1"/>
          </p:cNvSpPr>
          <p:nvPr>
            <p:ph type="ftr" sz="quarter" idx="3"/>
          </p:nvPr>
        </p:nvSpPr>
        <p:spPr>
          <a:xfrm>
            <a:off x="3124200" y="6356359"/>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eaLnBrk="1" fontAlgn="auto" hangingPunct="1">
              <a:spcBef>
                <a:spcPts val="0"/>
              </a:spcBef>
              <a:spcAft>
                <a:spcPts val="0"/>
              </a:spcAft>
            </a:pPr>
            <a:endParaRPr lang="es-ES">
              <a:solidFill>
                <a:prstClr val="black">
                  <a:tint val="75000"/>
                </a:prstClr>
              </a:solidFill>
              <a:latin typeface="Calibri"/>
              <a:cs typeface="Arial" pitchFamily="34" charset="0"/>
            </a:endParaRPr>
          </a:p>
        </p:txBody>
      </p:sp>
      <p:sp>
        <p:nvSpPr>
          <p:cNvPr id="6" name="5 Marcador de número de diapositiva"/>
          <p:cNvSpPr>
            <a:spLocks noGrp="1"/>
          </p:cNvSpPr>
          <p:nvPr>
            <p:ph type="sldNum" sz="quarter" idx="4"/>
          </p:nvPr>
        </p:nvSpPr>
        <p:spPr>
          <a:xfrm>
            <a:off x="6553200" y="6356359"/>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eaLnBrk="1" fontAlgn="auto" hangingPunct="1">
              <a:spcBef>
                <a:spcPts val="0"/>
              </a:spcBef>
              <a:spcAft>
                <a:spcPts val="0"/>
              </a:spcAft>
            </a:pPr>
            <a:fld id="{132FADFE-3B8F-471C-ABF0-DBC7717ECBBC}" type="slidenum">
              <a:rPr lang="es-ES" smtClean="0">
                <a:solidFill>
                  <a:prstClr val="black">
                    <a:tint val="75000"/>
                  </a:prstClr>
                </a:solidFill>
                <a:latin typeface="Calibri"/>
                <a:cs typeface="Arial" pitchFamily="34" charset="0"/>
              </a:rPr>
              <a:pPr eaLnBrk="1" fontAlgn="auto" hangingPunct="1">
                <a:spcBef>
                  <a:spcPts val="0"/>
                </a:spcBef>
                <a:spcAft>
                  <a:spcPts val="0"/>
                </a:spcAft>
              </a:pPr>
              <a:t>‹Nº›</a:t>
            </a:fld>
            <a:endParaRPr lang="es-ES">
              <a:solidFill>
                <a:prstClr val="black">
                  <a:tint val="75000"/>
                </a:prstClr>
              </a:solidFill>
              <a:latin typeface="Calibri"/>
              <a:cs typeface="Arial" pitchFamily="34" charset="0"/>
            </a:endParaRPr>
          </a:p>
        </p:txBody>
      </p:sp>
    </p:spTree>
    <p:extLst>
      <p:ext uri="{BB962C8B-B14F-4D97-AF65-F5344CB8AC3E}">
        <p14:creationId xmlns:p14="http://schemas.microsoft.com/office/powerpoint/2010/main" val="1490124013"/>
      </p:ext>
    </p:extLst>
  </p:cSld>
  <p:clrMap bg1="lt1" tx1="dk1" bg2="lt2" tx2="dk2" accent1="accent1" accent2="accent2" accent3="accent3" accent4="accent4" accent5="accent5" accent6="accent6" hlink="hlink" folHlink="folHlink"/>
  <p:sldLayoutIdLst>
    <p:sldLayoutId id="2147485662" r:id="rId1"/>
    <p:sldLayoutId id="2147485663" r:id="rId2"/>
    <p:sldLayoutId id="2147485664" r:id="rId3"/>
    <p:sldLayoutId id="2147485665" r:id="rId4"/>
    <p:sldLayoutId id="2147485666" r:id="rId5"/>
    <p:sldLayoutId id="2147485667" r:id="rId6"/>
    <p:sldLayoutId id="2147485668" r:id="rId7"/>
    <p:sldLayoutId id="2147485669" r:id="rId8"/>
    <p:sldLayoutId id="2147485670" r:id="rId9"/>
    <p:sldLayoutId id="2147485671" r:id="rId10"/>
    <p:sldLayoutId id="2147485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cambiar el estilo de título	</a:t>
            </a:r>
          </a:p>
        </p:txBody>
      </p:sp>
      <p:sp>
        <p:nvSpPr>
          <p:cNvPr id="1027" name="Rectangle 3"/>
          <p:cNvSpPr>
            <a:spLocks noGrp="1" noChangeArrowheads="1"/>
          </p:cNvSpPr>
          <p:nvPr>
            <p:ph type="body" idx="1"/>
          </p:nvPr>
        </p:nvSpPr>
        <p:spPr bwMode="auto">
          <a:xfrm>
            <a:off x="457200" y="1600209"/>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pitchFamily="34" charset="0"/>
                <a:cs typeface="+mn-cs"/>
              </a:defRPr>
            </a:lvl1pPr>
          </a:lstStyle>
          <a:p>
            <a:pPr algn="l" eaLnBrk="1" hangingPunct="1">
              <a:defRPr/>
            </a:pPr>
            <a:endParaRPr lang="es-ES">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pitchFamily="34" charset="0"/>
                <a:cs typeface="+mn-cs"/>
              </a:defRPr>
            </a:lvl1pPr>
          </a:lstStyle>
          <a:p>
            <a:pPr eaLnBrk="1" hangingPunct="1">
              <a:defRPr/>
            </a:pPr>
            <a:endParaRPr lang="es-ES">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pitchFamily="34" charset="0"/>
                <a:cs typeface="+mn-cs"/>
              </a:defRPr>
            </a:lvl1pPr>
          </a:lstStyle>
          <a:p>
            <a:pPr eaLnBrk="1" hangingPunct="1">
              <a:defRPr/>
            </a:pPr>
            <a:fld id="{33C46956-8BBA-4CE8-8640-CCFE84908387}" type="slidenum">
              <a:rPr lang="es-ES">
                <a:solidFill>
                  <a:srgbClr val="000000"/>
                </a:solidFill>
              </a:rPr>
              <a:pPr eaLnBrk="1" hangingPunct="1">
                <a:defRPr/>
              </a:pPr>
              <a:t>‹Nº›</a:t>
            </a:fld>
            <a:endParaRPr lang="es-ES">
              <a:solidFill>
                <a:srgbClr val="000000"/>
              </a:solidFill>
            </a:endParaRPr>
          </a:p>
        </p:txBody>
      </p:sp>
    </p:spTree>
    <p:extLst>
      <p:ext uri="{BB962C8B-B14F-4D97-AF65-F5344CB8AC3E}">
        <p14:creationId xmlns:p14="http://schemas.microsoft.com/office/powerpoint/2010/main" val="1478832169"/>
      </p:ext>
    </p:extLst>
  </p:cSld>
  <p:clrMap bg1="lt1" tx1="dk1" bg2="lt2" tx2="dk2" accent1="accent1" accent2="accent2" accent3="accent3" accent4="accent4" accent5="accent5" accent6="accent6" hlink="hlink" folHlink="folHlink"/>
  <p:sldLayoutIdLst>
    <p:sldLayoutId id="2147485674" r:id="rId1"/>
    <p:sldLayoutId id="2147485675" r:id="rId2"/>
    <p:sldLayoutId id="2147485676" r:id="rId3"/>
    <p:sldLayoutId id="2147485677" r:id="rId4"/>
    <p:sldLayoutId id="2147485678" r:id="rId5"/>
    <p:sldLayoutId id="2147485679" r:id="rId6"/>
    <p:sldLayoutId id="2147485680" r:id="rId7"/>
    <p:sldLayoutId id="2147485681" r:id="rId8"/>
    <p:sldLayoutId id="2147485682" r:id="rId9"/>
    <p:sldLayoutId id="2147485683" r:id="rId10"/>
    <p:sldLayoutId id="214748568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362"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ctr" anchorCtr="0" compatLnSpc="1">
            <a:prstTxWarp prst="textNoShape">
              <a:avLst/>
            </a:prstTxWarp>
          </a:bodyPr>
          <a:lstStyle/>
          <a:p>
            <a:pPr lvl="0"/>
            <a:r>
              <a:rPr lang="es-ES" smtClean="0"/>
              <a:t>Haga clic para modificar el estilo de título del patrón</a:t>
            </a:r>
            <a:endParaRPr lang="en-US" smtClean="0"/>
          </a:p>
        </p:txBody>
      </p:sp>
      <p:sp>
        <p:nvSpPr>
          <p:cNvPr id="15363" name="2 Marcador de texto"/>
          <p:cNvSpPr>
            <a:spLocks noGrp="1"/>
          </p:cNvSpPr>
          <p:nvPr>
            <p:ph type="body" idx="1"/>
          </p:nvPr>
        </p:nvSpPr>
        <p:spPr bwMode="auto">
          <a:xfrm>
            <a:off x="457200" y="1600209"/>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0" tIns="45706" rIns="91410" bIns="45706"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4" name="3 Marcador de fecha"/>
          <p:cNvSpPr>
            <a:spLocks noGrp="1"/>
          </p:cNvSpPr>
          <p:nvPr>
            <p:ph type="dt" sz="half" idx="2"/>
          </p:nvPr>
        </p:nvSpPr>
        <p:spPr>
          <a:xfrm>
            <a:off x="457200" y="6356359"/>
            <a:ext cx="2133600" cy="365125"/>
          </a:xfrm>
          <a:prstGeom prst="rect">
            <a:avLst/>
          </a:prstGeom>
        </p:spPr>
        <p:txBody>
          <a:bodyPr vert="horz" lIns="91410" tIns="45706" rIns="91410" bIns="45706" rtlCol="0" anchor="ctr"/>
          <a:lstStyle>
            <a:lvl1pPr algn="l" eaLnBrk="0" hangingPunct="0">
              <a:spcBef>
                <a:spcPct val="50000"/>
              </a:spcBef>
              <a:defRPr sz="1200">
                <a:solidFill>
                  <a:prstClr val="black">
                    <a:tint val="75000"/>
                  </a:prstClr>
                </a:solidFill>
                <a:latin typeface="Verdana" pitchFamily="34" charset="0"/>
                <a:cs typeface="+mn-cs"/>
              </a:defRPr>
            </a:lvl1pPr>
          </a:lstStyle>
          <a:p>
            <a:pPr>
              <a:defRPr/>
            </a:pPr>
            <a:endParaRPr lang="en-US"/>
          </a:p>
        </p:txBody>
      </p:sp>
      <p:sp>
        <p:nvSpPr>
          <p:cNvPr id="5" name="4 Marcador de pie de página"/>
          <p:cNvSpPr>
            <a:spLocks noGrp="1"/>
          </p:cNvSpPr>
          <p:nvPr>
            <p:ph type="ftr" sz="quarter" idx="3"/>
          </p:nvPr>
        </p:nvSpPr>
        <p:spPr>
          <a:xfrm>
            <a:off x="3124200" y="6356359"/>
            <a:ext cx="2895600" cy="365125"/>
          </a:xfrm>
          <a:prstGeom prst="rect">
            <a:avLst/>
          </a:prstGeom>
        </p:spPr>
        <p:txBody>
          <a:bodyPr vert="horz" lIns="91410" tIns="45706" rIns="91410" bIns="45706" rtlCol="0" anchor="ctr"/>
          <a:lstStyle>
            <a:lvl1pPr algn="ctr" eaLnBrk="0" hangingPunct="0">
              <a:spcBef>
                <a:spcPct val="50000"/>
              </a:spcBef>
              <a:defRPr sz="1200">
                <a:solidFill>
                  <a:prstClr val="black">
                    <a:tint val="75000"/>
                  </a:prstClr>
                </a:solidFill>
                <a:latin typeface="Verdana" pitchFamily="34" charset="0"/>
                <a:cs typeface="+mn-cs"/>
              </a:defRPr>
            </a:lvl1pPr>
          </a:lstStyle>
          <a:p>
            <a:pPr>
              <a:defRPr/>
            </a:pPr>
            <a:endParaRPr lang="en-US"/>
          </a:p>
        </p:txBody>
      </p:sp>
      <p:sp>
        <p:nvSpPr>
          <p:cNvPr id="6" name="5 Marcador de número de diapositiva"/>
          <p:cNvSpPr>
            <a:spLocks noGrp="1"/>
          </p:cNvSpPr>
          <p:nvPr>
            <p:ph type="sldNum" sz="quarter" idx="4"/>
          </p:nvPr>
        </p:nvSpPr>
        <p:spPr>
          <a:xfrm>
            <a:off x="6553200" y="6356359"/>
            <a:ext cx="2133600" cy="365125"/>
          </a:xfrm>
          <a:prstGeom prst="rect">
            <a:avLst/>
          </a:prstGeom>
        </p:spPr>
        <p:txBody>
          <a:bodyPr vert="horz" lIns="91410" tIns="45706" rIns="91410" bIns="45706" rtlCol="0" anchor="ctr"/>
          <a:lstStyle>
            <a:lvl1pPr algn="r" eaLnBrk="0" hangingPunct="0">
              <a:spcBef>
                <a:spcPct val="50000"/>
              </a:spcBef>
              <a:defRPr sz="1200">
                <a:solidFill>
                  <a:prstClr val="black">
                    <a:tint val="75000"/>
                  </a:prstClr>
                </a:solidFill>
                <a:latin typeface="Verdana" pitchFamily="34" charset="0"/>
                <a:cs typeface="+mn-cs"/>
              </a:defRPr>
            </a:lvl1pPr>
          </a:lstStyle>
          <a:p>
            <a:pPr>
              <a:defRPr/>
            </a:pPr>
            <a:fld id="{78F33414-F01C-4652-8F33-34AF15C9B504}" type="slidenum">
              <a:rPr lang="en-US"/>
              <a:pPr>
                <a:defRPr/>
              </a:pPr>
              <a:t>‹Nº›</a:t>
            </a:fld>
            <a:endParaRPr lang="en-US"/>
          </a:p>
        </p:txBody>
      </p:sp>
    </p:spTree>
    <p:extLst>
      <p:ext uri="{BB962C8B-B14F-4D97-AF65-F5344CB8AC3E}">
        <p14:creationId xmlns:p14="http://schemas.microsoft.com/office/powerpoint/2010/main" val="2521777998"/>
      </p:ext>
    </p:extLst>
  </p:cSld>
  <p:clrMap bg1="lt1" tx1="dk1" bg2="lt2" tx2="dk2" accent1="accent1" accent2="accent2" accent3="accent3" accent4="accent4" accent5="accent5" accent6="accent6" hlink="hlink" folHlink="folHlink"/>
  <p:sldLayoutIdLst>
    <p:sldLayoutId id="2147485686" r:id="rId1"/>
    <p:sldLayoutId id="2147485687" r:id="rId2"/>
    <p:sldLayoutId id="2147485688" r:id="rId3"/>
    <p:sldLayoutId id="2147485689" r:id="rId4"/>
    <p:sldLayoutId id="2147485690" r:id="rId5"/>
    <p:sldLayoutId id="2147485691" r:id="rId6"/>
    <p:sldLayoutId id="2147485692" r:id="rId7"/>
    <p:sldLayoutId id="2147485693" r:id="rId8"/>
    <p:sldLayoutId id="2147485694" r:id="rId9"/>
    <p:sldLayoutId id="2147485695" r:id="rId10"/>
    <p:sldLayoutId id="2147485696"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059" algn="ctr" rtl="0" fontAlgn="base">
        <a:spcBef>
          <a:spcPct val="0"/>
        </a:spcBef>
        <a:spcAft>
          <a:spcPct val="0"/>
        </a:spcAft>
        <a:defRPr sz="4400">
          <a:solidFill>
            <a:schemeClr val="tx1"/>
          </a:solidFill>
          <a:latin typeface="Calibri" pitchFamily="34" charset="0"/>
        </a:defRPr>
      </a:lvl6pPr>
      <a:lvl7pPr marL="914116" algn="ctr" rtl="0" fontAlgn="base">
        <a:spcBef>
          <a:spcPct val="0"/>
        </a:spcBef>
        <a:spcAft>
          <a:spcPct val="0"/>
        </a:spcAft>
        <a:defRPr sz="4400">
          <a:solidFill>
            <a:schemeClr val="tx1"/>
          </a:solidFill>
          <a:latin typeface="Calibri" pitchFamily="34" charset="0"/>
        </a:defRPr>
      </a:lvl7pPr>
      <a:lvl8pPr marL="1371174" algn="ctr" rtl="0" fontAlgn="base">
        <a:spcBef>
          <a:spcPct val="0"/>
        </a:spcBef>
        <a:spcAft>
          <a:spcPct val="0"/>
        </a:spcAft>
        <a:defRPr sz="4400">
          <a:solidFill>
            <a:schemeClr val="tx1"/>
          </a:solidFill>
          <a:latin typeface="Calibri" pitchFamily="34" charset="0"/>
        </a:defRPr>
      </a:lvl8pPr>
      <a:lvl9pPr marL="1828231" algn="ctr" rtl="0" fontAlgn="base">
        <a:spcBef>
          <a:spcPct val="0"/>
        </a:spcBef>
        <a:spcAft>
          <a:spcPct val="0"/>
        </a:spcAft>
        <a:defRPr sz="4400">
          <a:solidFill>
            <a:schemeClr val="tx1"/>
          </a:solidFill>
          <a:latin typeface="Calibri" pitchFamily="34" charset="0"/>
        </a:defRPr>
      </a:lvl9pPr>
    </p:titleStyle>
    <p:bodyStyle>
      <a:lvl1pPr marL="341313" indent="-341313"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1363" indent="-284163"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1413" indent="-227013"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5986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5813" indent="-227013"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3818"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76"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34"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91" indent="-228529" algn="l" defTabSz="91411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116" rtl="0" eaLnBrk="1" latinLnBrk="0" hangingPunct="1">
        <a:defRPr sz="1800" kern="1200">
          <a:solidFill>
            <a:schemeClr val="tx1"/>
          </a:solidFill>
          <a:latin typeface="+mn-lt"/>
          <a:ea typeface="+mn-ea"/>
          <a:cs typeface="+mn-cs"/>
        </a:defRPr>
      </a:lvl1pPr>
      <a:lvl2pPr marL="457059" algn="l" defTabSz="914116" rtl="0" eaLnBrk="1" latinLnBrk="0" hangingPunct="1">
        <a:defRPr sz="1800" kern="1200">
          <a:solidFill>
            <a:schemeClr val="tx1"/>
          </a:solidFill>
          <a:latin typeface="+mn-lt"/>
          <a:ea typeface="+mn-ea"/>
          <a:cs typeface="+mn-cs"/>
        </a:defRPr>
      </a:lvl2pPr>
      <a:lvl3pPr marL="914116" algn="l" defTabSz="914116" rtl="0" eaLnBrk="1" latinLnBrk="0" hangingPunct="1">
        <a:defRPr sz="1800" kern="1200">
          <a:solidFill>
            <a:schemeClr val="tx1"/>
          </a:solidFill>
          <a:latin typeface="+mn-lt"/>
          <a:ea typeface="+mn-ea"/>
          <a:cs typeface="+mn-cs"/>
        </a:defRPr>
      </a:lvl3pPr>
      <a:lvl4pPr marL="1371174" algn="l" defTabSz="914116" rtl="0" eaLnBrk="1" latinLnBrk="0" hangingPunct="1">
        <a:defRPr sz="1800" kern="1200">
          <a:solidFill>
            <a:schemeClr val="tx1"/>
          </a:solidFill>
          <a:latin typeface="+mn-lt"/>
          <a:ea typeface="+mn-ea"/>
          <a:cs typeface="+mn-cs"/>
        </a:defRPr>
      </a:lvl4pPr>
      <a:lvl5pPr marL="1828231" algn="l" defTabSz="914116" rtl="0" eaLnBrk="1" latinLnBrk="0" hangingPunct="1">
        <a:defRPr sz="1800" kern="1200">
          <a:solidFill>
            <a:schemeClr val="tx1"/>
          </a:solidFill>
          <a:latin typeface="+mn-lt"/>
          <a:ea typeface="+mn-ea"/>
          <a:cs typeface="+mn-cs"/>
        </a:defRPr>
      </a:lvl5pPr>
      <a:lvl6pPr marL="2285289" algn="l" defTabSz="914116" rtl="0" eaLnBrk="1" latinLnBrk="0" hangingPunct="1">
        <a:defRPr sz="1800" kern="1200">
          <a:solidFill>
            <a:schemeClr val="tx1"/>
          </a:solidFill>
          <a:latin typeface="+mn-lt"/>
          <a:ea typeface="+mn-ea"/>
          <a:cs typeface="+mn-cs"/>
        </a:defRPr>
      </a:lvl6pPr>
      <a:lvl7pPr marL="2742346" algn="l" defTabSz="914116" rtl="0" eaLnBrk="1" latinLnBrk="0" hangingPunct="1">
        <a:defRPr sz="1800" kern="1200">
          <a:solidFill>
            <a:schemeClr val="tx1"/>
          </a:solidFill>
          <a:latin typeface="+mn-lt"/>
          <a:ea typeface="+mn-ea"/>
          <a:cs typeface="+mn-cs"/>
        </a:defRPr>
      </a:lvl7pPr>
      <a:lvl8pPr marL="3199404" algn="l" defTabSz="914116" rtl="0" eaLnBrk="1" latinLnBrk="0" hangingPunct="1">
        <a:defRPr sz="1800" kern="1200">
          <a:solidFill>
            <a:schemeClr val="tx1"/>
          </a:solidFill>
          <a:latin typeface="+mn-lt"/>
          <a:ea typeface="+mn-ea"/>
          <a:cs typeface="+mn-cs"/>
        </a:defRPr>
      </a:lvl8pPr>
      <a:lvl9pPr marL="3656462" algn="l" defTabSz="91411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40.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1.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4.png"/><Relationship Id="rId7" Type="http://schemas.openxmlformats.org/officeDocument/2006/relationships/image" Target="../media/image39.emf"/><Relationship Id="rId2" Type="http://schemas.openxmlformats.org/officeDocument/2006/relationships/image" Target="../media/image36.jpeg"/><Relationship Id="rId1" Type="http://schemas.openxmlformats.org/officeDocument/2006/relationships/slideLayout" Target="../slideLayouts/slideLayout52.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6.jpeg"/><Relationship Id="rId7"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4.png"/><Relationship Id="rId7" Type="http://schemas.openxmlformats.org/officeDocument/2006/relationships/image" Target="../media/image39.emf"/><Relationship Id="rId2" Type="http://schemas.openxmlformats.org/officeDocument/2006/relationships/image" Target="../media/image36.jpeg"/><Relationship Id="rId1" Type="http://schemas.openxmlformats.org/officeDocument/2006/relationships/slideLayout" Target="../slideLayouts/slideLayout51.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0.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9.png"/><Relationship Id="rId1" Type="http://schemas.openxmlformats.org/officeDocument/2006/relationships/slideLayout" Target="../slideLayouts/slideLayout40.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141.xml"/><Relationship Id="rId6" Type="http://schemas.openxmlformats.org/officeDocument/2006/relationships/image" Target="../media/image57.png"/><Relationship Id="rId5" Type="http://schemas.openxmlformats.org/officeDocument/2006/relationships/image" Target="../media/image56.jp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8.png"/><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5.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7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118.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70.png"/><Relationship Id="rId1" Type="http://schemas.openxmlformats.org/officeDocument/2006/relationships/slideLayout" Target="../slideLayouts/slideLayout151.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1.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75.png"/><Relationship Id="rId2" Type="http://schemas.openxmlformats.org/officeDocument/2006/relationships/image" Target="../media/image71.png"/><Relationship Id="rId1" Type="http://schemas.openxmlformats.org/officeDocument/2006/relationships/slideLayout" Target="../slideLayouts/slideLayout8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5.xml"/></Relationships>
</file>

<file path=ppt/slides/_rels/slide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95.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84.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4.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png"/><Relationship Id="rId2" Type="http://schemas.openxmlformats.org/officeDocument/2006/relationships/image" Target="../media/image58.png"/><Relationship Id="rId1" Type="http://schemas.openxmlformats.org/officeDocument/2006/relationships/slideLayout" Target="../slideLayouts/slideLayout84.xml"/><Relationship Id="rId6" Type="http://schemas.openxmlformats.org/officeDocument/2006/relationships/image" Target="../media/image83.png"/><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02.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95.xml"/><Relationship Id="rId5" Type="http://schemas.openxmlformats.org/officeDocument/2006/relationships/image" Target="../media/image88.png"/><Relationship Id="rId4" Type="http://schemas.openxmlformats.org/officeDocument/2006/relationships/image" Target="../media/image87.pn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95.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41.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5.png"/><Relationship Id="rId7"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slideLayout" Target="../slideLayouts/slideLayout18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5.png"/><Relationship Id="rId3" Type="http://schemas.openxmlformats.org/officeDocument/2006/relationships/image" Target="../media/image29.png"/><Relationship Id="rId7" Type="http://schemas.openxmlformats.org/officeDocument/2006/relationships/image" Target="../media/image100.jpeg"/><Relationship Id="rId12" Type="http://schemas.openxmlformats.org/officeDocument/2006/relationships/image" Target="../media/image54.png"/><Relationship Id="rId2" Type="http://schemas.openxmlformats.org/officeDocument/2006/relationships/image" Target="../media/image96.png"/><Relationship Id="rId1" Type="http://schemas.openxmlformats.org/officeDocument/2006/relationships/slideLayout" Target="../slideLayouts/slideLayout196.xml"/><Relationship Id="rId6" Type="http://schemas.openxmlformats.org/officeDocument/2006/relationships/image" Target="../media/image99.tiff"/><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gif"/><Relationship Id="rId9"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0.jpeg"/><Relationship Id="rId3" Type="http://schemas.openxmlformats.org/officeDocument/2006/relationships/image" Target="../media/image3.jpe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jpeg"/><Relationship Id="rId16" Type="http://schemas.openxmlformats.org/officeDocument/2006/relationships/image" Target="../media/image19.png"/><Relationship Id="rId1" Type="http://schemas.openxmlformats.org/officeDocument/2006/relationships/slideLayout" Target="../slideLayouts/slideLayout40.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6.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1.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descr="C:\ximo\docus\charlas\retreat CNIO 2001\SOL-ORI.GIF"/>
          <p:cNvPicPr>
            <a:picLocks noChangeAspect="1" noChangeArrowheads="1"/>
          </p:cNvPicPr>
          <p:nvPr/>
        </p:nvPicPr>
        <p:blipFill>
          <a:blip r:embed="rId2" cstate="print">
            <a:lum bright="50000" contrast="-44000"/>
          </a:blip>
          <a:srcRect/>
          <a:stretch>
            <a:fillRect/>
          </a:stretch>
        </p:blipFill>
        <p:spPr bwMode="auto">
          <a:xfrm>
            <a:off x="0" y="10"/>
            <a:ext cx="9144000" cy="6858000"/>
          </a:xfrm>
          <a:prstGeom prst="rect">
            <a:avLst/>
          </a:prstGeom>
          <a:noFill/>
          <a:ln w="9525">
            <a:noFill/>
            <a:miter lim="800000"/>
            <a:headEnd/>
            <a:tailEnd/>
          </a:ln>
        </p:spPr>
      </p:pic>
      <p:sp>
        <p:nvSpPr>
          <p:cNvPr id="109571" name="Text Box 4"/>
          <p:cNvSpPr txBox="1">
            <a:spLocks noChangeArrowheads="1"/>
          </p:cNvSpPr>
          <p:nvPr/>
        </p:nvSpPr>
        <p:spPr bwMode="auto">
          <a:xfrm>
            <a:off x="869776" y="2605989"/>
            <a:ext cx="7086600" cy="535503"/>
          </a:xfrm>
          <a:prstGeom prst="rect">
            <a:avLst/>
          </a:prstGeom>
          <a:noFill/>
          <a:ln w="9525">
            <a:noFill/>
            <a:miter lim="800000"/>
            <a:headEnd/>
            <a:tailEnd/>
          </a:ln>
        </p:spPr>
        <p:txBody>
          <a:bodyPr lIns="91410" tIns="45706" rIns="91410" bIns="45706">
            <a:spAutoFit/>
          </a:bodyPr>
          <a:lstStyle/>
          <a:p>
            <a:pPr algn="ctr" eaLnBrk="0" hangingPunct="0">
              <a:lnSpc>
                <a:spcPct val="80000"/>
              </a:lnSpc>
              <a:defRPr/>
            </a:pPr>
            <a:r>
              <a:rPr lang="es-ES_tradnl" sz="3600" b="1" dirty="0" smtClean="0">
                <a:solidFill>
                  <a:srgbClr val="424456"/>
                </a:solidFill>
                <a:latin typeface="Century Gothic" pitchFamily="34" charset="0"/>
              </a:rPr>
              <a:t>Joaquín</a:t>
            </a:r>
            <a:r>
              <a:rPr lang="en-GB" sz="3600" b="1" dirty="0" smtClean="0">
                <a:solidFill>
                  <a:srgbClr val="424456"/>
                </a:solidFill>
                <a:latin typeface="Century Gothic" pitchFamily="34" charset="0"/>
              </a:rPr>
              <a:t> Dopazo </a:t>
            </a:r>
            <a:endParaRPr lang="en-GB" sz="3600" b="1" dirty="0">
              <a:solidFill>
                <a:srgbClr val="424456"/>
              </a:solidFill>
              <a:latin typeface="Century Gothic" pitchFamily="34" charset="0"/>
            </a:endParaRPr>
          </a:p>
        </p:txBody>
      </p:sp>
      <p:sp>
        <p:nvSpPr>
          <p:cNvPr id="10" name="9 Rectángulo"/>
          <p:cNvSpPr/>
          <p:nvPr/>
        </p:nvSpPr>
        <p:spPr>
          <a:xfrm>
            <a:off x="0" y="5527080"/>
            <a:ext cx="9144000" cy="13309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lgn="ctr" eaLnBrk="0" hangingPunct="0">
              <a:spcBef>
                <a:spcPct val="50000"/>
              </a:spcBef>
              <a:defRPr/>
            </a:pPr>
            <a:endParaRPr lang="en-US" sz="2400">
              <a:solidFill>
                <a:prstClr val="white"/>
              </a:solidFill>
            </a:endParaRPr>
          </a:p>
        </p:txBody>
      </p:sp>
      <p:pic>
        <p:nvPicPr>
          <p:cNvPr id="107526" name="Picture 7" descr="C:\ximo\documentos\CIPF\logos\PFCIrgb72-3.jpg"/>
          <p:cNvPicPr>
            <a:picLocks noChangeAspect="1" noChangeArrowheads="1"/>
          </p:cNvPicPr>
          <p:nvPr/>
        </p:nvPicPr>
        <p:blipFill>
          <a:blip r:embed="rId3" cstate="print"/>
          <a:srcRect l="13333" t="19917" r="14999" b="20332"/>
          <a:stretch>
            <a:fillRect/>
          </a:stretch>
        </p:blipFill>
        <p:spPr bwMode="auto">
          <a:xfrm>
            <a:off x="11" y="4849226"/>
            <a:ext cx="1214439" cy="677863"/>
          </a:xfrm>
          <a:prstGeom prst="rect">
            <a:avLst/>
          </a:prstGeom>
          <a:noFill/>
          <a:ln w="9525">
            <a:noFill/>
            <a:miter lim="800000"/>
            <a:headEnd/>
            <a:tailEnd/>
          </a:ln>
        </p:spPr>
      </p:pic>
      <p:sp>
        <p:nvSpPr>
          <p:cNvPr id="109575" name="Text Box 8"/>
          <p:cNvSpPr txBox="1">
            <a:spLocks noChangeArrowheads="1"/>
          </p:cNvSpPr>
          <p:nvPr/>
        </p:nvSpPr>
        <p:spPr bwMode="auto">
          <a:xfrm>
            <a:off x="179512" y="3356992"/>
            <a:ext cx="4824536" cy="1477299"/>
          </a:xfrm>
          <a:prstGeom prst="rect">
            <a:avLst/>
          </a:prstGeom>
          <a:noFill/>
          <a:ln w="9525">
            <a:noFill/>
            <a:miter lim="800000"/>
            <a:headEnd/>
            <a:tailEnd/>
          </a:ln>
        </p:spPr>
        <p:txBody>
          <a:bodyPr wrap="square" lIns="91410" tIns="45706" rIns="91410" bIns="45706">
            <a:spAutoFit/>
          </a:bodyPr>
          <a:lstStyle/>
          <a:p>
            <a:pPr algn="r" eaLnBrk="0" hangingPunct="0">
              <a:defRPr/>
            </a:pPr>
            <a:r>
              <a:rPr lang="en-GB" sz="1500" b="1" dirty="0" smtClean="0">
                <a:solidFill>
                  <a:prstClr val="black"/>
                </a:solidFill>
                <a:latin typeface="Century Gothic" pitchFamily="34" charset="0"/>
              </a:rPr>
              <a:t>Computational Genomics Department, </a:t>
            </a:r>
            <a:endParaRPr lang="en-GB" sz="1500" b="1" dirty="0">
              <a:solidFill>
                <a:prstClr val="black"/>
              </a:solidFill>
              <a:latin typeface="Century Gothic" pitchFamily="34" charset="0"/>
            </a:endParaRPr>
          </a:p>
          <a:p>
            <a:pPr algn="r" eaLnBrk="0" hangingPunct="0">
              <a:defRPr/>
            </a:pPr>
            <a:r>
              <a:rPr lang="en-GB" sz="1500" b="1" dirty="0">
                <a:solidFill>
                  <a:prstClr val="black"/>
                </a:solidFill>
                <a:latin typeface="Century Gothic" pitchFamily="34" charset="0"/>
              </a:rPr>
              <a:t>Centro de </a:t>
            </a:r>
            <a:r>
              <a:rPr lang="en-GB" sz="1500" b="1" dirty="0" err="1">
                <a:solidFill>
                  <a:prstClr val="black"/>
                </a:solidFill>
                <a:latin typeface="Century Gothic" pitchFamily="34" charset="0"/>
              </a:rPr>
              <a:t>Investigación</a:t>
            </a:r>
            <a:r>
              <a:rPr lang="en-GB" sz="1500" b="1" dirty="0">
                <a:solidFill>
                  <a:prstClr val="black"/>
                </a:solidFill>
                <a:latin typeface="Century Gothic" pitchFamily="34" charset="0"/>
              </a:rPr>
              <a:t> Príncipe Felipe (CIPF), </a:t>
            </a:r>
          </a:p>
          <a:p>
            <a:pPr algn="r" eaLnBrk="0" hangingPunct="0">
              <a:defRPr/>
            </a:pPr>
            <a:r>
              <a:rPr lang="en-GB" sz="1500" b="1" dirty="0">
                <a:solidFill>
                  <a:prstClr val="black"/>
                </a:solidFill>
                <a:latin typeface="Century Gothic" pitchFamily="34" charset="0"/>
              </a:rPr>
              <a:t>Functional Genomics Node, (INB), </a:t>
            </a:r>
          </a:p>
          <a:p>
            <a:pPr algn="r" eaLnBrk="0" hangingPunct="0">
              <a:defRPr/>
            </a:pPr>
            <a:r>
              <a:rPr lang="en-GB" sz="1500" b="1" dirty="0">
                <a:solidFill>
                  <a:prstClr val="black"/>
                </a:solidFill>
                <a:latin typeface="Century Gothic" pitchFamily="34" charset="0"/>
              </a:rPr>
              <a:t>Bioinformatics Group (CIBERER)  and</a:t>
            </a:r>
          </a:p>
          <a:p>
            <a:pPr algn="r">
              <a:defRPr/>
            </a:pPr>
            <a:r>
              <a:rPr lang="en-GB" sz="1500" b="1" dirty="0">
                <a:solidFill>
                  <a:srgbClr val="000000"/>
                </a:solidFill>
                <a:latin typeface="Century Gothic" pitchFamily="34" charset="0"/>
              </a:rPr>
              <a:t>Medical Genome Project,</a:t>
            </a:r>
          </a:p>
          <a:p>
            <a:pPr algn="r">
              <a:defRPr/>
            </a:pPr>
            <a:r>
              <a:rPr lang="en-GB" sz="1500" b="1" dirty="0">
                <a:solidFill>
                  <a:srgbClr val="000000"/>
                </a:solidFill>
                <a:latin typeface="Century Gothic" pitchFamily="34" charset="0"/>
              </a:rPr>
              <a:t>Spain</a:t>
            </a:r>
            <a:r>
              <a:rPr lang="en-GB" sz="1500" b="1" dirty="0" smtClean="0">
                <a:solidFill>
                  <a:prstClr val="black"/>
                </a:solidFill>
                <a:latin typeface="Century Gothic" pitchFamily="34" charset="0"/>
              </a:rPr>
              <a:t>.</a:t>
            </a:r>
            <a:endParaRPr lang="en-GB" sz="1500" b="1" dirty="0">
              <a:solidFill>
                <a:prstClr val="black"/>
              </a:solidFill>
              <a:latin typeface="Century Gothic" pitchFamily="34" charset="0"/>
            </a:endParaRPr>
          </a:p>
        </p:txBody>
      </p:sp>
      <p:pic>
        <p:nvPicPr>
          <p:cNvPr id="107531" name="Picture 11"/>
          <p:cNvPicPr>
            <a:picLocks noChangeAspect="1" noChangeArrowheads="1"/>
          </p:cNvPicPr>
          <p:nvPr/>
        </p:nvPicPr>
        <p:blipFill>
          <a:blip r:embed="rId4" cstate="print"/>
          <a:srcRect/>
          <a:stretch>
            <a:fillRect/>
          </a:stretch>
        </p:blipFill>
        <p:spPr bwMode="auto">
          <a:xfrm>
            <a:off x="7929564" y="6286500"/>
            <a:ext cx="1214437" cy="571500"/>
          </a:xfrm>
          <a:prstGeom prst="rect">
            <a:avLst/>
          </a:prstGeom>
          <a:noFill/>
          <a:ln w="9525">
            <a:noFill/>
            <a:miter lim="800000"/>
            <a:headEnd/>
            <a:tailEnd/>
          </a:ln>
        </p:spPr>
      </p:pic>
      <p:pic>
        <p:nvPicPr>
          <p:cNvPr id="107532" name="3 Imagen" descr="LOGO MGP.jpg"/>
          <p:cNvPicPr>
            <a:picLocks noChangeAspect="1"/>
          </p:cNvPicPr>
          <p:nvPr/>
        </p:nvPicPr>
        <p:blipFill>
          <a:blip r:embed="rId5" cstate="print"/>
          <a:srcRect/>
          <a:stretch>
            <a:fillRect/>
          </a:stretch>
        </p:blipFill>
        <p:spPr bwMode="auto">
          <a:xfrm>
            <a:off x="1619673" y="5575300"/>
            <a:ext cx="2628091" cy="711200"/>
          </a:xfrm>
          <a:prstGeom prst="rect">
            <a:avLst/>
          </a:prstGeom>
          <a:noFill/>
          <a:ln w="9525">
            <a:noFill/>
            <a:miter lim="800000"/>
            <a:headEnd/>
            <a:tailEnd/>
          </a:ln>
        </p:spPr>
      </p:pic>
      <p:pic>
        <p:nvPicPr>
          <p:cNvPr id="107537" name="Picture 16"/>
          <p:cNvPicPr>
            <a:picLocks noChangeAspect="1" noChangeArrowheads="1"/>
          </p:cNvPicPr>
          <p:nvPr/>
        </p:nvPicPr>
        <p:blipFill>
          <a:blip r:embed="rId6" cstate="print"/>
          <a:srcRect/>
          <a:stretch>
            <a:fillRect/>
          </a:stretch>
        </p:blipFill>
        <p:spPr bwMode="auto">
          <a:xfrm>
            <a:off x="0" y="6284915"/>
            <a:ext cx="1143000" cy="573087"/>
          </a:xfrm>
          <a:prstGeom prst="rect">
            <a:avLst/>
          </a:prstGeom>
          <a:noFill/>
          <a:ln w="9525">
            <a:noFill/>
            <a:miter lim="800000"/>
            <a:headEnd/>
            <a:tailEnd/>
          </a:ln>
        </p:spPr>
      </p:pic>
      <p:pic>
        <p:nvPicPr>
          <p:cNvPr id="20" name="Picture 2"/>
          <p:cNvPicPr>
            <a:picLocks noChangeAspect="1" noChangeArrowheads="1"/>
          </p:cNvPicPr>
          <p:nvPr/>
        </p:nvPicPr>
        <p:blipFill>
          <a:blip r:embed="rId7" cstate="print"/>
          <a:srcRect l="16674" t="19158" r="61105" b="63065"/>
          <a:stretch>
            <a:fillRect/>
          </a:stretch>
        </p:blipFill>
        <p:spPr bwMode="auto">
          <a:xfrm>
            <a:off x="6372200" y="6137920"/>
            <a:ext cx="1440160" cy="720080"/>
          </a:xfrm>
          <a:prstGeom prst="rect">
            <a:avLst/>
          </a:prstGeom>
          <a:noFill/>
          <a:ln w="9525">
            <a:noFill/>
            <a:miter lim="800000"/>
            <a:headEnd/>
            <a:tailEnd/>
          </a:ln>
        </p:spPr>
      </p:pic>
      <p:pic>
        <p:nvPicPr>
          <p:cNvPr id="107530" name="Picture 2"/>
          <p:cNvPicPr>
            <a:picLocks noChangeAspect="1" noChangeArrowheads="1"/>
          </p:cNvPicPr>
          <p:nvPr/>
        </p:nvPicPr>
        <p:blipFill>
          <a:blip r:embed="rId8" cstate="print"/>
          <a:srcRect t="46153"/>
          <a:stretch>
            <a:fillRect/>
          </a:stretch>
        </p:blipFill>
        <p:spPr bwMode="auto">
          <a:xfrm>
            <a:off x="1746251" y="6286500"/>
            <a:ext cx="1968500" cy="571500"/>
          </a:xfrm>
          <a:prstGeom prst="rect">
            <a:avLst/>
          </a:prstGeom>
          <a:noFill/>
          <a:ln w="9525">
            <a:noFill/>
            <a:miter lim="800000"/>
            <a:headEnd/>
            <a:tailEnd/>
          </a:ln>
        </p:spPr>
      </p:pic>
      <p:pic>
        <p:nvPicPr>
          <p:cNvPr id="21" name="Picture 5"/>
          <p:cNvPicPr>
            <a:picLocks noChangeAspect="1" noChangeArrowheads="1"/>
          </p:cNvPicPr>
          <p:nvPr/>
        </p:nvPicPr>
        <p:blipFill>
          <a:blip r:embed="rId9" cstate="print"/>
          <a:srcRect/>
          <a:stretch>
            <a:fillRect/>
          </a:stretch>
        </p:blipFill>
        <p:spPr bwMode="auto">
          <a:xfrm>
            <a:off x="3851932" y="6237321"/>
            <a:ext cx="1468961" cy="607265"/>
          </a:xfrm>
          <a:prstGeom prst="rect">
            <a:avLst/>
          </a:prstGeom>
          <a:noFill/>
          <a:ln w="9525">
            <a:noFill/>
            <a:miter lim="800000"/>
            <a:headEnd/>
            <a:tailEnd/>
          </a:ln>
        </p:spPr>
      </p:pic>
      <p:pic>
        <p:nvPicPr>
          <p:cNvPr id="22" name="21 Imagen" descr="logoHPC4G_b.jpg"/>
          <p:cNvPicPr>
            <a:picLocks noChangeAspect="1"/>
          </p:cNvPicPr>
          <p:nvPr/>
        </p:nvPicPr>
        <p:blipFill>
          <a:blip r:embed="rId10" cstate="print"/>
          <a:stretch>
            <a:fillRect/>
          </a:stretch>
        </p:blipFill>
        <p:spPr>
          <a:xfrm>
            <a:off x="4331820" y="5589240"/>
            <a:ext cx="1420207" cy="634380"/>
          </a:xfrm>
          <a:prstGeom prst="rect">
            <a:avLst/>
          </a:prstGeom>
        </p:spPr>
      </p:pic>
      <p:sp>
        <p:nvSpPr>
          <p:cNvPr id="24" name="23 CuadroTexto"/>
          <p:cNvSpPr txBox="1"/>
          <p:nvPr/>
        </p:nvSpPr>
        <p:spPr>
          <a:xfrm>
            <a:off x="5148064" y="3429010"/>
            <a:ext cx="3779912" cy="1169551"/>
          </a:xfrm>
          <a:prstGeom prst="rect">
            <a:avLst/>
          </a:prstGeom>
          <a:noFill/>
        </p:spPr>
        <p:txBody>
          <a:bodyPr wrap="square" rtlCol="0">
            <a:spAutoFit/>
          </a:bodyPr>
          <a:lstStyle/>
          <a:p>
            <a:pPr algn="l" eaLnBrk="0" hangingPunct="0">
              <a:defRPr/>
            </a:pPr>
            <a:r>
              <a:rPr lang="en-GB" sz="1400" b="1" dirty="0" smtClean="0">
                <a:solidFill>
                  <a:prstClr val="black"/>
                </a:solidFill>
                <a:latin typeface="Century Gothic" pitchFamily="34" charset="0"/>
              </a:rPr>
              <a:t>http://bioinfo.</a:t>
            </a:r>
            <a:r>
              <a:rPr lang="es-ES_tradnl" sz="1400" b="1" dirty="0" err="1" smtClean="0">
                <a:solidFill>
                  <a:prstClr val="black"/>
                </a:solidFill>
                <a:latin typeface="Century Gothic" pitchFamily="34" charset="0"/>
              </a:rPr>
              <a:t>cipf</a:t>
            </a:r>
            <a:r>
              <a:rPr lang="en-GB" sz="1400" b="1" dirty="0" smtClean="0">
                <a:solidFill>
                  <a:prstClr val="black"/>
                </a:solidFill>
                <a:latin typeface="Century Gothic" pitchFamily="34" charset="0"/>
              </a:rPr>
              <a:t>.</a:t>
            </a:r>
            <a:r>
              <a:rPr lang="en-GB" sz="1400" b="1" dirty="0" err="1" smtClean="0">
                <a:solidFill>
                  <a:prstClr val="black"/>
                </a:solidFill>
                <a:latin typeface="Century Gothic" pitchFamily="34" charset="0"/>
              </a:rPr>
              <a:t>es</a:t>
            </a:r>
            <a:endParaRPr lang="en-GB" sz="1400" b="1" dirty="0" smtClean="0">
              <a:solidFill>
                <a:prstClr val="black"/>
              </a:solidFill>
              <a:latin typeface="Century Gothic" pitchFamily="34" charset="0"/>
            </a:endParaRPr>
          </a:p>
          <a:p>
            <a:pPr algn="l" eaLnBrk="0" hangingPunct="0">
              <a:defRPr/>
            </a:pPr>
            <a:r>
              <a:rPr lang="en-GB" sz="1400" b="1" dirty="0" smtClean="0">
                <a:solidFill>
                  <a:srgbClr val="000000"/>
                </a:solidFill>
                <a:latin typeface="Century Gothic" pitchFamily="34" charset="0"/>
              </a:rPr>
              <a:t>http://www.medicalgenomeproject.com</a:t>
            </a:r>
            <a:endParaRPr lang="en-GB" sz="1400" b="1" dirty="0" smtClean="0">
              <a:solidFill>
                <a:prstClr val="black"/>
              </a:solidFill>
              <a:latin typeface="Century Gothic" pitchFamily="34" charset="0"/>
            </a:endParaRPr>
          </a:p>
          <a:p>
            <a:pPr algn="l" eaLnBrk="0" hangingPunct="0">
              <a:defRPr/>
            </a:pPr>
            <a:r>
              <a:rPr lang="en-GB" sz="1400" b="1" dirty="0" smtClean="0">
                <a:solidFill>
                  <a:prstClr val="black"/>
                </a:solidFill>
                <a:latin typeface="Century Gothic" pitchFamily="34" charset="0"/>
              </a:rPr>
              <a:t>http://www.babelomics.org</a:t>
            </a:r>
          </a:p>
          <a:p>
            <a:pPr algn="l" eaLnBrk="0" hangingPunct="0">
              <a:defRPr/>
            </a:pPr>
            <a:r>
              <a:rPr lang="en-GB" sz="1400" b="1" dirty="0" smtClean="0">
                <a:solidFill>
                  <a:prstClr val="black"/>
                </a:solidFill>
                <a:latin typeface="Century Gothic" pitchFamily="34" charset="0"/>
              </a:rPr>
              <a:t>http://www.hpc4g.org</a:t>
            </a:r>
          </a:p>
          <a:p>
            <a:pPr algn="l" eaLnBrk="0" hangingPunct="0">
              <a:defRPr/>
            </a:pPr>
            <a:r>
              <a:rPr lang="en-GB" sz="1400" b="1" dirty="0">
                <a:solidFill>
                  <a:prstClr val="black"/>
                </a:solidFill>
                <a:latin typeface="Century Gothic" pitchFamily="34" charset="0"/>
              </a:rPr>
              <a:t> </a:t>
            </a:r>
            <a:r>
              <a:rPr lang="en-GB" sz="1400" b="1" dirty="0" smtClean="0">
                <a:solidFill>
                  <a:prstClr val="black"/>
                </a:solidFill>
                <a:latin typeface="Century Gothic" pitchFamily="34" charset="0"/>
              </a:rPr>
              <a:t>      @</a:t>
            </a:r>
            <a:r>
              <a:rPr lang="en-GB" sz="1400" b="1" dirty="0" err="1" smtClean="0">
                <a:solidFill>
                  <a:prstClr val="black"/>
                </a:solidFill>
                <a:latin typeface="Century Gothic" pitchFamily="34" charset="0"/>
              </a:rPr>
              <a:t>xdopazo</a:t>
            </a:r>
            <a:endParaRPr lang="en-US" sz="1400" dirty="0">
              <a:solidFill>
                <a:srgbClr val="000000"/>
              </a:solidFill>
            </a:endParaRPr>
          </a:p>
        </p:txBody>
      </p:sp>
      <p:pic>
        <p:nvPicPr>
          <p:cNvPr id="107525" name="Picture 5"/>
          <p:cNvPicPr>
            <a:picLocks noChangeAspect="1" noChangeArrowheads="1"/>
          </p:cNvPicPr>
          <p:nvPr/>
        </p:nvPicPr>
        <p:blipFill>
          <a:blip r:embed="rId11" cstate="print"/>
          <a:srcRect b="31035"/>
          <a:stretch>
            <a:fillRect/>
          </a:stretch>
        </p:blipFill>
        <p:spPr bwMode="auto">
          <a:xfrm>
            <a:off x="5940152" y="5589240"/>
            <a:ext cx="1440160" cy="710866"/>
          </a:xfrm>
          <a:prstGeom prst="rect">
            <a:avLst/>
          </a:prstGeom>
          <a:noFill/>
          <a:ln w="9525">
            <a:noFill/>
            <a:miter lim="800000"/>
            <a:headEnd/>
            <a:tailEnd/>
          </a:ln>
        </p:spPr>
      </p:pic>
      <p:pic>
        <p:nvPicPr>
          <p:cNvPr id="107538" name="Picture 15"/>
          <p:cNvPicPr>
            <a:picLocks noChangeAspect="1" noChangeArrowheads="1"/>
          </p:cNvPicPr>
          <p:nvPr/>
        </p:nvPicPr>
        <p:blipFill>
          <a:blip r:embed="rId12" cstate="print"/>
          <a:srcRect/>
          <a:stretch>
            <a:fillRect/>
          </a:stretch>
        </p:blipFill>
        <p:spPr bwMode="auto">
          <a:xfrm>
            <a:off x="1120777" y="6286500"/>
            <a:ext cx="665163" cy="571500"/>
          </a:xfrm>
          <a:prstGeom prst="rect">
            <a:avLst/>
          </a:prstGeom>
          <a:noFill/>
          <a:ln w="9525">
            <a:noFill/>
            <a:miter lim="800000"/>
            <a:headEnd/>
            <a:tailEnd/>
          </a:ln>
        </p:spPr>
      </p:pic>
      <p:pic>
        <p:nvPicPr>
          <p:cNvPr id="25" name="Picture 46" descr="Bull_LightBground_quadri"/>
          <p:cNvPicPr>
            <a:picLocks noChangeAspect="1" noChangeArrowheads="1"/>
          </p:cNvPicPr>
          <p:nvPr/>
        </p:nvPicPr>
        <p:blipFill>
          <a:blip r:embed="rId13"/>
          <a:srcRect/>
          <a:stretch>
            <a:fillRect/>
          </a:stretch>
        </p:blipFill>
        <p:spPr bwMode="auto">
          <a:xfrm>
            <a:off x="5320893" y="6302615"/>
            <a:ext cx="1051319" cy="446329"/>
          </a:xfrm>
          <a:prstGeom prst="rect">
            <a:avLst/>
          </a:prstGeom>
          <a:noFill/>
          <a:ln w="9525">
            <a:noFill/>
            <a:miter lim="800000"/>
            <a:headEnd/>
            <a:tailEnd/>
          </a:ln>
        </p:spPr>
      </p:pic>
      <p:sp>
        <p:nvSpPr>
          <p:cNvPr id="19" name="18 CuadroTexto"/>
          <p:cNvSpPr txBox="1"/>
          <p:nvPr/>
        </p:nvSpPr>
        <p:spPr>
          <a:xfrm>
            <a:off x="611561" y="5003884"/>
            <a:ext cx="8352927" cy="400110"/>
          </a:xfrm>
          <a:prstGeom prst="rect">
            <a:avLst/>
          </a:prstGeom>
          <a:noFill/>
        </p:spPr>
        <p:txBody>
          <a:bodyPr wrap="square">
            <a:spAutoFit/>
          </a:bodyPr>
          <a:lstStyle/>
          <a:p>
            <a:pPr algn="ctr" eaLnBrk="0" hangingPunct="0">
              <a:spcBef>
                <a:spcPct val="50000"/>
              </a:spcBef>
              <a:defRPr/>
            </a:pPr>
            <a:r>
              <a:rPr lang="es-ES" sz="2000" i="1" dirty="0" err="1" smtClean="0">
                <a:solidFill>
                  <a:prstClr val="black">
                    <a:lumMod val="65000"/>
                    <a:lumOff val="35000"/>
                  </a:prstClr>
                </a:solidFill>
              </a:rPr>
              <a:t>University</a:t>
            </a:r>
            <a:r>
              <a:rPr lang="es-ES" sz="2000" i="1" dirty="0" smtClean="0">
                <a:solidFill>
                  <a:prstClr val="black">
                    <a:lumMod val="65000"/>
                    <a:lumOff val="35000"/>
                  </a:prstClr>
                </a:solidFill>
              </a:rPr>
              <a:t> of Cambridge, </a:t>
            </a:r>
            <a:r>
              <a:rPr lang="es-ES" sz="2000" i="1" dirty="0" smtClean="0">
                <a:solidFill>
                  <a:prstClr val="black">
                    <a:lumMod val="65000"/>
                    <a:lumOff val="35000"/>
                  </a:prstClr>
                </a:solidFill>
              </a:rPr>
              <a:t>23-25</a:t>
            </a:r>
            <a:r>
              <a:rPr lang="es-ES" sz="2000" i="1" dirty="0" smtClean="0">
                <a:solidFill>
                  <a:prstClr val="black">
                    <a:lumMod val="65000"/>
                    <a:lumOff val="35000"/>
                  </a:prstClr>
                </a:solidFill>
              </a:rPr>
              <a:t> </a:t>
            </a:r>
            <a:r>
              <a:rPr lang="es-ES" sz="2000" i="1" dirty="0" err="1" smtClean="0">
                <a:solidFill>
                  <a:prstClr val="black">
                    <a:lumMod val="65000"/>
                    <a:lumOff val="35000"/>
                  </a:prstClr>
                </a:solidFill>
              </a:rPr>
              <a:t>February</a:t>
            </a:r>
            <a:r>
              <a:rPr lang="es-ES" sz="2000" i="1" dirty="0" smtClean="0">
                <a:solidFill>
                  <a:prstClr val="black">
                    <a:lumMod val="65000"/>
                    <a:lumOff val="35000"/>
                  </a:prstClr>
                </a:solidFill>
              </a:rPr>
              <a:t> 2015</a:t>
            </a:r>
            <a:endParaRPr lang="es-ES" sz="2000" i="1" dirty="0">
              <a:solidFill>
                <a:prstClr val="black">
                  <a:lumMod val="65000"/>
                  <a:lumOff val="35000"/>
                </a:prstClr>
              </a:solidFill>
            </a:endParaRPr>
          </a:p>
        </p:txBody>
      </p:sp>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53208" y="5589240"/>
            <a:ext cx="99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69980" y="4343002"/>
            <a:ext cx="238125" cy="238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6308" y="5589249"/>
            <a:ext cx="1811337"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08485" y="4702254"/>
            <a:ext cx="835527" cy="87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3"/>
          <p:cNvSpPr>
            <a:spLocks noGrp="1" noChangeArrowheads="1"/>
          </p:cNvSpPr>
          <p:nvPr>
            <p:ph type="title"/>
          </p:nvPr>
        </p:nvSpPr>
        <p:spPr>
          <a:xfrm>
            <a:off x="197768" y="908720"/>
            <a:ext cx="8748464" cy="1143000"/>
          </a:xfrm>
        </p:spPr>
        <p:txBody>
          <a:bodyPr/>
          <a:lstStyle/>
          <a:p>
            <a:pPr>
              <a:defRPr/>
            </a:pPr>
            <a:r>
              <a:rPr lang="en-GB" sz="4000" b="1" dirty="0" smtClean="0">
                <a:effectLst>
                  <a:outerShdw blurRad="38100" dist="38100" dir="2700000" algn="tl">
                    <a:srgbClr val="000000">
                      <a:alpha val="43137"/>
                    </a:srgbClr>
                  </a:outerShdw>
                </a:effectLst>
              </a:rPr>
              <a:t>A NGS data analysis course</a:t>
            </a:r>
            <a:br>
              <a:rPr lang="en-GB" sz="4000" b="1" dirty="0" smtClean="0">
                <a:effectLst>
                  <a:outerShdw blurRad="38100" dist="38100" dir="2700000" algn="tl">
                    <a:srgbClr val="000000">
                      <a:alpha val="43137"/>
                    </a:srgbClr>
                  </a:outerShdw>
                </a:effectLst>
              </a:rPr>
            </a:br>
            <a:r>
              <a:rPr lang="en-GB" sz="1800" b="1" dirty="0" smtClean="0">
                <a:effectLst>
                  <a:outerShdw blurRad="38100" dist="38100" dir="2700000" algn="tl">
                    <a:srgbClr val="000000">
                      <a:alpha val="43137"/>
                    </a:srgbClr>
                  </a:outerShdw>
                </a:effectLst>
              </a:rPr>
              <a:t/>
            </a:r>
            <a:br>
              <a:rPr lang="en-GB" sz="1800" b="1" dirty="0" smtClean="0">
                <a:effectLst>
                  <a:outerShdw blurRad="38100" dist="38100" dir="2700000" algn="tl">
                    <a:srgbClr val="000000">
                      <a:alpha val="43137"/>
                    </a:srgbClr>
                  </a:outerShdw>
                </a:effectLst>
              </a:rPr>
            </a:br>
            <a:r>
              <a:rPr lang="en-GB" sz="4800" b="1" dirty="0" smtClean="0">
                <a:effectLst>
                  <a:outerShdw blurRad="38100" dist="38100" dir="2700000" algn="tl">
                    <a:srgbClr val="000000">
                      <a:alpha val="43137"/>
                    </a:srgbClr>
                  </a:outerShdw>
                </a:effectLst>
              </a:rPr>
              <a:t>Introduction</a:t>
            </a:r>
            <a:endParaRPr lang="es-ES" sz="3200" b="1" dirty="0" smtClean="0">
              <a:effectLst>
                <a:outerShdw blurRad="38100" dist="38100" dir="2700000" algn="tl">
                  <a:srgbClr val="000000">
                    <a:alpha val="43137"/>
                  </a:srgbClr>
                </a:outerShdw>
              </a:effectLst>
              <a:latin typeface="Arial Rounded MT Bold" pitchFamily="34" charset="0"/>
            </a:endParaRPr>
          </a:p>
        </p:txBody>
      </p:sp>
      <p:pic>
        <p:nvPicPr>
          <p:cNvPr id="71270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12" y="5661248"/>
            <a:ext cx="1907693" cy="50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Tree>
    <p:extLst>
      <p:ext uri="{BB962C8B-B14F-4D97-AF65-F5344CB8AC3E}">
        <p14:creationId xmlns:p14="http://schemas.microsoft.com/office/powerpoint/2010/main" val="1683156623"/>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Flecha circular"/>
          <p:cNvSpPr/>
          <p:nvPr/>
        </p:nvSpPr>
        <p:spPr>
          <a:xfrm flipH="1">
            <a:off x="1285875" y="1071563"/>
            <a:ext cx="5643563" cy="4643437"/>
          </a:xfrm>
          <a:prstGeom prst="circularArrow">
            <a:avLst>
              <a:gd name="adj1" fmla="val 13489"/>
              <a:gd name="adj2" fmla="val 1120021"/>
              <a:gd name="adj3" fmla="val 11590735"/>
              <a:gd name="adj4" fmla="val 18067169"/>
              <a:gd name="adj5" fmla="val 12500"/>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0" tIns="45697" rIns="91390" bIns="45697" anchor="ctr"/>
          <a:lstStyle/>
          <a:p>
            <a:pPr>
              <a:spcBef>
                <a:spcPct val="50000"/>
              </a:spcBef>
              <a:defRPr/>
            </a:pPr>
            <a:endParaRPr lang="en-US">
              <a:solidFill>
                <a:prstClr val="black"/>
              </a:solidFill>
            </a:endParaRPr>
          </a:p>
        </p:txBody>
      </p:sp>
      <p:pic>
        <p:nvPicPr>
          <p:cNvPr id="113667" name="Picture 2"/>
          <p:cNvPicPr>
            <a:picLocks noChangeAspect="1" noChangeArrowheads="1"/>
          </p:cNvPicPr>
          <p:nvPr/>
        </p:nvPicPr>
        <p:blipFill>
          <a:blip r:embed="rId2">
            <a:extLst>
              <a:ext uri="{28A0092B-C50C-407E-A947-70E740481C1C}">
                <a14:useLocalDpi xmlns:a14="http://schemas.microsoft.com/office/drawing/2010/main" val="0"/>
              </a:ext>
            </a:extLst>
          </a:blip>
          <a:srcRect t="31425" r="52968" b="36621"/>
          <a:stretch>
            <a:fillRect/>
          </a:stretch>
        </p:blipFill>
        <p:spPr bwMode="auto">
          <a:xfrm>
            <a:off x="5000625" y="1214438"/>
            <a:ext cx="914400"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ext Box 4"/>
          <p:cNvSpPr txBox="1">
            <a:spLocks noChangeArrowheads="1"/>
          </p:cNvSpPr>
          <p:nvPr/>
        </p:nvSpPr>
        <p:spPr bwMode="auto">
          <a:xfrm>
            <a:off x="2590800" y="2867025"/>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3200">
                <a:solidFill>
                  <a:srgbClr val="000000"/>
                </a:solidFill>
              </a:rPr>
              <a:t>From genotype to phenotype.</a:t>
            </a:r>
            <a:r>
              <a:rPr lang="en-GB" altLang="en-US" sz="2800">
                <a:solidFill>
                  <a:srgbClr val="000000"/>
                </a:solidFill>
              </a:rPr>
              <a:t> </a:t>
            </a:r>
            <a:endParaRPr lang="en-GB" altLang="en-US" sz="700">
              <a:solidFill>
                <a:srgbClr val="000000"/>
              </a:solidFill>
            </a:endParaRPr>
          </a:p>
        </p:txBody>
      </p:sp>
      <p:pic>
        <p:nvPicPr>
          <p:cNvPr id="1136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357313"/>
            <a:ext cx="62388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6" descr="C:\jose_luis\liPKC\p62-250699\pkcimag1\zpkc_atpbssup2.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5200" y="5105400"/>
            <a:ext cx="1905000" cy="138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1" name="Text Box 7"/>
          <p:cNvSpPr txBox="1">
            <a:spLocks noChangeArrowheads="1"/>
          </p:cNvSpPr>
          <p:nvPr/>
        </p:nvSpPr>
        <p:spPr bwMode="auto">
          <a:xfrm>
            <a:off x="914400" y="3084513"/>
            <a:ext cx="1676400" cy="576262"/>
          </a:xfrm>
          <a:prstGeom prst="rect">
            <a:avLst/>
          </a:prstGeom>
          <a:solidFill>
            <a:schemeClr val="bg1"/>
          </a:solidFill>
          <a:ln w="9525">
            <a:solidFill>
              <a:schemeClr val="tx1"/>
            </a:solidFill>
            <a:miter lim="800000"/>
            <a:headEnd/>
            <a:tailEnd/>
          </a:ln>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700">
                <a:solidFill>
                  <a:srgbClr val="000000"/>
                </a:solidFill>
              </a:rPr>
              <a:t>&gt;protein kunase</a:t>
            </a:r>
          </a:p>
          <a:p>
            <a:pPr>
              <a:spcBef>
                <a:spcPct val="50000"/>
              </a:spcBef>
            </a:pPr>
            <a:r>
              <a:rPr lang="en-GB" altLang="en-US" sz="700">
                <a:solidFill>
                  <a:srgbClr val="000000"/>
                </a:solidFill>
              </a:rPr>
              <a:t>acctgttgatggcgacagggactgtatgctgatctatgctgatgcatgcatgctgactactgatgtgggggctattgacttgatgtctatc....</a:t>
            </a:r>
          </a:p>
        </p:txBody>
      </p:sp>
      <p:sp>
        <p:nvSpPr>
          <p:cNvPr id="113672" name="Text Box 8"/>
          <p:cNvSpPr txBox="1">
            <a:spLocks noChangeArrowheads="1"/>
          </p:cNvSpPr>
          <p:nvPr/>
        </p:nvSpPr>
        <p:spPr bwMode="auto">
          <a:xfrm>
            <a:off x="500063" y="2286000"/>
            <a:ext cx="220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…code for proteins...</a:t>
            </a:r>
          </a:p>
        </p:txBody>
      </p:sp>
      <p:sp>
        <p:nvSpPr>
          <p:cNvPr id="113673" name="Text Box 9"/>
          <p:cNvSpPr txBox="1">
            <a:spLocks noChangeArrowheads="1"/>
          </p:cNvSpPr>
          <p:nvPr/>
        </p:nvSpPr>
        <p:spPr bwMode="auto">
          <a:xfrm>
            <a:off x="457200" y="4251325"/>
            <a:ext cx="3124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…whose structure accounts for function...</a:t>
            </a:r>
          </a:p>
        </p:txBody>
      </p:sp>
      <p:sp>
        <p:nvSpPr>
          <p:cNvPr id="113674" name="Text Box 10"/>
          <p:cNvSpPr txBox="1">
            <a:spLocks noChangeArrowheads="1"/>
          </p:cNvSpPr>
          <p:nvPr/>
        </p:nvSpPr>
        <p:spPr bwMode="auto">
          <a:xfrm>
            <a:off x="1571625" y="1428750"/>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Genes in the DNA...</a:t>
            </a:r>
          </a:p>
        </p:txBody>
      </p:sp>
      <p:sp>
        <p:nvSpPr>
          <p:cNvPr id="113675" name="Text Box 11"/>
          <p:cNvSpPr txBox="1">
            <a:spLocks noChangeArrowheads="1"/>
          </p:cNvSpPr>
          <p:nvPr/>
        </p:nvSpPr>
        <p:spPr bwMode="auto">
          <a:xfrm>
            <a:off x="5181600" y="4327525"/>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…plus the environment...</a:t>
            </a:r>
          </a:p>
        </p:txBody>
      </p:sp>
      <p:sp>
        <p:nvSpPr>
          <p:cNvPr id="113676" name="Text Box 12"/>
          <p:cNvSpPr txBox="1">
            <a:spLocks noChangeArrowheads="1"/>
          </p:cNvSpPr>
          <p:nvPr/>
        </p:nvSpPr>
        <p:spPr bwMode="auto">
          <a:xfrm>
            <a:off x="5791200" y="2193925"/>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…produces the final phenotype</a:t>
            </a:r>
          </a:p>
        </p:txBody>
      </p:sp>
      <p:sp>
        <p:nvSpPr>
          <p:cNvPr id="113677" name="Rectangle 13"/>
          <p:cNvSpPr>
            <a:spLocks noGrp="1" noChangeArrowheads="1"/>
          </p:cNvSpPr>
          <p:nvPr>
            <p:ph type="title"/>
          </p:nvPr>
        </p:nvSpPr>
        <p:spPr>
          <a:xfrm>
            <a:off x="0" y="-71438"/>
            <a:ext cx="9144000" cy="1143001"/>
          </a:xfrm>
        </p:spPr>
        <p:txBody>
          <a:bodyPr/>
          <a:lstStyle/>
          <a:p>
            <a:pPr eaLnBrk="1" hangingPunct="1"/>
            <a:r>
              <a:rPr lang="en-US" altLang="en-US" sz="2800" smtClean="0">
                <a:latin typeface="Arial Rounded MT Bold" pitchFamily="34" charset="0"/>
              </a:rPr>
              <a:t>Reduccionistic approach to link causes (genome) to effects (phenotype) through actions (function)</a:t>
            </a:r>
          </a:p>
        </p:txBody>
      </p:sp>
      <p:grpSp>
        <p:nvGrpSpPr>
          <p:cNvPr id="113678" name="18 Grupo"/>
          <p:cNvGrpSpPr>
            <a:grpSpLocks/>
          </p:cNvGrpSpPr>
          <p:nvPr/>
        </p:nvGrpSpPr>
        <p:grpSpPr bwMode="auto">
          <a:xfrm>
            <a:off x="0" y="571500"/>
            <a:ext cx="9144000" cy="6286500"/>
            <a:chOff x="0" y="571500"/>
            <a:chExt cx="9144000" cy="6286500"/>
          </a:xfrm>
        </p:grpSpPr>
        <p:sp>
          <p:nvSpPr>
            <p:cNvPr id="14" name="13 Rectángulo"/>
            <p:cNvSpPr/>
            <p:nvPr/>
          </p:nvSpPr>
          <p:spPr>
            <a:xfrm>
              <a:off x="0" y="1071563"/>
              <a:ext cx="9144000" cy="578643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n-GB">
                <a:solidFill>
                  <a:prstClr val="white"/>
                </a:solidFill>
              </a:endParaRPr>
            </a:p>
          </p:txBody>
        </p:sp>
        <p:sp>
          <p:nvSpPr>
            <p:cNvPr id="15" name="14 Flecha circular"/>
            <p:cNvSpPr/>
            <p:nvPr/>
          </p:nvSpPr>
          <p:spPr bwMode="auto">
            <a:xfrm flipH="1">
              <a:off x="785813" y="571500"/>
              <a:ext cx="6929437" cy="5643563"/>
            </a:xfrm>
            <a:prstGeom prst="circularArrow">
              <a:avLst>
                <a:gd name="adj1" fmla="val 10724"/>
                <a:gd name="adj2" fmla="val 1347254"/>
                <a:gd name="adj3" fmla="val 12075674"/>
                <a:gd name="adj4" fmla="val 18420688"/>
                <a:gd name="adj5" fmla="val 12500"/>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a:lstStyle/>
            <a:p>
              <a:pPr>
                <a:spcBef>
                  <a:spcPct val="50000"/>
                </a:spcBef>
                <a:defRPr/>
              </a:pPr>
              <a:endParaRPr lang="es-ES_tradnl">
                <a:solidFill>
                  <a:srgbClr val="FFFFFF"/>
                </a:solidFill>
              </a:endParaRPr>
            </a:p>
          </p:txBody>
        </p:sp>
        <p:sp>
          <p:nvSpPr>
            <p:cNvPr id="16" name="15 Elipse"/>
            <p:cNvSpPr/>
            <p:nvPr/>
          </p:nvSpPr>
          <p:spPr>
            <a:xfrm>
              <a:off x="1214438" y="1071563"/>
              <a:ext cx="2786062" cy="1214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n-GB" sz="3200" dirty="0">
                  <a:solidFill>
                    <a:prstClr val="black"/>
                  </a:solidFill>
                </a:rPr>
                <a:t>Causes</a:t>
              </a:r>
            </a:p>
          </p:txBody>
        </p:sp>
        <p:sp>
          <p:nvSpPr>
            <p:cNvPr id="17" name="16 Elipse"/>
            <p:cNvSpPr/>
            <p:nvPr/>
          </p:nvSpPr>
          <p:spPr>
            <a:xfrm>
              <a:off x="3000375" y="4857750"/>
              <a:ext cx="2786063" cy="12144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n-GB" sz="3200" dirty="0">
                  <a:solidFill>
                    <a:prstClr val="black"/>
                  </a:solidFill>
                </a:rPr>
                <a:t>Function</a:t>
              </a:r>
            </a:p>
          </p:txBody>
        </p:sp>
        <p:sp>
          <p:nvSpPr>
            <p:cNvPr id="18" name="17 Elipse"/>
            <p:cNvSpPr/>
            <p:nvPr/>
          </p:nvSpPr>
          <p:spPr>
            <a:xfrm>
              <a:off x="4429125" y="1071563"/>
              <a:ext cx="2786063" cy="121443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n-GB" sz="3200" dirty="0">
                  <a:solidFill>
                    <a:prstClr val="black"/>
                  </a:solidFill>
                </a:rPr>
                <a:t>Effects</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Flecha circular"/>
          <p:cNvSpPr/>
          <p:nvPr/>
        </p:nvSpPr>
        <p:spPr bwMode="auto">
          <a:xfrm flipH="1">
            <a:off x="785813" y="571500"/>
            <a:ext cx="6929437" cy="5643563"/>
          </a:xfrm>
          <a:prstGeom prst="circularArrow">
            <a:avLst>
              <a:gd name="adj1" fmla="val 10724"/>
              <a:gd name="adj2" fmla="val 1347254"/>
              <a:gd name="adj3" fmla="val 12075674"/>
              <a:gd name="adj4" fmla="val 17548209"/>
              <a:gd name="adj5" fmla="val 12500"/>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lIns="91390" tIns="45697" rIns="91390" bIns="45697"/>
          <a:lstStyle/>
          <a:p>
            <a:pPr>
              <a:spcBef>
                <a:spcPct val="50000"/>
              </a:spcBef>
              <a:defRPr/>
            </a:pPr>
            <a:endParaRPr lang="es-ES_tradnl">
              <a:solidFill>
                <a:srgbClr val="FFFFFF"/>
              </a:solidFill>
            </a:endParaRP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609600"/>
            <a:ext cx="2362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Text Box 4"/>
          <p:cNvSpPr txBox="1">
            <a:spLocks noChangeArrowheads="1"/>
          </p:cNvSpPr>
          <p:nvPr/>
        </p:nvSpPr>
        <p:spPr bwMode="auto">
          <a:xfrm>
            <a:off x="2590800" y="2684463"/>
            <a:ext cx="3429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3200">
                <a:solidFill>
                  <a:srgbClr val="000000"/>
                </a:solidFill>
                <a:latin typeface="Arial Rounded MT Bold" pitchFamily="34" charset="0"/>
              </a:rPr>
              <a:t>From genotype to phenotype.</a:t>
            </a:r>
            <a:r>
              <a:rPr lang="en-GB" altLang="en-US" sz="2800">
                <a:solidFill>
                  <a:srgbClr val="000000"/>
                </a:solidFill>
                <a:latin typeface="Arial Rounded MT Bold" pitchFamily="34" charset="0"/>
              </a:rPr>
              <a:t> </a:t>
            </a:r>
          </a:p>
          <a:p>
            <a:pPr>
              <a:spcBef>
                <a:spcPct val="50000"/>
              </a:spcBef>
            </a:pPr>
            <a:r>
              <a:rPr lang="en-GB" altLang="en-US" sz="1600">
                <a:solidFill>
                  <a:srgbClr val="000000"/>
                </a:solidFill>
                <a:latin typeface="Arial Rounded MT Bold" pitchFamily="34" charset="0"/>
              </a:rPr>
              <a:t>(in the post-genomics scenario)</a:t>
            </a:r>
            <a:endParaRPr lang="en-GB" altLang="en-US" sz="700">
              <a:solidFill>
                <a:srgbClr val="000000"/>
              </a:solidFill>
              <a:latin typeface="Arial Rounded MT Bold" pitchFamily="34" charset="0"/>
            </a:endParaRPr>
          </a:p>
        </p:txBody>
      </p:sp>
      <p:pic>
        <p:nvPicPr>
          <p:cNvPr id="1031" name="Picture 5"/>
          <p:cNvPicPr>
            <a:picLocks noChangeAspect="1" noChangeArrowheads="1"/>
          </p:cNvPicPr>
          <p:nvPr/>
        </p:nvPicPr>
        <p:blipFill>
          <a:blip r:embed="rId3" cstate="print"/>
          <a:srcRect/>
          <a:stretch>
            <a:fillRect/>
          </a:stretch>
        </p:blipFill>
        <p:spPr bwMode="auto">
          <a:xfrm>
            <a:off x="3635896" y="908720"/>
            <a:ext cx="623888" cy="10445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4694" name="Picture 7" descr="C:\ximo\documentos\Cursos, seminarios y charlas\oncochip\map00020.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4475" y="2438400"/>
            <a:ext cx="186372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Text Box 10"/>
          <p:cNvSpPr txBox="1">
            <a:spLocks noChangeArrowheads="1"/>
          </p:cNvSpPr>
          <p:nvPr/>
        </p:nvSpPr>
        <p:spPr bwMode="auto">
          <a:xfrm>
            <a:off x="0" y="3429000"/>
            <a:ext cx="2016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…when they are expressed in the proper moment and place...</a:t>
            </a:r>
          </a:p>
        </p:txBody>
      </p:sp>
      <p:sp>
        <p:nvSpPr>
          <p:cNvPr id="114696" name="Text Box 11"/>
          <p:cNvSpPr txBox="1">
            <a:spLocks noChangeArrowheads="1"/>
          </p:cNvSpPr>
          <p:nvPr/>
        </p:nvSpPr>
        <p:spPr bwMode="auto">
          <a:xfrm>
            <a:off x="6934200" y="4652963"/>
            <a:ext cx="2209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…in cooperation with other proteins…</a:t>
            </a:r>
          </a:p>
        </p:txBody>
      </p:sp>
      <p:sp>
        <p:nvSpPr>
          <p:cNvPr id="114697" name="Text Box 12"/>
          <p:cNvSpPr txBox="1">
            <a:spLocks noChangeArrowheads="1"/>
          </p:cNvSpPr>
          <p:nvPr/>
        </p:nvSpPr>
        <p:spPr bwMode="auto">
          <a:xfrm>
            <a:off x="5795963" y="3716338"/>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…conforming complex interaction networks...</a:t>
            </a:r>
          </a:p>
        </p:txBody>
      </p:sp>
      <p:sp>
        <p:nvSpPr>
          <p:cNvPr id="114698" name="Text Box 13"/>
          <p:cNvSpPr txBox="1">
            <a:spLocks noChangeArrowheads="1"/>
          </p:cNvSpPr>
          <p:nvPr/>
        </p:nvSpPr>
        <p:spPr bwMode="auto">
          <a:xfrm>
            <a:off x="2571750" y="904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44"/>
                </a:solidFill>
              </a:rPr>
              <a:t>Genes in the DNA...</a:t>
            </a:r>
          </a:p>
        </p:txBody>
      </p:sp>
      <p:sp>
        <p:nvSpPr>
          <p:cNvPr id="114699" name="Text Box 14"/>
          <p:cNvSpPr txBox="1">
            <a:spLocks noChangeArrowheads="1"/>
          </p:cNvSpPr>
          <p:nvPr/>
        </p:nvSpPr>
        <p:spPr bwMode="auto">
          <a:xfrm>
            <a:off x="7239000" y="669925"/>
            <a:ext cx="1981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…whose final effect configures the phenotype...</a:t>
            </a:r>
          </a:p>
        </p:txBody>
      </p:sp>
      <p:sp>
        <p:nvSpPr>
          <p:cNvPr id="114700" name="Text Box 15"/>
          <p:cNvSpPr txBox="1">
            <a:spLocks noChangeArrowheads="1"/>
          </p:cNvSpPr>
          <p:nvPr/>
        </p:nvSpPr>
        <p:spPr bwMode="auto">
          <a:xfrm>
            <a:off x="6659563" y="573246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200">
                <a:solidFill>
                  <a:srgbClr val="3366FF"/>
                </a:solidFill>
                <a:latin typeface="Times New Roman" pitchFamily="18" charset="0"/>
              </a:rPr>
              <a:t>Each protein has an average of 8 interactions</a:t>
            </a:r>
            <a:endParaRPr lang="en-GB" altLang="en-US" sz="1200">
              <a:solidFill>
                <a:srgbClr val="3366FF"/>
              </a:solidFill>
              <a:latin typeface="Times New Roman" pitchFamily="18" charset="0"/>
            </a:endParaRPr>
          </a:p>
        </p:txBody>
      </p:sp>
      <p:sp>
        <p:nvSpPr>
          <p:cNvPr id="114701" name="Text Box 17"/>
          <p:cNvSpPr txBox="1">
            <a:spLocks noChangeArrowheads="1"/>
          </p:cNvSpPr>
          <p:nvPr/>
        </p:nvSpPr>
        <p:spPr bwMode="auto">
          <a:xfrm>
            <a:off x="0" y="260350"/>
            <a:ext cx="2690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60000"/>
              </a:lnSpc>
              <a:spcBef>
                <a:spcPct val="50000"/>
              </a:spcBef>
            </a:pPr>
            <a:r>
              <a:rPr lang="es-ES_tradnl" altLang="en-US" sz="1600">
                <a:solidFill>
                  <a:srgbClr val="3366FF"/>
                </a:solidFill>
                <a:latin typeface="Times New Roman" pitchFamily="18" charset="0"/>
              </a:rPr>
              <a:t>Next Generation Sequencing</a:t>
            </a:r>
          </a:p>
          <a:p>
            <a:pPr>
              <a:lnSpc>
                <a:spcPct val="60000"/>
              </a:lnSpc>
              <a:spcBef>
                <a:spcPct val="50000"/>
              </a:spcBef>
            </a:pPr>
            <a:r>
              <a:rPr lang="es-ES_tradnl" altLang="en-US" sz="1600">
                <a:solidFill>
                  <a:srgbClr val="3366FF"/>
                </a:solidFill>
                <a:latin typeface="Times New Roman" pitchFamily="18" charset="0"/>
              </a:rPr>
              <a:t>10</a:t>
            </a:r>
            <a:r>
              <a:rPr lang="es-ES_tradnl" altLang="en-US" sz="1600" baseline="30000">
                <a:solidFill>
                  <a:srgbClr val="3366FF"/>
                </a:solidFill>
                <a:latin typeface="Times New Roman" pitchFamily="18" charset="0"/>
              </a:rPr>
              <a:t>9</a:t>
            </a:r>
            <a:r>
              <a:rPr lang="es-ES_tradnl" altLang="en-US" sz="1600">
                <a:solidFill>
                  <a:srgbClr val="3366FF"/>
                </a:solidFill>
                <a:latin typeface="Times New Roman" pitchFamily="18" charset="0"/>
              </a:rPr>
              <a:t>bp per round</a:t>
            </a:r>
          </a:p>
        </p:txBody>
      </p:sp>
      <p:pic>
        <p:nvPicPr>
          <p:cNvPr id="1042" name="Picture 18" descr="C:\jose_luis\liPKC\p62-250699\pkcimag1\zpkc_atpbssup2.bmp"/>
          <p:cNvPicPr>
            <a:picLocks noChangeAspect="1" noChangeArrowheads="1"/>
          </p:cNvPicPr>
          <p:nvPr/>
        </p:nvPicPr>
        <p:blipFill>
          <a:blip r:embed="rId5" cstate="print"/>
          <a:srcRect/>
          <a:stretch>
            <a:fillRect/>
          </a:stretch>
        </p:blipFill>
        <p:spPr bwMode="auto">
          <a:xfrm>
            <a:off x="3347864" y="4797152"/>
            <a:ext cx="1905000" cy="1382713"/>
          </a:xfrm>
          <a:prstGeom prst="ellipse">
            <a:avLst/>
          </a:prstGeom>
          <a:ln>
            <a:noFill/>
          </a:ln>
          <a:effectLst>
            <a:softEdge rad="112500"/>
          </a:effectLst>
        </p:spPr>
      </p:pic>
      <p:sp>
        <p:nvSpPr>
          <p:cNvPr id="114703" name="Text Box 19"/>
          <p:cNvSpPr txBox="1">
            <a:spLocks noChangeArrowheads="1"/>
          </p:cNvSpPr>
          <p:nvPr/>
        </p:nvSpPr>
        <p:spPr bwMode="auto">
          <a:xfrm>
            <a:off x="1547813" y="5434013"/>
            <a:ext cx="220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…code for proteins...</a:t>
            </a:r>
          </a:p>
        </p:txBody>
      </p:sp>
      <p:sp>
        <p:nvSpPr>
          <p:cNvPr id="114704" name="Text Box 20"/>
          <p:cNvSpPr txBox="1">
            <a:spLocks noChangeArrowheads="1"/>
          </p:cNvSpPr>
          <p:nvPr/>
        </p:nvSpPr>
        <p:spPr bwMode="auto">
          <a:xfrm>
            <a:off x="4500563" y="6149975"/>
            <a:ext cx="3452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…that account for function if...</a:t>
            </a:r>
          </a:p>
        </p:txBody>
      </p:sp>
      <p:sp>
        <p:nvSpPr>
          <p:cNvPr id="114705" name="Text Box 21"/>
          <p:cNvSpPr txBox="1">
            <a:spLocks noChangeArrowheads="1"/>
          </p:cNvSpPr>
          <p:nvPr/>
        </p:nvSpPr>
        <p:spPr bwMode="auto">
          <a:xfrm>
            <a:off x="3059113" y="6092825"/>
            <a:ext cx="2305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200">
                <a:solidFill>
                  <a:srgbClr val="3366FF"/>
                </a:solidFill>
                <a:latin typeface="Times New Roman" pitchFamily="18" charset="0"/>
              </a:rPr>
              <a:t>That undergo post-translational modifications, somatic recombination...</a:t>
            </a:r>
          </a:p>
          <a:p>
            <a:r>
              <a:rPr lang="es-ES_tradnl" altLang="en-US" sz="1200">
                <a:solidFill>
                  <a:srgbClr val="3366FF"/>
                </a:solidFill>
                <a:latin typeface="Times New Roman" pitchFamily="18" charset="0"/>
              </a:rPr>
              <a:t>100K-500K proteins</a:t>
            </a:r>
            <a:endParaRPr lang="en-GB" altLang="en-US" sz="1200">
              <a:solidFill>
                <a:srgbClr val="3366FF"/>
              </a:solidFill>
              <a:latin typeface="Times New Roman" pitchFamily="18" charset="0"/>
            </a:endParaRPr>
          </a:p>
        </p:txBody>
      </p:sp>
      <p:pic>
        <p:nvPicPr>
          <p:cNvPr id="1049" name="Picture 4"/>
          <p:cNvPicPr>
            <a:picLocks noChangeAspect="1" noChangeArrowheads="1"/>
          </p:cNvPicPr>
          <p:nvPr/>
        </p:nvPicPr>
        <p:blipFill>
          <a:blip r:embed="rId6" cstate="print"/>
          <a:stretch>
            <a:fillRect/>
          </a:stretch>
        </p:blipFill>
        <p:spPr bwMode="auto">
          <a:xfrm>
            <a:off x="5220072" y="4293096"/>
            <a:ext cx="1978025" cy="1803400"/>
          </a:xfrm>
          <a:prstGeom prst="ellipse">
            <a:avLst/>
          </a:prstGeom>
          <a:ln>
            <a:noFill/>
          </a:ln>
          <a:effectLst>
            <a:softEdge rad="112500"/>
          </a:effectLst>
        </p:spPr>
      </p:pic>
      <p:pic>
        <p:nvPicPr>
          <p:cNvPr id="279556" name="Picture 4"/>
          <p:cNvPicPr>
            <a:picLocks noChangeAspect="1" noChangeArrowheads="1"/>
          </p:cNvPicPr>
          <p:nvPr/>
        </p:nvPicPr>
        <p:blipFill>
          <a:blip r:embed="rId7" cstate="print"/>
          <a:srcRect/>
          <a:stretch>
            <a:fillRect/>
          </a:stretch>
        </p:blipFill>
        <p:spPr bwMode="auto">
          <a:xfrm>
            <a:off x="1808214" y="4293096"/>
            <a:ext cx="1224136" cy="1224136"/>
          </a:xfrm>
          <a:prstGeom prst="rect">
            <a:avLst/>
          </a:prstGeom>
          <a:ln>
            <a:noFill/>
          </a:ln>
          <a:effectLst>
            <a:softEdge rad="112500"/>
          </a:effectLst>
        </p:spPr>
      </p:pic>
      <p:pic>
        <p:nvPicPr>
          <p:cNvPr id="28" name="Picture 7"/>
          <p:cNvPicPr>
            <a:picLocks noChangeAspect="1" noChangeArrowheads="1"/>
          </p:cNvPicPr>
          <p:nvPr/>
        </p:nvPicPr>
        <p:blipFill>
          <a:blip r:embed="rId8" cstate="print"/>
          <a:srcRect/>
          <a:stretch>
            <a:fillRect/>
          </a:stretch>
        </p:blipFill>
        <p:spPr bwMode="auto">
          <a:xfrm>
            <a:off x="1259632" y="1268760"/>
            <a:ext cx="2064765" cy="1129431"/>
          </a:xfrm>
          <a:prstGeom prst="rect">
            <a:avLst/>
          </a:prstGeom>
          <a:ln>
            <a:noFill/>
          </a:ln>
          <a:effectLst>
            <a:softEdge rad="112500"/>
          </a:effectLst>
        </p:spPr>
      </p:pic>
      <p:sp>
        <p:nvSpPr>
          <p:cNvPr id="114709" name="Text Box 10"/>
          <p:cNvSpPr txBox="1">
            <a:spLocks noChangeArrowheads="1"/>
          </p:cNvSpPr>
          <p:nvPr/>
        </p:nvSpPr>
        <p:spPr bwMode="auto">
          <a:xfrm>
            <a:off x="-180975" y="1700213"/>
            <a:ext cx="2016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…with its complex variability...</a:t>
            </a:r>
          </a:p>
        </p:txBody>
      </p:sp>
      <p:sp>
        <p:nvSpPr>
          <p:cNvPr id="114710" name="Text Box 15"/>
          <p:cNvSpPr txBox="1">
            <a:spLocks noChangeArrowheads="1"/>
          </p:cNvSpPr>
          <p:nvPr/>
        </p:nvSpPr>
        <p:spPr bwMode="auto">
          <a:xfrm>
            <a:off x="1476375" y="2276475"/>
            <a:ext cx="1582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US" altLang="en-US" sz="1200">
                <a:solidFill>
                  <a:srgbClr val="3366FF"/>
                </a:solidFill>
                <a:latin typeface="Times New Roman" pitchFamily="18" charset="0"/>
              </a:rPr>
              <a:t>12 million SNPs in exonic regions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Flecha circular"/>
          <p:cNvSpPr/>
          <p:nvPr/>
        </p:nvSpPr>
        <p:spPr bwMode="auto">
          <a:xfrm flipH="1">
            <a:off x="785813" y="571500"/>
            <a:ext cx="6929437" cy="5643563"/>
          </a:xfrm>
          <a:prstGeom prst="circularArrow">
            <a:avLst>
              <a:gd name="adj1" fmla="val 10724"/>
              <a:gd name="adj2" fmla="val 1347254"/>
              <a:gd name="adj3" fmla="val 12075674"/>
              <a:gd name="adj4" fmla="val 17548209"/>
              <a:gd name="adj5" fmla="val 12500"/>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lIns="91390" tIns="45697" rIns="91390" bIns="45697"/>
          <a:lstStyle/>
          <a:p>
            <a:pPr>
              <a:spcBef>
                <a:spcPct val="50000"/>
              </a:spcBef>
              <a:defRPr/>
            </a:pPr>
            <a:endParaRPr lang="es-ES_tradnl">
              <a:solidFill>
                <a:srgbClr val="FFFFFF"/>
              </a:solidFill>
            </a:endParaRPr>
          </a:p>
        </p:txBody>
      </p:sp>
      <p:pic>
        <p:nvPicPr>
          <p:cNvPr id="1157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609600"/>
            <a:ext cx="2362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Text Box 4"/>
          <p:cNvSpPr txBox="1">
            <a:spLocks noChangeArrowheads="1"/>
          </p:cNvSpPr>
          <p:nvPr/>
        </p:nvSpPr>
        <p:spPr bwMode="auto">
          <a:xfrm>
            <a:off x="2590800" y="2562225"/>
            <a:ext cx="3429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3200">
                <a:solidFill>
                  <a:srgbClr val="000000"/>
                </a:solidFill>
                <a:latin typeface="Arial Rounded MT Bold" pitchFamily="34" charset="0"/>
              </a:rPr>
              <a:t>From genotype to phenotype.</a:t>
            </a:r>
            <a:r>
              <a:rPr lang="en-GB" altLang="en-US" sz="2800">
                <a:solidFill>
                  <a:srgbClr val="000000"/>
                </a:solidFill>
                <a:latin typeface="Arial Rounded MT Bold" pitchFamily="34" charset="0"/>
              </a:rPr>
              <a:t> </a:t>
            </a:r>
          </a:p>
          <a:p>
            <a:pPr>
              <a:spcBef>
                <a:spcPct val="50000"/>
              </a:spcBef>
            </a:pPr>
            <a:r>
              <a:rPr lang="en-GB" altLang="en-US" sz="1600">
                <a:solidFill>
                  <a:srgbClr val="000000"/>
                </a:solidFill>
                <a:latin typeface="Arial Rounded MT Bold" pitchFamily="34" charset="0"/>
              </a:rPr>
              <a:t>(in the functional post-genomics scenario)</a:t>
            </a:r>
            <a:endParaRPr lang="en-GB" altLang="en-US" sz="700">
              <a:solidFill>
                <a:srgbClr val="000000"/>
              </a:solidFill>
              <a:latin typeface="Arial Rounded MT Bold" pitchFamily="34" charset="0"/>
            </a:endParaRPr>
          </a:p>
        </p:txBody>
      </p:sp>
      <p:pic>
        <p:nvPicPr>
          <p:cNvPr id="1031" name="Picture 5"/>
          <p:cNvPicPr>
            <a:picLocks noChangeAspect="1" noChangeArrowheads="1"/>
          </p:cNvPicPr>
          <p:nvPr/>
        </p:nvPicPr>
        <p:blipFill>
          <a:blip r:embed="rId4" cstate="print"/>
          <a:srcRect/>
          <a:stretch>
            <a:fillRect/>
          </a:stretch>
        </p:blipFill>
        <p:spPr bwMode="auto">
          <a:xfrm>
            <a:off x="3635896" y="908720"/>
            <a:ext cx="623888" cy="10445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5718" name="Picture 7" descr="C:\ximo\documentos\Cursos, seminarios y charlas\oncochip\map00020.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94475" y="2438400"/>
            <a:ext cx="186372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9" name="Text Box 10"/>
          <p:cNvSpPr txBox="1">
            <a:spLocks noChangeArrowheads="1"/>
          </p:cNvSpPr>
          <p:nvPr/>
        </p:nvSpPr>
        <p:spPr bwMode="auto">
          <a:xfrm>
            <a:off x="0" y="3429000"/>
            <a:ext cx="2016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…when they are expressed in the proper moment and place...</a:t>
            </a:r>
          </a:p>
        </p:txBody>
      </p:sp>
      <p:sp>
        <p:nvSpPr>
          <p:cNvPr id="115720" name="Text Box 11"/>
          <p:cNvSpPr txBox="1">
            <a:spLocks noChangeArrowheads="1"/>
          </p:cNvSpPr>
          <p:nvPr/>
        </p:nvSpPr>
        <p:spPr bwMode="auto">
          <a:xfrm>
            <a:off x="6934200" y="4652963"/>
            <a:ext cx="2209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…in cooperation with other proteins…</a:t>
            </a:r>
          </a:p>
        </p:txBody>
      </p:sp>
      <p:sp>
        <p:nvSpPr>
          <p:cNvPr id="115721" name="Text Box 12"/>
          <p:cNvSpPr txBox="1">
            <a:spLocks noChangeArrowheads="1"/>
          </p:cNvSpPr>
          <p:nvPr/>
        </p:nvSpPr>
        <p:spPr bwMode="auto">
          <a:xfrm>
            <a:off x="5795963" y="3716338"/>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…conforming complex interaction networks...</a:t>
            </a:r>
          </a:p>
        </p:txBody>
      </p:sp>
      <p:sp>
        <p:nvSpPr>
          <p:cNvPr id="115722" name="Text Box 13"/>
          <p:cNvSpPr txBox="1">
            <a:spLocks noChangeArrowheads="1"/>
          </p:cNvSpPr>
          <p:nvPr/>
        </p:nvSpPr>
        <p:spPr bwMode="auto">
          <a:xfrm>
            <a:off x="2571750" y="904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44"/>
                </a:solidFill>
              </a:rPr>
              <a:t>Genes in the DNA...</a:t>
            </a:r>
          </a:p>
        </p:txBody>
      </p:sp>
      <p:sp>
        <p:nvSpPr>
          <p:cNvPr id="115723" name="Text Box 14"/>
          <p:cNvSpPr txBox="1">
            <a:spLocks noChangeArrowheads="1"/>
          </p:cNvSpPr>
          <p:nvPr/>
        </p:nvSpPr>
        <p:spPr bwMode="auto">
          <a:xfrm>
            <a:off x="7239000" y="669925"/>
            <a:ext cx="1981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…whose final effect configures the phenotype...</a:t>
            </a:r>
          </a:p>
        </p:txBody>
      </p:sp>
      <p:sp>
        <p:nvSpPr>
          <p:cNvPr id="115724" name="Text Box 15"/>
          <p:cNvSpPr txBox="1">
            <a:spLocks noChangeArrowheads="1"/>
          </p:cNvSpPr>
          <p:nvPr/>
        </p:nvSpPr>
        <p:spPr bwMode="auto">
          <a:xfrm>
            <a:off x="6659563" y="573246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200">
                <a:solidFill>
                  <a:srgbClr val="3366FF"/>
                </a:solidFill>
                <a:latin typeface="Times New Roman" pitchFamily="18" charset="0"/>
              </a:rPr>
              <a:t>Each protein has an average of 8 interactions</a:t>
            </a:r>
            <a:endParaRPr lang="en-GB" altLang="en-US" sz="1200">
              <a:solidFill>
                <a:srgbClr val="3366FF"/>
              </a:solidFill>
              <a:latin typeface="Times New Roman" pitchFamily="18" charset="0"/>
            </a:endParaRPr>
          </a:p>
        </p:txBody>
      </p:sp>
      <p:sp>
        <p:nvSpPr>
          <p:cNvPr id="115725" name="Text Box 17"/>
          <p:cNvSpPr txBox="1">
            <a:spLocks noChangeArrowheads="1"/>
          </p:cNvSpPr>
          <p:nvPr/>
        </p:nvSpPr>
        <p:spPr bwMode="auto">
          <a:xfrm>
            <a:off x="0" y="260350"/>
            <a:ext cx="2690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60000"/>
              </a:lnSpc>
              <a:spcBef>
                <a:spcPct val="50000"/>
              </a:spcBef>
            </a:pPr>
            <a:r>
              <a:rPr lang="es-ES_tradnl" altLang="en-US" sz="1600">
                <a:solidFill>
                  <a:srgbClr val="3366FF"/>
                </a:solidFill>
                <a:latin typeface="Times New Roman" pitchFamily="18" charset="0"/>
              </a:rPr>
              <a:t>Next Generation Sequencing</a:t>
            </a:r>
          </a:p>
          <a:p>
            <a:pPr>
              <a:lnSpc>
                <a:spcPct val="60000"/>
              </a:lnSpc>
              <a:spcBef>
                <a:spcPct val="50000"/>
              </a:spcBef>
            </a:pPr>
            <a:r>
              <a:rPr lang="es-ES_tradnl" altLang="en-US" sz="1600">
                <a:solidFill>
                  <a:srgbClr val="3366FF"/>
                </a:solidFill>
                <a:latin typeface="Times New Roman" pitchFamily="18" charset="0"/>
              </a:rPr>
              <a:t>10</a:t>
            </a:r>
            <a:r>
              <a:rPr lang="es-ES_tradnl" altLang="en-US" sz="1600" baseline="30000">
                <a:solidFill>
                  <a:srgbClr val="3366FF"/>
                </a:solidFill>
                <a:latin typeface="Times New Roman" pitchFamily="18" charset="0"/>
              </a:rPr>
              <a:t>9</a:t>
            </a:r>
            <a:r>
              <a:rPr lang="es-ES_tradnl" altLang="en-US" sz="1600">
                <a:solidFill>
                  <a:srgbClr val="3366FF"/>
                </a:solidFill>
                <a:latin typeface="Times New Roman" pitchFamily="18" charset="0"/>
              </a:rPr>
              <a:t>bp per round</a:t>
            </a:r>
          </a:p>
        </p:txBody>
      </p:sp>
      <p:pic>
        <p:nvPicPr>
          <p:cNvPr id="1042" name="Picture 18" descr="C:\jose_luis\liPKC\p62-250699\pkcimag1\zpkc_atpbssup2.bmp"/>
          <p:cNvPicPr>
            <a:picLocks noChangeAspect="1" noChangeArrowheads="1"/>
          </p:cNvPicPr>
          <p:nvPr/>
        </p:nvPicPr>
        <p:blipFill>
          <a:blip r:embed="rId6" cstate="print"/>
          <a:srcRect/>
          <a:stretch>
            <a:fillRect/>
          </a:stretch>
        </p:blipFill>
        <p:spPr bwMode="auto">
          <a:xfrm>
            <a:off x="3347864" y="4797152"/>
            <a:ext cx="1905000" cy="1382713"/>
          </a:xfrm>
          <a:prstGeom prst="ellipse">
            <a:avLst/>
          </a:prstGeom>
          <a:ln>
            <a:noFill/>
          </a:ln>
          <a:effectLst>
            <a:softEdge rad="112500"/>
          </a:effectLst>
        </p:spPr>
      </p:pic>
      <p:sp>
        <p:nvSpPr>
          <p:cNvPr id="115727" name="Text Box 19"/>
          <p:cNvSpPr txBox="1">
            <a:spLocks noChangeArrowheads="1"/>
          </p:cNvSpPr>
          <p:nvPr/>
        </p:nvSpPr>
        <p:spPr bwMode="auto">
          <a:xfrm>
            <a:off x="1547813" y="5434013"/>
            <a:ext cx="220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…code for proteins...</a:t>
            </a:r>
          </a:p>
        </p:txBody>
      </p:sp>
      <p:sp>
        <p:nvSpPr>
          <p:cNvPr id="115728" name="Text Box 20"/>
          <p:cNvSpPr txBox="1">
            <a:spLocks noChangeArrowheads="1"/>
          </p:cNvSpPr>
          <p:nvPr/>
        </p:nvSpPr>
        <p:spPr bwMode="auto">
          <a:xfrm>
            <a:off x="4500563" y="6149975"/>
            <a:ext cx="3452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…that account for function if...</a:t>
            </a:r>
          </a:p>
        </p:txBody>
      </p:sp>
      <p:sp>
        <p:nvSpPr>
          <p:cNvPr id="115729" name="Text Box 21"/>
          <p:cNvSpPr txBox="1">
            <a:spLocks noChangeArrowheads="1"/>
          </p:cNvSpPr>
          <p:nvPr/>
        </p:nvSpPr>
        <p:spPr bwMode="auto">
          <a:xfrm>
            <a:off x="3059113" y="6092825"/>
            <a:ext cx="2305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200">
                <a:solidFill>
                  <a:srgbClr val="3366FF"/>
                </a:solidFill>
                <a:latin typeface="Times New Roman" pitchFamily="18" charset="0"/>
              </a:rPr>
              <a:t>That undergo post-translational modifications, somatic recombination...</a:t>
            </a:r>
          </a:p>
          <a:p>
            <a:r>
              <a:rPr lang="es-ES_tradnl" altLang="en-US" sz="1200">
                <a:solidFill>
                  <a:srgbClr val="3366FF"/>
                </a:solidFill>
                <a:latin typeface="Times New Roman" pitchFamily="18" charset="0"/>
              </a:rPr>
              <a:t>100K-500K proteins</a:t>
            </a:r>
            <a:endParaRPr lang="en-GB" altLang="en-US" sz="1200">
              <a:solidFill>
                <a:srgbClr val="3366FF"/>
              </a:solidFill>
              <a:latin typeface="Times New Roman" pitchFamily="18" charset="0"/>
            </a:endParaRPr>
          </a:p>
        </p:txBody>
      </p:sp>
      <p:pic>
        <p:nvPicPr>
          <p:cNvPr id="1049" name="Picture 4"/>
          <p:cNvPicPr>
            <a:picLocks noChangeAspect="1" noChangeArrowheads="1"/>
          </p:cNvPicPr>
          <p:nvPr/>
        </p:nvPicPr>
        <p:blipFill>
          <a:blip r:embed="rId7" cstate="print"/>
          <a:stretch>
            <a:fillRect/>
          </a:stretch>
        </p:blipFill>
        <p:spPr bwMode="auto">
          <a:xfrm>
            <a:off x="5220072" y="4293096"/>
            <a:ext cx="1978025" cy="1803400"/>
          </a:xfrm>
          <a:prstGeom prst="ellipse">
            <a:avLst/>
          </a:prstGeom>
          <a:ln>
            <a:noFill/>
          </a:ln>
          <a:effectLst>
            <a:softEdge rad="112500"/>
          </a:effectLst>
        </p:spPr>
      </p:pic>
      <p:pic>
        <p:nvPicPr>
          <p:cNvPr id="279556" name="Picture 4"/>
          <p:cNvPicPr>
            <a:picLocks noChangeAspect="1" noChangeArrowheads="1"/>
          </p:cNvPicPr>
          <p:nvPr/>
        </p:nvPicPr>
        <p:blipFill>
          <a:blip r:embed="rId8" cstate="print"/>
          <a:srcRect/>
          <a:stretch>
            <a:fillRect/>
          </a:stretch>
        </p:blipFill>
        <p:spPr bwMode="auto">
          <a:xfrm>
            <a:off x="1808214" y="4293096"/>
            <a:ext cx="1224136" cy="1224136"/>
          </a:xfrm>
          <a:prstGeom prst="rect">
            <a:avLst/>
          </a:prstGeom>
          <a:ln>
            <a:noFill/>
          </a:ln>
          <a:effectLst>
            <a:softEdge rad="112500"/>
          </a:effectLst>
        </p:spPr>
      </p:pic>
      <p:pic>
        <p:nvPicPr>
          <p:cNvPr id="28" name="Picture 7"/>
          <p:cNvPicPr>
            <a:picLocks noChangeAspect="1" noChangeArrowheads="1"/>
          </p:cNvPicPr>
          <p:nvPr/>
        </p:nvPicPr>
        <p:blipFill>
          <a:blip r:embed="rId9" cstate="print"/>
          <a:srcRect/>
          <a:stretch>
            <a:fillRect/>
          </a:stretch>
        </p:blipFill>
        <p:spPr bwMode="auto">
          <a:xfrm>
            <a:off x="1259632" y="1268760"/>
            <a:ext cx="2064765" cy="1129431"/>
          </a:xfrm>
          <a:prstGeom prst="rect">
            <a:avLst/>
          </a:prstGeom>
          <a:ln>
            <a:noFill/>
          </a:ln>
          <a:effectLst>
            <a:softEdge rad="112500"/>
          </a:effectLst>
        </p:spPr>
      </p:pic>
      <p:sp>
        <p:nvSpPr>
          <p:cNvPr id="115733" name="Text Box 10"/>
          <p:cNvSpPr txBox="1">
            <a:spLocks noChangeArrowheads="1"/>
          </p:cNvSpPr>
          <p:nvPr/>
        </p:nvSpPr>
        <p:spPr bwMode="auto">
          <a:xfrm>
            <a:off x="-180975" y="1700213"/>
            <a:ext cx="2016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…with its complex variability...</a:t>
            </a:r>
          </a:p>
        </p:txBody>
      </p:sp>
      <p:sp>
        <p:nvSpPr>
          <p:cNvPr id="115734" name="Text Box 15"/>
          <p:cNvSpPr txBox="1">
            <a:spLocks noChangeArrowheads="1"/>
          </p:cNvSpPr>
          <p:nvPr/>
        </p:nvSpPr>
        <p:spPr bwMode="auto">
          <a:xfrm>
            <a:off x="395288" y="2708275"/>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200">
                <a:solidFill>
                  <a:srgbClr val="3366FF"/>
                </a:solidFill>
                <a:latin typeface="Times New Roman" pitchFamily="18" charset="0"/>
              </a:rPr>
              <a:t>Half a million of variants between pais of individuals</a:t>
            </a:r>
            <a:endParaRPr lang="en-GB" altLang="en-US" sz="1200">
              <a:solidFill>
                <a:srgbClr val="3366FF"/>
              </a:solidFill>
              <a:latin typeface="Times New Roman" pitchFamily="18" charset="0"/>
            </a:endParaRPr>
          </a:p>
        </p:txBody>
      </p:sp>
      <p:sp>
        <p:nvSpPr>
          <p:cNvPr id="25" name="24 Rectángulo"/>
          <p:cNvSpPr/>
          <p:nvPr/>
        </p:nvSpPr>
        <p:spPr>
          <a:xfrm>
            <a:off x="0" y="0"/>
            <a:ext cx="9144000" cy="6858000"/>
          </a:xfrm>
          <a:prstGeom prst="rect">
            <a:avLst/>
          </a:prstGeom>
          <a:solidFill>
            <a:srgbClr val="FFFFFF">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a:solidFill>
                <a:prstClr val="white"/>
              </a:solidFill>
            </a:endParaRPr>
          </a:p>
        </p:txBody>
      </p:sp>
      <p:sp>
        <p:nvSpPr>
          <p:cNvPr id="24" name="23 Flecha circular"/>
          <p:cNvSpPr/>
          <p:nvPr/>
        </p:nvSpPr>
        <p:spPr bwMode="auto">
          <a:xfrm flipH="1">
            <a:off x="755650" y="549275"/>
            <a:ext cx="6929438" cy="5643563"/>
          </a:xfrm>
          <a:prstGeom prst="circularArrow">
            <a:avLst>
              <a:gd name="adj1" fmla="val 10724"/>
              <a:gd name="adj2" fmla="val 1347254"/>
              <a:gd name="adj3" fmla="val 12075674"/>
              <a:gd name="adj4" fmla="val 17548209"/>
              <a:gd name="adj5" fmla="val 12500"/>
            </a:avLst>
          </a:prstGeom>
          <a:solidFill>
            <a:schemeClr val="bg1">
              <a:lumMod val="20000"/>
              <a:lumOff val="80000"/>
            </a:schemeClr>
          </a:solidFill>
          <a:ln w="19050" cap="flat" cmpd="sng" algn="ctr">
            <a:solidFill>
              <a:schemeClr val="tx1"/>
            </a:solidFill>
            <a:prstDash val="solid"/>
            <a:round/>
            <a:headEnd type="none" w="med" len="med"/>
            <a:tailEnd type="none" w="med" len="med"/>
          </a:ln>
          <a:effectLst/>
        </p:spPr>
        <p:txBody>
          <a:bodyPr lIns="91390" tIns="45697" rIns="91390" bIns="45697"/>
          <a:lstStyle/>
          <a:p>
            <a:pPr>
              <a:spcBef>
                <a:spcPct val="50000"/>
              </a:spcBef>
              <a:defRPr/>
            </a:pPr>
            <a:endParaRPr lang="es-ES_tradnl">
              <a:solidFill>
                <a:srgbClr val="FFFFFF"/>
              </a:solidFill>
            </a:endParaRPr>
          </a:p>
        </p:txBody>
      </p:sp>
      <p:sp>
        <p:nvSpPr>
          <p:cNvPr id="30" name="29 Elipse"/>
          <p:cNvSpPr/>
          <p:nvPr/>
        </p:nvSpPr>
        <p:spPr>
          <a:xfrm>
            <a:off x="1214438" y="1071563"/>
            <a:ext cx="2786062" cy="121443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90" tIns="45697" rIns="91390" bIns="45697" anchor="ctr"/>
          <a:lstStyle/>
          <a:p>
            <a:pPr>
              <a:spcBef>
                <a:spcPct val="50000"/>
              </a:spcBef>
              <a:defRPr/>
            </a:pPr>
            <a:r>
              <a:rPr lang="en-GB" sz="3200" dirty="0">
                <a:solidFill>
                  <a:prstClr val="black"/>
                </a:solidFill>
              </a:rPr>
              <a:t>Causes</a:t>
            </a:r>
          </a:p>
        </p:txBody>
      </p:sp>
      <p:sp>
        <p:nvSpPr>
          <p:cNvPr id="31" name="30 Elipse"/>
          <p:cNvSpPr/>
          <p:nvPr/>
        </p:nvSpPr>
        <p:spPr>
          <a:xfrm>
            <a:off x="4714875" y="2857500"/>
            <a:ext cx="3857625" cy="3286125"/>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90" tIns="45697" rIns="91390" bIns="45697" anchor="ctr"/>
          <a:lstStyle/>
          <a:p>
            <a:pPr>
              <a:spcBef>
                <a:spcPct val="50000"/>
              </a:spcBef>
              <a:defRPr/>
            </a:pPr>
            <a:r>
              <a:rPr lang="en-GB" sz="3200" dirty="0">
                <a:solidFill>
                  <a:prstClr val="black"/>
                </a:solidFill>
              </a:rPr>
              <a:t>Function (modules of proteins)</a:t>
            </a:r>
          </a:p>
        </p:txBody>
      </p:sp>
      <p:sp>
        <p:nvSpPr>
          <p:cNvPr id="32" name="31 Elipse"/>
          <p:cNvSpPr/>
          <p:nvPr/>
        </p:nvSpPr>
        <p:spPr>
          <a:xfrm>
            <a:off x="4429125" y="1071563"/>
            <a:ext cx="2786063" cy="1214437"/>
          </a:xfrm>
          <a:prstGeom prst="ellipse">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390" tIns="45697" rIns="91390" bIns="45697" anchor="ctr"/>
          <a:lstStyle/>
          <a:p>
            <a:pPr>
              <a:spcBef>
                <a:spcPct val="50000"/>
              </a:spcBef>
              <a:defRPr/>
            </a:pPr>
            <a:r>
              <a:rPr lang="en-GB" sz="3200" dirty="0">
                <a:solidFill>
                  <a:prstClr val="black"/>
                </a:solidFill>
              </a:rPr>
              <a:t>Effects</a:t>
            </a:r>
          </a:p>
        </p:txBody>
      </p:sp>
      <p:sp>
        <p:nvSpPr>
          <p:cNvPr id="115740" name="34 CuadroTexto"/>
          <p:cNvSpPr txBox="1">
            <a:spLocks noChangeArrowheads="1"/>
          </p:cNvSpPr>
          <p:nvPr/>
        </p:nvSpPr>
        <p:spPr bwMode="auto">
          <a:xfrm>
            <a:off x="0" y="0"/>
            <a:ext cx="9144000" cy="830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00"/>
                </a:solidFill>
                <a:latin typeface="Arial Rounded MT Bold" pitchFamily="34" charset="0"/>
              </a:rPr>
              <a:t>Holistic approach. Causes and effects remain essentially the same. The concept of function has changed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26 Flecha circular"/>
          <p:cNvSpPr/>
          <p:nvPr/>
        </p:nvSpPr>
        <p:spPr bwMode="auto">
          <a:xfrm flipH="1">
            <a:off x="785813" y="571500"/>
            <a:ext cx="6929437" cy="5643563"/>
          </a:xfrm>
          <a:prstGeom prst="circularArrow">
            <a:avLst>
              <a:gd name="adj1" fmla="val 10724"/>
              <a:gd name="adj2" fmla="val 1347254"/>
              <a:gd name="adj3" fmla="val 12075674"/>
              <a:gd name="adj4" fmla="val 17548209"/>
              <a:gd name="adj5" fmla="val 12500"/>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lIns="91390" tIns="45697" rIns="91390" bIns="45697"/>
          <a:lstStyle/>
          <a:p>
            <a:pPr>
              <a:spcBef>
                <a:spcPct val="50000"/>
              </a:spcBef>
              <a:defRPr/>
            </a:pPr>
            <a:endParaRPr lang="es-ES_tradnl">
              <a:solidFill>
                <a:srgbClr val="FFFFFF"/>
              </a:solidFill>
            </a:endParaRPr>
          </a:p>
        </p:txBody>
      </p:sp>
      <p:pic>
        <p:nvPicPr>
          <p:cNvPr id="1167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609600"/>
            <a:ext cx="23622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0" name="Text Box 4"/>
          <p:cNvSpPr txBox="1">
            <a:spLocks noChangeArrowheads="1"/>
          </p:cNvSpPr>
          <p:nvPr/>
        </p:nvSpPr>
        <p:spPr bwMode="auto">
          <a:xfrm>
            <a:off x="2590800" y="2562225"/>
            <a:ext cx="34290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3200">
                <a:solidFill>
                  <a:srgbClr val="000000"/>
                </a:solidFill>
                <a:latin typeface="Arial Rounded MT Bold" pitchFamily="34" charset="0"/>
              </a:rPr>
              <a:t>From genotype to phenotype.</a:t>
            </a:r>
            <a:r>
              <a:rPr lang="en-GB" altLang="en-US" sz="2800">
                <a:solidFill>
                  <a:srgbClr val="000000"/>
                </a:solidFill>
                <a:latin typeface="Arial Rounded MT Bold" pitchFamily="34" charset="0"/>
              </a:rPr>
              <a:t> </a:t>
            </a:r>
          </a:p>
          <a:p>
            <a:pPr>
              <a:spcBef>
                <a:spcPct val="50000"/>
              </a:spcBef>
            </a:pPr>
            <a:r>
              <a:rPr lang="en-GB" altLang="en-US" sz="1600">
                <a:solidFill>
                  <a:srgbClr val="000000"/>
                </a:solidFill>
                <a:latin typeface="Arial Rounded MT Bold" pitchFamily="34" charset="0"/>
              </a:rPr>
              <a:t>(in the functional post-genomics scenario)</a:t>
            </a:r>
            <a:endParaRPr lang="en-GB" altLang="en-US" sz="700">
              <a:solidFill>
                <a:srgbClr val="000000"/>
              </a:solidFill>
              <a:latin typeface="Arial Rounded MT Bold" pitchFamily="34" charset="0"/>
            </a:endParaRPr>
          </a:p>
        </p:txBody>
      </p:sp>
      <p:pic>
        <p:nvPicPr>
          <p:cNvPr id="1031" name="Picture 5"/>
          <p:cNvPicPr>
            <a:picLocks noChangeAspect="1" noChangeArrowheads="1"/>
          </p:cNvPicPr>
          <p:nvPr/>
        </p:nvPicPr>
        <p:blipFill>
          <a:blip r:embed="rId3" cstate="print"/>
          <a:srcRect/>
          <a:stretch>
            <a:fillRect/>
          </a:stretch>
        </p:blipFill>
        <p:spPr bwMode="auto">
          <a:xfrm>
            <a:off x="3635896" y="908720"/>
            <a:ext cx="623888" cy="10445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6742" name="Picture 7" descr="C:\ximo\documentos\Cursos, seminarios y charlas\oncochip\map00020.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4475" y="2438400"/>
            <a:ext cx="1863725" cy="120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 Box 10"/>
          <p:cNvSpPr txBox="1">
            <a:spLocks noChangeArrowheads="1"/>
          </p:cNvSpPr>
          <p:nvPr/>
        </p:nvSpPr>
        <p:spPr bwMode="auto">
          <a:xfrm>
            <a:off x="0" y="3429000"/>
            <a:ext cx="20161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…when they are expressed in the proper moment and place...</a:t>
            </a:r>
          </a:p>
        </p:txBody>
      </p:sp>
      <p:sp>
        <p:nvSpPr>
          <p:cNvPr id="116744" name="Text Box 11"/>
          <p:cNvSpPr txBox="1">
            <a:spLocks noChangeArrowheads="1"/>
          </p:cNvSpPr>
          <p:nvPr/>
        </p:nvSpPr>
        <p:spPr bwMode="auto">
          <a:xfrm>
            <a:off x="6934200" y="4652963"/>
            <a:ext cx="2209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…in cooperation with other proteins…</a:t>
            </a:r>
          </a:p>
        </p:txBody>
      </p:sp>
      <p:sp>
        <p:nvSpPr>
          <p:cNvPr id="116745" name="Text Box 12"/>
          <p:cNvSpPr txBox="1">
            <a:spLocks noChangeArrowheads="1"/>
          </p:cNvSpPr>
          <p:nvPr/>
        </p:nvSpPr>
        <p:spPr bwMode="auto">
          <a:xfrm>
            <a:off x="5795963" y="3716338"/>
            <a:ext cx="3657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…conforming complex interaction networks...</a:t>
            </a:r>
          </a:p>
        </p:txBody>
      </p:sp>
      <p:sp>
        <p:nvSpPr>
          <p:cNvPr id="116746" name="Text Box 13"/>
          <p:cNvSpPr txBox="1">
            <a:spLocks noChangeArrowheads="1"/>
          </p:cNvSpPr>
          <p:nvPr/>
        </p:nvSpPr>
        <p:spPr bwMode="auto">
          <a:xfrm>
            <a:off x="2571750" y="904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44"/>
                </a:solidFill>
              </a:rPr>
              <a:t>Genes in the DNA...</a:t>
            </a:r>
          </a:p>
        </p:txBody>
      </p:sp>
      <p:sp>
        <p:nvSpPr>
          <p:cNvPr id="116747" name="Text Box 14"/>
          <p:cNvSpPr txBox="1">
            <a:spLocks noChangeArrowheads="1"/>
          </p:cNvSpPr>
          <p:nvPr/>
        </p:nvSpPr>
        <p:spPr bwMode="auto">
          <a:xfrm>
            <a:off x="7239000" y="669925"/>
            <a:ext cx="19812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…whose final effect configures the phenotype...</a:t>
            </a:r>
          </a:p>
        </p:txBody>
      </p:sp>
      <p:sp>
        <p:nvSpPr>
          <p:cNvPr id="116748" name="Text Box 15"/>
          <p:cNvSpPr txBox="1">
            <a:spLocks noChangeArrowheads="1"/>
          </p:cNvSpPr>
          <p:nvPr/>
        </p:nvSpPr>
        <p:spPr bwMode="auto">
          <a:xfrm>
            <a:off x="6659563" y="5732463"/>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200">
                <a:solidFill>
                  <a:srgbClr val="3366FF"/>
                </a:solidFill>
                <a:latin typeface="Times New Roman" pitchFamily="18" charset="0"/>
              </a:rPr>
              <a:t>Each protein has an average of 8 interactions</a:t>
            </a:r>
            <a:endParaRPr lang="en-GB" altLang="en-US" sz="1200">
              <a:solidFill>
                <a:srgbClr val="3366FF"/>
              </a:solidFill>
              <a:latin typeface="Times New Roman" pitchFamily="18" charset="0"/>
            </a:endParaRPr>
          </a:p>
        </p:txBody>
      </p:sp>
      <p:sp>
        <p:nvSpPr>
          <p:cNvPr id="116749" name="Text Box 17"/>
          <p:cNvSpPr txBox="1">
            <a:spLocks noChangeArrowheads="1"/>
          </p:cNvSpPr>
          <p:nvPr/>
        </p:nvSpPr>
        <p:spPr bwMode="auto">
          <a:xfrm>
            <a:off x="0" y="260350"/>
            <a:ext cx="2690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60000"/>
              </a:lnSpc>
              <a:spcBef>
                <a:spcPct val="50000"/>
              </a:spcBef>
            </a:pPr>
            <a:r>
              <a:rPr lang="es-ES_tradnl" altLang="en-US" sz="1600">
                <a:solidFill>
                  <a:srgbClr val="3366FF"/>
                </a:solidFill>
                <a:latin typeface="Times New Roman" pitchFamily="18" charset="0"/>
              </a:rPr>
              <a:t>Next Generation Sequencing</a:t>
            </a:r>
          </a:p>
          <a:p>
            <a:pPr>
              <a:lnSpc>
                <a:spcPct val="60000"/>
              </a:lnSpc>
              <a:spcBef>
                <a:spcPct val="50000"/>
              </a:spcBef>
            </a:pPr>
            <a:r>
              <a:rPr lang="es-ES_tradnl" altLang="en-US" sz="1600">
                <a:solidFill>
                  <a:srgbClr val="3366FF"/>
                </a:solidFill>
                <a:latin typeface="Times New Roman" pitchFamily="18" charset="0"/>
              </a:rPr>
              <a:t>10</a:t>
            </a:r>
            <a:r>
              <a:rPr lang="es-ES_tradnl" altLang="en-US" sz="1600" baseline="30000">
                <a:solidFill>
                  <a:srgbClr val="3366FF"/>
                </a:solidFill>
                <a:latin typeface="Times New Roman" pitchFamily="18" charset="0"/>
              </a:rPr>
              <a:t>9</a:t>
            </a:r>
            <a:r>
              <a:rPr lang="es-ES_tradnl" altLang="en-US" sz="1600">
                <a:solidFill>
                  <a:srgbClr val="3366FF"/>
                </a:solidFill>
                <a:latin typeface="Times New Roman" pitchFamily="18" charset="0"/>
              </a:rPr>
              <a:t>bp per round</a:t>
            </a:r>
          </a:p>
        </p:txBody>
      </p:sp>
      <p:pic>
        <p:nvPicPr>
          <p:cNvPr id="1042" name="Picture 18" descr="C:\jose_luis\liPKC\p62-250699\pkcimag1\zpkc_atpbssup2.bmp"/>
          <p:cNvPicPr>
            <a:picLocks noChangeAspect="1" noChangeArrowheads="1"/>
          </p:cNvPicPr>
          <p:nvPr/>
        </p:nvPicPr>
        <p:blipFill>
          <a:blip r:embed="rId5" cstate="print"/>
          <a:srcRect/>
          <a:stretch>
            <a:fillRect/>
          </a:stretch>
        </p:blipFill>
        <p:spPr bwMode="auto">
          <a:xfrm>
            <a:off x="3347864" y="4797152"/>
            <a:ext cx="1905000" cy="1382713"/>
          </a:xfrm>
          <a:prstGeom prst="ellipse">
            <a:avLst/>
          </a:prstGeom>
          <a:ln>
            <a:noFill/>
          </a:ln>
          <a:effectLst>
            <a:softEdge rad="112500"/>
          </a:effectLst>
        </p:spPr>
      </p:pic>
      <p:sp>
        <p:nvSpPr>
          <p:cNvPr id="116751" name="Text Box 19"/>
          <p:cNvSpPr txBox="1">
            <a:spLocks noChangeArrowheads="1"/>
          </p:cNvSpPr>
          <p:nvPr/>
        </p:nvSpPr>
        <p:spPr bwMode="auto">
          <a:xfrm>
            <a:off x="1547813" y="5434013"/>
            <a:ext cx="2209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…code for proteins...</a:t>
            </a:r>
          </a:p>
        </p:txBody>
      </p:sp>
      <p:sp>
        <p:nvSpPr>
          <p:cNvPr id="116752" name="Text Box 20"/>
          <p:cNvSpPr txBox="1">
            <a:spLocks noChangeArrowheads="1"/>
          </p:cNvSpPr>
          <p:nvPr/>
        </p:nvSpPr>
        <p:spPr bwMode="auto">
          <a:xfrm>
            <a:off x="4500563" y="6149975"/>
            <a:ext cx="3452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…that account for function if...</a:t>
            </a:r>
          </a:p>
        </p:txBody>
      </p:sp>
      <p:sp>
        <p:nvSpPr>
          <p:cNvPr id="116753" name="Text Box 21"/>
          <p:cNvSpPr txBox="1">
            <a:spLocks noChangeArrowheads="1"/>
          </p:cNvSpPr>
          <p:nvPr/>
        </p:nvSpPr>
        <p:spPr bwMode="auto">
          <a:xfrm>
            <a:off x="3059113" y="6092825"/>
            <a:ext cx="23050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200">
                <a:solidFill>
                  <a:srgbClr val="3366FF"/>
                </a:solidFill>
                <a:latin typeface="Times New Roman" pitchFamily="18" charset="0"/>
              </a:rPr>
              <a:t>That undergo post-translational modifications, somatic recombination...</a:t>
            </a:r>
          </a:p>
          <a:p>
            <a:r>
              <a:rPr lang="es-ES_tradnl" altLang="en-US" sz="1200">
                <a:solidFill>
                  <a:srgbClr val="3366FF"/>
                </a:solidFill>
                <a:latin typeface="Times New Roman" pitchFamily="18" charset="0"/>
              </a:rPr>
              <a:t>100K-500K proteins</a:t>
            </a:r>
            <a:endParaRPr lang="en-GB" altLang="en-US" sz="1200">
              <a:solidFill>
                <a:srgbClr val="3366FF"/>
              </a:solidFill>
              <a:latin typeface="Times New Roman" pitchFamily="18" charset="0"/>
            </a:endParaRPr>
          </a:p>
        </p:txBody>
      </p:sp>
      <p:pic>
        <p:nvPicPr>
          <p:cNvPr id="1049" name="Picture 4"/>
          <p:cNvPicPr>
            <a:picLocks noChangeAspect="1" noChangeArrowheads="1"/>
          </p:cNvPicPr>
          <p:nvPr/>
        </p:nvPicPr>
        <p:blipFill>
          <a:blip r:embed="rId6" cstate="print"/>
          <a:stretch>
            <a:fillRect/>
          </a:stretch>
        </p:blipFill>
        <p:spPr bwMode="auto">
          <a:xfrm>
            <a:off x="5220072" y="4293096"/>
            <a:ext cx="1978025" cy="1803400"/>
          </a:xfrm>
          <a:prstGeom prst="ellipse">
            <a:avLst/>
          </a:prstGeom>
          <a:ln>
            <a:noFill/>
          </a:ln>
          <a:effectLst>
            <a:softEdge rad="112500"/>
          </a:effectLst>
        </p:spPr>
      </p:pic>
      <p:pic>
        <p:nvPicPr>
          <p:cNvPr id="279556" name="Picture 4"/>
          <p:cNvPicPr>
            <a:picLocks noChangeAspect="1" noChangeArrowheads="1"/>
          </p:cNvPicPr>
          <p:nvPr/>
        </p:nvPicPr>
        <p:blipFill>
          <a:blip r:embed="rId7" cstate="print"/>
          <a:srcRect/>
          <a:stretch>
            <a:fillRect/>
          </a:stretch>
        </p:blipFill>
        <p:spPr bwMode="auto">
          <a:xfrm>
            <a:off x="1808214" y="4293096"/>
            <a:ext cx="1224136" cy="1224136"/>
          </a:xfrm>
          <a:prstGeom prst="rect">
            <a:avLst/>
          </a:prstGeom>
          <a:ln>
            <a:noFill/>
          </a:ln>
          <a:effectLst>
            <a:softEdge rad="112500"/>
          </a:effectLst>
        </p:spPr>
      </p:pic>
      <p:pic>
        <p:nvPicPr>
          <p:cNvPr id="28" name="Picture 7"/>
          <p:cNvPicPr>
            <a:picLocks noChangeAspect="1" noChangeArrowheads="1"/>
          </p:cNvPicPr>
          <p:nvPr/>
        </p:nvPicPr>
        <p:blipFill>
          <a:blip r:embed="rId8" cstate="print"/>
          <a:srcRect/>
          <a:stretch>
            <a:fillRect/>
          </a:stretch>
        </p:blipFill>
        <p:spPr bwMode="auto">
          <a:xfrm>
            <a:off x="1259632" y="1268760"/>
            <a:ext cx="2064765" cy="1129431"/>
          </a:xfrm>
          <a:prstGeom prst="rect">
            <a:avLst/>
          </a:prstGeom>
          <a:ln>
            <a:noFill/>
          </a:ln>
          <a:effectLst>
            <a:softEdge rad="112500"/>
          </a:effectLst>
        </p:spPr>
      </p:pic>
      <p:sp>
        <p:nvSpPr>
          <p:cNvPr id="116757" name="Text Box 10"/>
          <p:cNvSpPr txBox="1">
            <a:spLocks noChangeArrowheads="1"/>
          </p:cNvSpPr>
          <p:nvPr/>
        </p:nvSpPr>
        <p:spPr bwMode="auto">
          <a:xfrm>
            <a:off x="-180975" y="1700213"/>
            <a:ext cx="20161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44"/>
                </a:solidFill>
              </a:rPr>
              <a:t>…with its complex variability...</a:t>
            </a:r>
          </a:p>
        </p:txBody>
      </p:sp>
      <p:sp>
        <p:nvSpPr>
          <p:cNvPr id="116758" name="Text Box 15"/>
          <p:cNvSpPr txBox="1">
            <a:spLocks noChangeArrowheads="1"/>
          </p:cNvSpPr>
          <p:nvPr/>
        </p:nvSpPr>
        <p:spPr bwMode="auto">
          <a:xfrm>
            <a:off x="395288" y="2708275"/>
            <a:ext cx="1981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200">
                <a:solidFill>
                  <a:srgbClr val="3366FF"/>
                </a:solidFill>
                <a:latin typeface="Times New Roman" pitchFamily="18" charset="0"/>
              </a:rPr>
              <a:t>Half a million of variants between pais of individuals</a:t>
            </a:r>
            <a:endParaRPr lang="en-GB" altLang="en-US" sz="1200">
              <a:solidFill>
                <a:srgbClr val="3366FF"/>
              </a:solidFill>
              <a:latin typeface="Times New Roman" pitchFamily="18" charset="0"/>
            </a:endParaRPr>
          </a:p>
        </p:txBody>
      </p:sp>
      <p:sp>
        <p:nvSpPr>
          <p:cNvPr id="23" name="22 Rectángulo"/>
          <p:cNvSpPr/>
          <p:nvPr/>
        </p:nvSpPr>
        <p:spPr>
          <a:xfrm>
            <a:off x="0" y="0"/>
            <a:ext cx="9144000" cy="68580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dirty="0">
              <a:solidFill>
                <a:prstClr val="white"/>
              </a:solidFill>
            </a:endParaRPr>
          </a:p>
        </p:txBody>
      </p:sp>
      <p:sp>
        <p:nvSpPr>
          <p:cNvPr id="25" name="24 Elipse"/>
          <p:cNvSpPr/>
          <p:nvPr/>
        </p:nvSpPr>
        <p:spPr>
          <a:xfrm>
            <a:off x="755650" y="1268413"/>
            <a:ext cx="2520950" cy="1944687"/>
          </a:xfrm>
          <a:prstGeom prst="ellipse">
            <a:avLst/>
          </a:prstGeom>
          <a:solidFill>
            <a:srgbClr val="FFFFFF">
              <a:alpha val="30196"/>
            </a:srgbClr>
          </a:solidFill>
          <a:ln w="5715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dirty="0">
              <a:solidFill>
                <a:prstClr val="white"/>
              </a:solidFill>
            </a:endParaRPr>
          </a:p>
        </p:txBody>
      </p:sp>
      <p:sp>
        <p:nvSpPr>
          <p:cNvPr id="30" name="29 Elipse"/>
          <p:cNvSpPr/>
          <p:nvPr/>
        </p:nvSpPr>
        <p:spPr>
          <a:xfrm>
            <a:off x="539750" y="3933825"/>
            <a:ext cx="3168650" cy="1943100"/>
          </a:xfrm>
          <a:prstGeom prst="ellipse">
            <a:avLst/>
          </a:prstGeom>
          <a:solidFill>
            <a:srgbClr val="FFFFFF">
              <a:alpha val="30196"/>
            </a:srgbClr>
          </a:solidFill>
          <a:ln w="5715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dirty="0">
              <a:solidFill>
                <a:prstClr val="white"/>
              </a:solidFill>
            </a:endParaRPr>
          </a:p>
        </p:txBody>
      </p:sp>
      <p:sp>
        <p:nvSpPr>
          <p:cNvPr id="116762" name="30 CuadroTexto"/>
          <p:cNvSpPr txBox="1">
            <a:spLocks noChangeArrowheads="1"/>
          </p:cNvSpPr>
          <p:nvPr/>
        </p:nvSpPr>
        <p:spPr bwMode="auto">
          <a:xfrm>
            <a:off x="827088" y="1916113"/>
            <a:ext cx="2376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 altLang="en-US" sz="2800">
                <a:solidFill>
                  <a:srgbClr val="000000"/>
                </a:solidFill>
              </a:rPr>
              <a:t>Genotyping</a:t>
            </a:r>
          </a:p>
        </p:txBody>
      </p:sp>
      <p:sp>
        <p:nvSpPr>
          <p:cNvPr id="116763" name="31 CuadroTexto"/>
          <p:cNvSpPr txBox="1">
            <a:spLocks noChangeArrowheads="1"/>
          </p:cNvSpPr>
          <p:nvPr/>
        </p:nvSpPr>
        <p:spPr bwMode="auto">
          <a:xfrm>
            <a:off x="539750" y="4652963"/>
            <a:ext cx="3024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 altLang="en-US" sz="2800">
                <a:solidFill>
                  <a:srgbClr val="000000"/>
                </a:solidFill>
              </a:rPr>
              <a:t>Transcriptomics</a:t>
            </a:r>
          </a:p>
        </p:txBody>
      </p:sp>
      <p:sp>
        <p:nvSpPr>
          <p:cNvPr id="33" name="32 Elipse"/>
          <p:cNvSpPr/>
          <p:nvPr/>
        </p:nvSpPr>
        <p:spPr>
          <a:xfrm>
            <a:off x="3851275" y="4437063"/>
            <a:ext cx="3529013" cy="1800225"/>
          </a:xfrm>
          <a:prstGeom prst="ellipse">
            <a:avLst/>
          </a:prstGeom>
          <a:solidFill>
            <a:srgbClr val="FFFFFF">
              <a:alpha val="30196"/>
            </a:srgbClr>
          </a:solidFill>
          <a:ln w="5715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dirty="0">
              <a:solidFill>
                <a:prstClr val="white"/>
              </a:solidFill>
            </a:endParaRPr>
          </a:p>
        </p:txBody>
      </p:sp>
      <p:sp>
        <p:nvSpPr>
          <p:cNvPr id="116765" name="33 CuadroTexto"/>
          <p:cNvSpPr txBox="1">
            <a:spLocks noChangeArrowheads="1"/>
          </p:cNvSpPr>
          <p:nvPr/>
        </p:nvSpPr>
        <p:spPr bwMode="auto">
          <a:xfrm>
            <a:off x="4067175" y="5084763"/>
            <a:ext cx="3025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 altLang="en-US" sz="2800">
                <a:solidFill>
                  <a:srgbClr val="000000"/>
                </a:solidFill>
              </a:rPr>
              <a:t>Proteomics</a:t>
            </a:r>
          </a:p>
        </p:txBody>
      </p:sp>
      <p:sp>
        <p:nvSpPr>
          <p:cNvPr id="35" name="34 Elipse"/>
          <p:cNvSpPr/>
          <p:nvPr/>
        </p:nvSpPr>
        <p:spPr>
          <a:xfrm>
            <a:off x="6156325" y="2276475"/>
            <a:ext cx="2592388" cy="1944688"/>
          </a:xfrm>
          <a:prstGeom prst="ellipse">
            <a:avLst/>
          </a:prstGeom>
          <a:solidFill>
            <a:srgbClr val="FFFFFF">
              <a:alpha val="30196"/>
            </a:srgbClr>
          </a:solidFill>
          <a:ln w="57150">
            <a:solidFill>
              <a:srgbClr val="0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dirty="0">
              <a:solidFill>
                <a:prstClr val="white"/>
              </a:solidFill>
            </a:endParaRPr>
          </a:p>
        </p:txBody>
      </p:sp>
      <p:sp>
        <p:nvSpPr>
          <p:cNvPr id="116767" name="35 CuadroTexto"/>
          <p:cNvSpPr txBox="1">
            <a:spLocks noChangeArrowheads="1"/>
          </p:cNvSpPr>
          <p:nvPr/>
        </p:nvSpPr>
        <p:spPr bwMode="auto">
          <a:xfrm>
            <a:off x="6084888" y="2997200"/>
            <a:ext cx="27352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 altLang="en-US" sz="2800">
                <a:solidFill>
                  <a:srgbClr val="000000"/>
                </a:solidFill>
              </a:rPr>
              <a:t>Metabolomics</a:t>
            </a:r>
          </a:p>
        </p:txBody>
      </p:sp>
      <p:sp>
        <p:nvSpPr>
          <p:cNvPr id="39" name="38 Elipse"/>
          <p:cNvSpPr/>
          <p:nvPr/>
        </p:nvSpPr>
        <p:spPr>
          <a:xfrm>
            <a:off x="0" y="908050"/>
            <a:ext cx="4211638" cy="56896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a:solidFill>
                <a:prstClr val="white"/>
              </a:solidFill>
            </a:endParaRPr>
          </a:p>
        </p:txBody>
      </p:sp>
      <p:sp>
        <p:nvSpPr>
          <p:cNvPr id="116769" name="37 Título"/>
          <p:cNvSpPr>
            <a:spLocks noGrp="1"/>
          </p:cNvSpPr>
          <p:nvPr>
            <p:ph type="title"/>
          </p:nvPr>
        </p:nvSpPr>
        <p:spPr>
          <a:xfrm>
            <a:off x="539750" y="0"/>
            <a:ext cx="8229600" cy="1143000"/>
          </a:xfrm>
          <a:solidFill>
            <a:srgbClr val="FFFFFF">
              <a:alpha val="67058"/>
            </a:srgbClr>
          </a:solidFill>
        </p:spPr>
        <p:txBody>
          <a:bodyPr/>
          <a:lstStyle/>
          <a:p>
            <a:r>
              <a:rPr lang="en-US" altLang="en-US" sz="40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High-throughput data for functional genomics</a:t>
            </a:r>
          </a:p>
        </p:txBody>
      </p:sp>
      <p:sp>
        <p:nvSpPr>
          <p:cNvPr id="40" name="39 Llamada rectangular redondeada"/>
          <p:cNvSpPr/>
          <p:nvPr/>
        </p:nvSpPr>
        <p:spPr>
          <a:xfrm>
            <a:off x="3851275" y="1484313"/>
            <a:ext cx="1728788" cy="649287"/>
          </a:xfrm>
          <a:prstGeom prst="wedgeRoundRectCallout">
            <a:avLst>
              <a:gd name="adj1" fmla="val -46004"/>
              <a:gd name="adj2" fmla="val 83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s-ES" dirty="0" err="1">
                <a:solidFill>
                  <a:prstClr val="white"/>
                </a:solidFill>
              </a:rPr>
              <a:t>Genome</a:t>
            </a:r>
            <a:r>
              <a:rPr lang="es-ES" dirty="0">
                <a:solidFill>
                  <a:prstClr val="white"/>
                </a:solidFill>
              </a:rPr>
              <a:t> </a:t>
            </a:r>
            <a:r>
              <a:rPr lang="es-ES" dirty="0" err="1">
                <a:solidFill>
                  <a:prstClr val="white"/>
                </a:solidFill>
              </a:rPr>
              <a:t>wide</a:t>
            </a:r>
            <a:endParaRPr lang="es-ES" dirty="0">
              <a:solidFill>
                <a:prstClr val="white"/>
              </a:solidFill>
            </a:endParaRPr>
          </a:p>
        </p:txBody>
      </p:sp>
      <p:sp>
        <p:nvSpPr>
          <p:cNvPr id="41" name="40 Elipse"/>
          <p:cNvSpPr/>
          <p:nvPr/>
        </p:nvSpPr>
        <p:spPr>
          <a:xfrm rot="2768629">
            <a:off x="4493419" y="1342231"/>
            <a:ext cx="3829050" cy="600868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
              <a:solidFill>
                <a:prstClr val="white"/>
              </a:solidFill>
            </a:endParaRPr>
          </a:p>
        </p:txBody>
      </p:sp>
      <p:sp>
        <p:nvSpPr>
          <p:cNvPr id="42" name="41 Llamada rectangular redondeada"/>
          <p:cNvSpPr/>
          <p:nvPr/>
        </p:nvSpPr>
        <p:spPr>
          <a:xfrm>
            <a:off x="7056438" y="6210300"/>
            <a:ext cx="2087562" cy="647700"/>
          </a:xfrm>
          <a:prstGeom prst="wedgeRoundRectCallout">
            <a:avLst>
              <a:gd name="adj1" fmla="val 3620"/>
              <a:gd name="adj2" fmla="val -1958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r>
              <a:rPr lang="es-ES" dirty="0" err="1">
                <a:solidFill>
                  <a:prstClr val="white"/>
                </a:solidFill>
              </a:rPr>
              <a:t>Almost-omics</a:t>
            </a:r>
            <a:endParaRPr lang="es-ES" dirty="0">
              <a:solidFill>
                <a:prstClr val="white"/>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3" y="3419343"/>
            <a:ext cx="6031265" cy="2817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CuadroTexto"/>
          <p:cNvSpPr txBox="1"/>
          <p:nvPr/>
        </p:nvSpPr>
        <p:spPr>
          <a:xfrm>
            <a:off x="2195736" y="6232591"/>
            <a:ext cx="7344816" cy="276999"/>
          </a:xfrm>
          <a:prstGeom prst="rect">
            <a:avLst/>
          </a:prstGeom>
          <a:noFill/>
        </p:spPr>
        <p:txBody>
          <a:bodyPr wrap="square" rtlCol="0">
            <a:spAutoFit/>
          </a:bodyPr>
          <a:lstStyle/>
          <a:p>
            <a:pPr algn="l" eaLnBrk="1" hangingPunct="1"/>
            <a:r>
              <a:rPr lang="en-US" sz="1200" i="1" dirty="0">
                <a:solidFill>
                  <a:prstClr val="black">
                    <a:lumMod val="50000"/>
                    <a:lumOff val="50000"/>
                  </a:prstClr>
                </a:solidFill>
                <a:latin typeface="Arial" pitchFamily="34" charset="0"/>
                <a:cs typeface="Arial" pitchFamily="34" charset="0"/>
              </a:rPr>
              <a:t>http://www.economist.com/news/21631808-so-much-genetic-data-so-many-uses-genes-unzipped</a:t>
            </a:r>
          </a:p>
        </p:txBody>
      </p:sp>
      <p:sp>
        <p:nvSpPr>
          <p:cNvPr id="2" name="1 Título"/>
          <p:cNvSpPr>
            <a:spLocks noGrp="1"/>
          </p:cNvSpPr>
          <p:nvPr>
            <p:ph type="title"/>
          </p:nvPr>
        </p:nvSpPr>
        <p:spPr>
          <a:xfrm>
            <a:off x="398194" y="71729"/>
            <a:ext cx="8229600" cy="1143000"/>
          </a:xfrm>
        </p:spPr>
        <p:txBody>
          <a:bodyPr/>
          <a:lstStyle/>
          <a:p>
            <a:r>
              <a:rPr lang="en-US" b="1" dirty="0" smtClean="0">
                <a:effectLst>
                  <a:outerShdw blurRad="38100" dist="38100" dir="2700000" algn="tl">
                    <a:srgbClr val="000000">
                      <a:alpha val="43137"/>
                    </a:srgbClr>
                  </a:outerShdw>
                </a:effectLst>
              </a:rPr>
              <a:t>The genome sequencing pace</a:t>
            </a:r>
            <a:endParaRPr lang="en-US" b="1" dirty="0">
              <a:effectLst>
                <a:outerShdw blurRad="38100" dist="38100" dir="2700000" algn="tl">
                  <a:srgbClr val="000000">
                    <a:alpha val="43137"/>
                  </a:srgbClr>
                </a:outerShdw>
              </a:effectLst>
            </a:endParaRPr>
          </a:p>
        </p:txBody>
      </p:sp>
      <p:sp>
        <p:nvSpPr>
          <p:cNvPr id="5" name="4 CuadroTexto"/>
          <p:cNvSpPr txBox="1"/>
          <p:nvPr/>
        </p:nvSpPr>
        <p:spPr>
          <a:xfrm>
            <a:off x="531589" y="1173715"/>
            <a:ext cx="3672408" cy="276999"/>
          </a:xfrm>
          <a:prstGeom prst="rect">
            <a:avLst/>
          </a:prstGeom>
          <a:noFill/>
        </p:spPr>
        <p:txBody>
          <a:bodyPr wrap="square" rtlCol="0">
            <a:spAutoFit/>
          </a:bodyPr>
          <a:lstStyle/>
          <a:p>
            <a:pPr eaLnBrk="1" hangingPunct="1"/>
            <a:r>
              <a:rPr lang="en-US" sz="1200" i="1" dirty="0">
                <a:solidFill>
                  <a:prstClr val="black">
                    <a:lumMod val="50000"/>
                    <a:lumOff val="50000"/>
                  </a:prstClr>
                </a:solidFill>
                <a:latin typeface="Arial" pitchFamily="34" charset="0"/>
                <a:cs typeface="Arial" pitchFamily="34" charset="0"/>
              </a:rPr>
              <a:t>http://www.genome.gov/sequencingcosts/</a:t>
            </a:r>
          </a:p>
        </p:txBody>
      </p:sp>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19" y="1450714"/>
            <a:ext cx="4115639" cy="3088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4831035" y="1463153"/>
            <a:ext cx="3744416" cy="1200329"/>
          </a:xfrm>
          <a:prstGeom prst="rect">
            <a:avLst/>
          </a:prstGeom>
          <a:noFill/>
        </p:spPr>
        <p:txBody>
          <a:bodyPr wrap="square" rtlCol="0">
            <a:spAutoFit/>
          </a:bodyPr>
          <a:lstStyle/>
          <a:p>
            <a:pPr algn="l" eaLnBrk="1" hangingPunct="1"/>
            <a:r>
              <a:rPr lang="en-US" dirty="0">
                <a:solidFill>
                  <a:prstClr val="black"/>
                </a:solidFill>
                <a:latin typeface="Arial" pitchFamily="34" charset="0"/>
                <a:cs typeface="Arial" pitchFamily="34" charset="0"/>
              </a:rPr>
              <a:t>NGS is matching the cost of many conventional clinical tests</a:t>
            </a:r>
            <a:endParaRPr lang="en-US"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24096489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838200" y="115888"/>
            <a:ext cx="7772400" cy="1143000"/>
          </a:xfrm>
        </p:spPr>
        <p:txBody>
          <a:bodyPr/>
          <a:lstStyle/>
          <a:p>
            <a:r>
              <a:rPr lang="en-GB" altLang="en-US"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Gene expression profiling.</a:t>
            </a:r>
            <a:br>
              <a:rPr lang="en-GB" altLang="en-US"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altLang="en-US"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Historic perspective</a:t>
            </a:r>
          </a:p>
        </p:txBody>
      </p:sp>
      <p:sp>
        <p:nvSpPr>
          <p:cNvPr id="122883" name="Text Box 3"/>
          <p:cNvSpPr txBox="1">
            <a:spLocks noChangeArrowheads="1"/>
          </p:cNvSpPr>
          <p:nvPr/>
        </p:nvSpPr>
        <p:spPr bwMode="auto">
          <a:xfrm>
            <a:off x="304800" y="1484313"/>
            <a:ext cx="8686800" cy="535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n-US" altLang="en-US" sz="1800">
                <a:solidFill>
                  <a:schemeClr val="accent2"/>
                </a:solidFill>
              </a:rPr>
              <a:t>Differences at phenotype level are the visible cause of differences at molecular level which, in many cases, can be detected by measuring the levels of gene expression. The same holds for different experiments, treatments, strains, etc.</a:t>
            </a:r>
          </a:p>
          <a:p>
            <a:pPr algn="l">
              <a:spcBef>
                <a:spcPct val="50000"/>
              </a:spcBef>
            </a:pPr>
            <a:endParaRPr lang="en-US" altLang="en-US" sz="1800">
              <a:solidFill>
                <a:schemeClr val="accent2"/>
              </a:solidFill>
            </a:endParaRPr>
          </a:p>
          <a:p>
            <a:pPr algn="l">
              <a:spcBef>
                <a:spcPct val="50000"/>
              </a:spcBef>
            </a:pPr>
            <a:endParaRPr lang="en-US" altLang="en-US" sz="1800">
              <a:solidFill>
                <a:schemeClr val="accent2"/>
              </a:solidFill>
            </a:endParaRPr>
          </a:p>
          <a:p>
            <a:pPr algn="l">
              <a:spcBef>
                <a:spcPct val="50000"/>
              </a:spcBef>
            </a:pPr>
            <a:endParaRPr lang="en-US" altLang="en-US" sz="1800">
              <a:solidFill>
                <a:schemeClr val="accent2"/>
              </a:solidFill>
            </a:endParaRPr>
          </a:p>
          <a:p>
            <a:pPr algn="l">
              <a:spcBef>
                <a:spcPct val="50000"/>
              </a:spcBef>
              <a:buFontTx/>
              <a:buChar char="•"/>
            </a:pPr>
            <a:r>
              <a:rPr lang="en-US" altLang="en-US" sz="1800">
                <a:solidFill>
                  <a:schemeClr val="accent2"/>
                </a:solidFill>
              </a:rPr>
              <a:t>  </a:t>
            </a:r>
            <a:r>
              <a:rPr lang="en-US" altLang="en-US" sz="1800">
                <a:solidFill>
                  <a:schemeClr val="hlink"/>
                </a:solidFill>
              </a:rPr>
              <a:t>Classification of phenotypes / experiments</a:t>
            </a:r>
            <a:r>
              <a:rPr lang="en-US" altLang="en-US" sz="1800">
                <a:solidFill>
                  <a:schemeClr val="accent2"/>
                </a:solidFill>
              </a:rPr>
              <a:t>. Can we distinguish among classes (either known or unknown), values of variables, etc. using molecular gene expression data? (</a:t>
            </a:r>
            <a:r>
              <a:rPr lang="en-US" altLang="en-US" sz="1800">
                <a:solidFill>
                  <a:srgbClr val="CC9900"/>
                </a:solidFill>
              </a:rPr>
              <a:t>sensitivity</a:t>
            </a:r>
            <a:r>
              <a:rPr lang="en-US" altLang="en-US" sz="1800">
                <a:solidFill>
                  <a:schemeClr val="accent2"/>
                </a:solidFill>
              </a:rPr>
              <a:t>) </a:t>
            </a:r>
          </a:p>
          <a:p>
            <a:pPr algn="l">
              <a:spcBef>
                <a:spcPct val="50000"/>
              </a:spcBef>
              <a:buFontTx/>
              <a:buChar char="•"/>
            </a:pPr>
            <a:r>
              <a:rPr lang="en-US" altLang="en-US" sz="1800">
                <a:solidFill>
                  <a:schemeClr val="accent2"/>
                </a:solidFill>
              </a:rPr>
              <a:t>  </a:t>
            </a:r>
            <a:r>
              <a:rPr lang="en-US" altLang="en-US" sz="1800">
                <a:solidFill>
                  <a:schemeClr val="hlink"/>
                </a:solidFill>
              </a:rPr>
              <a:t>Selection of differentially expressed genes</a:t>
            </a:r>
            <a:r>
              <a:rPr lang="en-US" altLang="en-US" sz="1800">
                <a:solidFill>
                  <a:schemeClr val="accent2"/>
                </a:solidFill>
              </a:rPr>
              <a:t> among the phenotypes / experiments. Did we select the relevant genes, all the relevant genes and nothing but the relevant genes? (</a:t>
            </a:r>
            <a:r>
              <a:rPr lang="en-US" altLang="en-US" sz="1800">
                <a:solidFill>
                  <a:srgbClr val="CC9900"/>
                </a:solidFill>
              </a:rPr>
              <a:t>specificity</a:t>
            </a:r>
            <a:r>
              <a:rPr lang="en-US" altLang="en-US" sz="1800">
                <a:solidFill>
                  <a:schemeClr val="accent2"/>
                </a:solidFill>
              </a:rPr>
              <a:t>)</a:t>
            </a:r>
          </a:p>
          <a:p>
            <a:pPr algn="l">
              <a:spcBef>
                <a:spcPct val="50000"/>
              </a:spcBef>
              <a:buFontTx/>
              <a:buChar char="•"/>
            </a:pPr>
            <a:r>
              <a:rPr lang="en-US" altLang="en-US" sz="1800">
                <a:solidFill>
                  <a:schemeClr val="accent2"/>
                </a:solidFill>
              </a:rPr>
              <a:t>  </a:t>
            </a:r>
            <a:r>
              <a:rPr lang="en-US" altLang="en-US" sz="1800">
                <a:solidFill>
                  <a:schemeClr val="hlink"/>
                </a:solidFill>
              </a:rPr>
              <a:t>Biological roles the genes are carrying out in the cell</a:t>
            </a:r>
            <a:r>
              <a:rPr lang="en-US" altLang="en-US" sz="1800">
                <a:solidFill>
                  <a:schemeClr val="accent2"/>
                </a:solidFill>
              </a:rPr>
              <a:t>. What general biological roles are really represented in the set of relevant genes? (</a:t>
            </a:r>
            <a:r>
              <a:rPr lang="en-US" altLang="en-US" sz="1800">
                <a:solidFill>
                  <a:srgbClr val="CC9900"/>
                </a:solidFill>
              </a:rPr>
              <a:t>interpretation</a:t>
            </a:r>
            <a:r>
              <a:rPr lang="en-US" altLang="en-US" sz="1800">
                <a:solidFill>
                  <a:schemeClr val="accent2"/>
                </a:solidFill>
              </a:rPr>
              <a:t>)</a:t>
            </a:r>
          </a:p>
        </p:txBody>
      </p:sp>
      <p:sp>
        <p:nvSpPr>
          <p:cNvPr id="122884" name="AutoShape 4"/>
          <p:cNvSpPr>
            <a:spLocks noChangeArrowheads="1"/>
          </p:cNvSpPr>
          <p:nvPr/>
        </p:nvSpPr>
        <p:spPr bwMode="auto">
          <a:xfrm>
            <a:off x="3352800" y="3098800"/>
            <a:ext cx="2667000" cy="304800"/>
          </a:xfrm>
          <a:prstGeom prst="leftRightArrow">
            <a:avLst>
              <a:gd name="adj1" fmla="val 50000"/>
              <a:gd name="adj2" fmla="val 175000"/>
            </a:avLst>
          </a:prstGeom>
          <a:solidFill>
            <a:srgbClr val="89C4FF"/>
          </a:solidFill>
          <a:ln w="9525">
            <a:solidFill>
              <a:srgbClr val="89C4FF"/>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pic>
        <p:nvPicPr>
          <p:cNvPr id="122885" name="Picture 5" descr="C:\WINDOWS\Escritorio\chip2-mod.jpg"/>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1676400" y="2794000"/>
            <a:ext cx="1219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565400"/>
            <a:ext cx="19050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AutoShape 2"/>
          <p:cNvSpPr>
            <a:spLocks noChangeArrowheads="1"/>
          </p:cNvSpPr>
          <p:nvPr/>
        </p:nvSpPr>
        <p:spPr bwMode="auto">
          <a:xfrm rot="16200000" flipV="1">
            <a:off x="3352800" y="3048000"/>
            <a:ext cx="114300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rgbClr val="99CC00"/>
          </a:solidFill>
          <a:ln w="9525">
            <a:solidFill>
              <a:schemeClr val="tx1"/>
            </a:solidFill>
            <a:miter lim="800000"/>
            <a:headEnd/>
            <a:tailEnd/>
          </a:ln>
        </p:spPr>
        <p:txBody>
          <a:bodyPr wrap="none" lIns="91430" tIns="45715" rIns="91430" bIns="45715" anchor="ctr"/>
          <a:lstStyle/>
          <a:p>
            <a:endParaRPr lang="en-US"/>
          </a:p>
        </p:txBody>
      </p:sp>
      <p:sp>
        <p:nvSpPr>
          <p:cNvPr id="2052" name="AutoShape 5"/>
          <p:cNvSpPr>
            <a:spLocks noChangeArrowheads="1"/>
          </p:cNvSpPr>
          <p:nvPr/>
        </p:nvSpPr>
        <p:spPr bwMode="auto">
          <a:xfrm flipV="1">
            <a:off x="4419600" y="3429000"/>
            <a:ext cx="1219200" cy="1219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rgbClr val="99CC00"/>
          </a:solidFill>
          <a:ln w="9525">
            <a:solidFill>
              <a:schemeClr val="tx1"/>
            </a:solidFill>
            <a:miter lim="800000"/>
            <a:headEnd/>
            <a:tailEnd/>
          </a:ln>
        </p:spPr>
        <p:txBody>
          <a:bodyPr wrap="none" lIns="91430" tIns="45715" rIns="91430" bIns="45715" anchor="ctr"/>
          <a:lstStyle/>
          <a:p>
            <a:endParaRPr lang="en-US"/>
          </a:p>
        </p:txBody>
      </p:sp>
      <p:sp>
        <p:nvSpPr>
          <p:cNvPr id="2053" name="AutoShape 6"/>
          <p:cNvSpPr>
            <a:spLocks noChangeArrowheads="1"/>
          </p:cNvSpPr>
          <p:nvPr/>
        </p:nvSpPr>
        <p:spPr bwMode="auto">
          <a:xfrm>
            <a:off x="3124200" y="5502275"/>
            <a:ext cx="2590800" cy="304800"/>
          </a:xfrm>
          <a:prstGeom prst="rightArrow">
            <a:avLst>
              <a:gd name="adj1" fmla="val 50000"/>
              <a:gd name="adj2" fmla="val 212500"/>
            </a:avLst>
          </a:prstGeom>
          <a:solidFill>
            <a:schemeClr val="hlink"/>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2054" name="Text Box 7"/>
          <p:cNvSpPr txBox="1">
            <a:spLocks noChangeArrowheads="1"/>
          </p:cNvSpPr>
          <p:nvPr/>
        </p:nvSpPr>
        <p:spPr bwMode="auto">
          <a:xfrm>
            <a:off x="0" y="5508625"/>
            <a:ext cx="29321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50000"/>
              </a:lnSpc>
              <a:spcBef>
                <a:spcPct val="50000"/>
              </a:spcBef>
            </a:pPr>
            <a:r>
              <a:rPr lang="es-ES_tradnl" altLang="en-US" sz="1800">
                <a:solidFill>
                  <a:schemeClr val="accent2"/>
                </a:solidFill>
              </a:rPr>
              <a:t>Co-expressing genes...</a:t>
            </a:r>
          </a:p>
        </p:txBody>
      </p:sp>
      <p:sp>
        <p:nvSpPr>
          <p:cNvPr id="2055" name="Text Box 8"/>
          <p:cNvSpPr txBox="1">
            <a:spLocks noChangeArrowheads="1"/>
          </p:cNvSpPr>
          <p:nvPr/>
        </p:nvSpPr>
        <p:spPr bwMode="auto">
          <a:xfrm>
            <a:off x="5754688" y="5426075"/>
            <a:ext cx="2057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70000"/>
              </a:lnSpc>
              <a:spcBef>
                <a:spcPct val="50000"/>
              </a:spcBef>
            </a:pPr>
            <a:r>
              <a:rPr lang="es-ES_tradnl" altLang="en-US" sz="1800">
                <a:solidFill>
                  <a:schemeClr val="accent2"/>
                </a:solidFill>
              </a:rPr>
              <a:t>What do they have in common?</a:t>
            </a:r>
          </a:p>
        </p:txBody>
      </p:sp>
      <p:sp>
        <p:nvSpPr>
          <p:cNvPr id="2056" name="Text Box 9"/>
          <p:cNvSpPr txBox="1">
            <a:spLocks noChangeArrowheads="1"/>
          </p:cNvSpPr>
          <p:nvPr/>
        </p:nvSpPr>
        <p:spPr bwMode="auto">
          <a:xfrm>
            <a:off x="3448050" y="2605088"/>
            <a:ext cx="2362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800">
                <a:solidFill>
                  <a:schemeClr val="accent2"/>
                </a:solidFill>
              </a:rPr>
              <a:t>Different classes...</a:t>
            </a:r>
          </a:p>
        </p:txBody>
      </p:sp>
      <p:sp>
        <p:nvSpPr>
          <p:cNvPr id="2057" name="Text Box 10"/>
          <p:cNvSpPr txBox="1">
            <a:spLocks noChangeArrowheads="1"/>
          </p:cNvSpPr>
          <p:nvPr/>
        </p:nvSpPr>
        <p:spPr bwMode="auto">
          <a:xfrm>
            <a:off x="5715000" y="4140200"/>
            <a:ext cx="25876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80000"/>
              </a:lnSpc>
              <a:spcBef>
                <a:spcPct val="50000"/>
              </a:spcBef>
            </a:pPr>
            <a:r>
              <a:rPr lang="es-ES_tradnl" altLang="en-US" sz="1800">
                <a:solidFill>
                  <a:schemeClr val="accent2"/>
                </a:solidFill>
              </a:rPr>
              <a:t>What genes are responsible for?</a:t>
            </a:r>
          </a:p>
        </p:txBody>
      </p:sp>
      <p:graphicFrame>
        <p:nvGraphicFramePr>
          <p:cNvPr id="2050" name="Object 13"/>
          <p:cNvGraphicFramePr>
            <a:graphicFrameLocks noChangeAspect="1"/>
          </p:cNvGraphicFramePr>
          <p:nvPr/>
        </p:nvGraphicFramePr>
        <p:xfrm>
          <a:off x="3810000" y="3657600"/>
          <a:ext cx="882650" cy="2743200"/>
        </p:xfrm>
        <a:graphic>
          <a:graphicData uri="http://schemas.openxmlformats.org/presentationml/2006/ole">
            <mc:AlternateContent xmlns:mc="http://schemas.openxmlformats.org/markup-compatibility/2006">
              <mc:Choice xmlns:v="urn:schemas-microsoft-com:vml" Requires="v">
                <p:oleObj spid="_x0000_s2083" name="Foto de Photo Editor" r:id="rId3" imgW="1324160" imgH="2676899" progId="MSPhotoEd.3">
                  <p:embed/>
                </p:oleObj>
              </mc:Choice>
              <mc:Fallback>
                <p:oleObj name="Foto de Photo Editor" r:id="rId3" imgW="1324160" imgH="2676899" progId="MSPhotoEd.3">
                  <p:embed/>
                  <p:pic>
                    <p:nvPicPr>
                      <p:cNvPr id="0" name="Object 13"/>
                      <p:cNvPicPr>
                        <a:picLocks noChangeAspect="1" noChangeArrowheads="1"/>
                      </p:cNvPicPr>
                      <p:nvPr/>
                    </p:nvPicPr>
                    <p:blipFill>
                      <a:blip r:embed="rId4">
                        <a:lum bright="16000"/>
                        <a:extLst>
                          <a:ext uri="{28A0092B-C50C-407E-A947-70E740481C1C}">
                            <a14:useLocalDpi xmlns:a14="http://schemas.microsoft.com/office/drawing/2010/main" val="0"/>
                          </a:ext>
                        </a:extLst>
                      </a:blip>
                      <a:srcRect/>
                      <a:stretch>
                        <a:fillRect/>
                      </a:stretch>
                    </p:blipFill>
                    <p:spPr bwMode="auto">
                      <a:xfrm>
                        <a:off x="3810000" y="3657600"/>
                        <a:ext cx="882650" cy="2743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 name="Text Box 28"/>
          <p:cNvSpPr txBox="1">
            <a:spLocks noChangeArrowheads="1"/>
          </p:cNvSpPr>
          <p:nvPr/>
        </p:nvSpPr>
        <p:spPr bwMode="auto">
          <a:xfrm>
            <a:off x="533400" y="3733800"/>
            <a:ext cx="27432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1800">
                <a:solidFill>
                  <a:schemeClr val="accent2"/>
                </a:solidFill>
              </a:rPr>
              <a:t>Molecular classification of samples</a:t>
            </a:r>
          </a:p>
        </p:txBody>
      </p:sp>
      <p:sp>
        <p:nvSpPr>
          <p:cNvPr id="2059" name="Rectangle 29"/>
          <p:cNvSpPr>
            <a:spLocks noGrp="1" noChangeArrowheads="1"/>
          </p:cNvSpPr>
          <p:nvPr>
            <p:ph type="title"/>
          </p:nvPr>
        </p:nvSpPr>
        <p:spPr>
          <a:xfrm>
            <a:off x="609600" y="381000"/>
            <a:ext cx="8382000" cy="1143000"/>
          </a:xfrm>
        </p:spPr>
        <p:txBody>
          <a:bodyPr/>
          <a:lstStyle/>
          <a:p>
            <a:pPr>
              <a:lnSpc>
                <a:spcPct val="70000"/>
              </a:lnSpc>
            </a:pPr>
            <a:r>
              <a:rPr lang="en-GB" altLang="en-US" sz="3600" b="1" dirty="0" smtClean="0">
                <a:solidFill>
                  <a:schemeClr val="accent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Studies must be hypothesis driven</a:t>
            </a:r>
            <a:r>
              <a:rPr lang="en-GB" altLang="en-US" sz="3600" dirty="0" smtClean="0">
                <a:solidFill>
                  <a:schemeClr val="accent2"/>
                </a:solidFill>
                <a:latin typeface="Verdana" pitchFamily="34" charset="0"/>
              </a:rPr>
              <a:t>.</a:t>
            </a:r>
            <a:r>
              <a:rPr lang="en-GB" altLang="en-US" sz="4000" dirty="0" smtClean="0">
                <a:solidFill>
                  <a:schemeClr val="accent2"/>
                </a:solidFill>
                <a:latin typeface="Verdana" pitchFamily="34" charset="0"/>
              </a:rPr>
              <a:t/>
            </a:r>
            <a:br>
              <a:rPr lang="en-GB" altLang="en-US" sz="4000" dirty="0" smtClean="0">
                <a:solidFill>
                  <a:schemeClr val="accent2"/>
                </a:solidFill>
                <a:latin typeface="Verdana" pitchFamily="34" charset="0"/>
              </a:rPr>
            </a:br>
            <a:r>
              <a:rPr lang="en-GB" altLang="en-US" sz="4000" dirty="0" smtClean="0">
                <a:solidFill>
                  <a:schemeClr val="accent2"/>
                </a:solidFill>
                <a:latin typeface="Verdana" pitchFamily="34" charset="0"/>
              </a:rPr>
              <a:t/>
            </a:r>
            <a:br>
              <a:rPr lang="en-GB" altLang="en-US" sz="4000" dirty="0" smtClean="0">
                <a:solidFill>
                  <a:schemeClr val="accent2"/>
                </a:solidFill>
                <a:latin typeface="Verdana" pitchFamily="34" charset="0"/>
              </a:rPr>
            </a:br>
            <a:r>
              <a:rPr lang="en-GB" altLang="en-US" sz="2400" dirty="0" smtClean="0">
                <a:solidFill>
                  <a:schemeClr val="accent2"/>
                </a:solidFill>
                <a:latin typeface="Verdana" pitchFamily="34" charset="0"/>
              </a:rPr>
              <a:t>What is the aim? Class discovery? sample classification?  gene selection? ...</a:t>
            </a:r>
            <a:r>
              <a:rPr lang="en-GB" altLang="en-US" sz="4000" dirty="0" smtClean="0">
                <a:solidFill>
                  <a:schemeClr val="accent2"/>
                </a:solidFill>
                <a:latin typeface="Verdana" pitchFamily="34" charset="0"/>
              </a:rPr>
              <a:t> </a:t>
            </a:r>
            <a:endParaRPr lang="en-GB" altLang="en-US" sz="2800" dirty="0" smtClean="0">
              <a:solidFill>
                <a:schemeClr val="accent2"/>
              </a:solidFill>
              <a:latin typeface="Verdana" pitchFamily="34" charset="0"/>
            </a:endParaRPr>
          </a:p>
        </p:txBody>
      </p:sp>
      <p:sp>
        <p:nvSpPr>
          <p:cNvPr id="2060" name="AutoShape 30"/>
          <p:cNvSpPr>
            <a:spLocks noChangeArrowheads="1"/>
          </p:cNvSpPr>
          <p:nvPr/>
        </p:nvSpPr>
        <p:spPr bwMode="auto">
          <a:xfrm rot="1903607">
            <a:off x="2057400" y="2895600"/>
            <a:ext cx="1981200" cy="304800"/>
          </a:xfrm>
          <a:prstGeom prst="rightArrow">
            <a:avLst>
              <a:gd name="adj1" fmla="val 50000"/>
              <a:gd name="adj2" fmla="val 162500"/>
            </a:avLst>
          </a:prstGeom>
          <a:solidFill>
            <a:schemeClr val="hlink"/>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2061" name="Text Box 31"/>
          <p:cNvSpPr txBox="1">
            <a:spLocks noChangeArrowheads="1"/>
          </p:cNvSpPr>
          <p:nvPr/>
        </p:nvSpPr>
        <p:spPr bwMode="auto">
          <a:xfrm>
            <a:off x="0" y="1828800"/>
            <a:ext cx="25908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800">
                <a:solidFill>
                  <a:schemeClr val="accent2"/>
                </a:solidFill>
              </a:rPr>
              <a:t>Can we find groups of experiments with similar gene expression profiles?</a:t>
            </a:r>
            <a:endParaRPr lang="es-ES" altLang="en-US" sz="1800">
              <a:solidFill>
                <a:schemeClr val="accent2"/>
              </a:solidFill>
            </a:endParaRPr>
          </a:p>
        </p:txBody>
      </p:sp>
      <p:sp>
        <p:nvSpPr>
          <p:cNvPr id="2062" name="Rectangle 32"/>
          <p:cNvSpPr>
            <a:spLocks noChangeArrowheads="1"/>
          </p:cNvSpPr>
          <p:nvPr/>
        </p:nvSpPr>
        <p:spPr bwMode="auto">
          <a:xfrm>
            <a:off x="6400800" y="2438400"/>
            <a:ext cx="914400" cy="304800"/>
          </a:xfrm>
          <a:prstGeom prst="rect">
            <a:avLst/>
          </a:prstGeom>
          <a:solidFill>
            <a:srgbClr val="0066CC"/>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2063" name="Rectangle 33"/>
          <p:cNvSpPr>
            <a:spLocks noChangeArrowheads="1"/>
          </p:cNvSpPr>
          <p:nvPr/>
        </p:nvSpPr>
        <p:spPr bwMode="auto">
          <a:xfrm>
            <a:off x="6400800" y="2895600"/>
            <a:ext cx="914400" cy="304800"/>
          </a:xfrm>
          <a:prstGeom prst="rect">
            <a:avLst/>
          </a:prstGeom>
          <a:solidFill>
            <a:srgbClr val="99CC00"/>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2064" name="Text Box 34"/>
          <p:cNvSpPr txBox="1">
            <a:spLocks noChangeArrowheads="1"/>
          </p:cNvSpPr>
          <p:nvPr/>
        </p:nvSpPr>
        <p:spPr bwMode="auto">
          <a:xfrm>
            <a:off x="7391400" y="2422525"/>
            <a:ext cx="1981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800">
                <a:solidFill>
                  <a:schemeClr val="accent2"/>
                </a:solidFill>
              </a:rPr>
              <a:t>Unsupervised </a:t>
            </a:r>
            <a:endParaRPr lang="es-ES" altLang="en-US" sz="1800">
              <a:solidFill>
                <a:schemeClr val="accent2"/>
              </a:solidFill>
            </a:endParaRPr>
          </a:p>
        </p:txBody>
      </p:sp>
      <p:sp>
        <p:nvSpPr>
          <p:cNvPr id="2065" name="Text Box 35"/>
          <p:cNvSpPr txBox="1">
            <a:spLocks noChangeArrowheads="1"/>
          </p:cNvSpPr>
          <p:nvPr/>
        </p:nvSpPr>
        <p:spPr bwMode="auto">
          <a:xfrm>
            <a:off x="7391400" y="2819400"/>
            <a:ext cx="19050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800">
                <a:solidFill>
                  <a:schemeClr val="accent2"/>
                </a:solidFill>
              </a:rPr>
              <a:t>Supervised</a:t>
            </a:r>
            <a:endParaRPr lang="es-ES" altLang="en-US" sz="1800">
              <a:solidFill>
                <a:schemeClr val="accent2"/>
              </a:solidFill>
            </a:endParaRPr>
          </a:p>
        </p:txBody>
      </p:sp>
      <p:sp>
        <p:nvSpPr>
          <p:cNvPr id="2066" name="Rectangle 38"/>
          <p:cNvSpPr>
            <a:spLocks noChangeArrowheads="1"/>
          </p:cNvSpPr>
          <p:nvPr/>
        </p:nvSpPr>
        <p:spPr bwMode="auto">
          <a:xfrm>
            <a:off x="6096000" y="2133600"/>
            <a:ext cx="2971800" cy="129540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5" name="AutoShape 4"/>
          <p:cNvSpPr>
            <a:spLocks noChangeArrowheads="1"/>
          </p:cNvSpPr>
          <p:nvPr/>
        </p:nvSpPr>
        <p:spPr bwMode="auto">
          <a:xfrm>
            <a:off x="2895600" y="5029200"/>
            <a:ext cx="2590800" cy="304800"/>
          </a:xfrm>
          <a:prstGeom prst="rightArrow">
            <a:avLst>
              <a:gd name="adj1" fmla="val 50000"/>
              <a:gd name="adj2" fmla="val 212500"/>
            </a:avLst>
          </a:prstGeom>
          <a:solidFill>
            <a:schemeClr val="hlink"/>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3076" name="Text Box 5"/>
          <p:cNvSpPr txBox="1">
            <a:spLocks noChangeArrowheads="1"/>
          </p:cNvSpPr>
          <p:nvPr/>
        </p:nvSpPr>
        <p:spPr bwMode="auto">
          <a:xfrm>
            <a:off x="0" y="4906963"/>
            <a:ext cx="29321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90000"/>
              </a:lnSpc>
              <a:spcBef>
                <a:spcPct val="50000"/>
              </a:spcBef>
            </a:pPr>
            <a:r>
              <a:rPr lang="es-ES_tradnl" altLang="en-US" sz="2000">
                <a:solidFill>
                  <a:schemeClr val="hlink"/>
                </a:solidFill>
              </a:rPr>
              <a:t>Co-expressing genes...</a:t>
            </a:r>
          </a:p>
        </p:txBody>
      </p:sp>
      <p:sp>
        <p:nvSpPr>
          <p:cNvPr id="3077" name="Text Box 6"/>
          <p:cNvSpPr txBox="1">
            <a:spLocks noChangeArrowheads="1"/>
          </p:cNvSpPr>
          <p:nvPr/>
        </p:nvSpPr>
        <p:spPr bwMode="auto">
          <a:xfrm>
            <a:off x="5791200" y="4160838"/>
            <a:ext cx="3008313"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lnSpc>
                <a:spcPct val="70000"/>
              </a:lnSpc>
              <a:spcBef>
                <a:spcPct val="50000"/>
              </a:spcBef>
              <a:buFontTx/>
              <a:buChar char="•"/>
            </a:pPr>
            <a:r>
              <a:rPr lang="es-ES_tradnl" altLang="en-US" sz="2000">
                <a:solidFill>
                  <a:schemeClr val="hlink"/>
                </a:solidFill>
              </a:rPr>
              <a:t> What genes co-express?</a:t>
            </a:r>
          </a:p>
          <a:p>
            <a:pPr algn="l">
              <a:lnSpc>
                <a:spcPct val="70000"/>
              </a:lnSpc>
              <a:spcBef>
                <a:spcPct val="50000"/>
              </a:spcBef>
              <a:buFontTx/>
              <a:buChar char="•"/>
            </a:pPr>
            <a:r>
              <a:rPr lang="es-ES_tradnl" altLang="en-US" sz="2000">
                <a:solidFill>
                  <a:schemeClr val="hlink"/>
                </a:solidFill>
              </a:rPr>
              <a:t> How many different expression patterns do we have?</a:t>
            </a:r>
          </a:p>
          <a:p>
            <a:pPr algn="l">
              <a:lnSpc>
                <a:spcPct val="70000"/>
              </a:lnSpc>
              <a:spcBef>
                <a:spcPct val="50000"/>
              </a:spcBef>
              <a:buFontTx/>
              <a:buChar char="•"/>
            </a:pPr>
            <a:r>
              <a:rPr lang="es-ES_tradnl" altLang="en-US" sz="2000">
                <a:solidFill>
                  <a:schemeClr val="hlink"/>
                </a:solidFill>
              </a:rPr>
              <a:t> What do they have in common?</a:t>
            </a:r>
          </a:p>
          <a:p>
            <a:pPr algn="l">
              <a:lnSpc>
                <a:spcPct val="70000"/>
              </a:lnSpc>
              <a:spcBef>
                <a:spcPct val="50000"/>
              </a:spcBef>
              <a:buFontTx/>
              <a:buChar char="•"/>
            </a:pPr>
            <a:r>
              <a:rPr lang="es-ES_tradnl" altLang="en-US" sz="2000">
                <a:solidFill>
                  <a:schemeClr val="hlink"/>
                </a:solidFill>
              </a:rPr>
              <a:t> Etc.</a:t>
            </a:r>
          </a:p>
        </p:txBody>
      </p:sp>
      <p:graphicFrame>
        <p:nvGraphicFramePr>
          <p:cNvPr id="3074" name="Object 11"/>
          <p:cNvGraphicFramePr>
            <a:graphicFrameLocks noChangeAspect="1"/>
          </p:cNvGraphicFramePr>
          <p:nvPr/>
        </p:nvGraphicFramePr>
        <p:xfrm>
          <a:off x="3810000" y="3657600"/>
          <a:ext cx="882650" cy="2743200"/>
        </p:xfrm>
        <a:graphic>
          <a:graphicData uri="http://schemas.openxmlformats.org/presentationml/2006/ole">
            <mc:AlternateContent xmlns:mc="http://schemas.openxmlformats.org/markup-compatibility/2006">
              <mc:Choice xmlns:v="urn:schemas-microsoft-com:vml" Requires="v">
                <p:oleObj spid="_x0000_s3099" name="Foto de Photo Editor" r:id="rId3" imgW="1324160" imgH="2676899" progId="MSPhotoEd.3">
                  <p:embed/>
                </p:oleObj>
              </mc:Choice>
              <mc:Fallback>
                <p:oleObj name="Foto de Photo Editor" r:id="rId3" imgW="1324160" imgH="2676899" progId="MSPhotoEd.3">
                  <p:embed/>
                  <p:pic>
                    <p:nvPicPr>
                      <p:cNvPr id="0" name="Object 11"/>
                      <p:cNvPicPr>
                        <a:picLocks noChangeAspect="1" noChangeArrowheads="1"/>
                      </p:cNvPicPr>
                      <p:nvPr/>
                    </p:nvPicPr>
                    <p:blipFill>
                      <a:blip r:embed="rId4">
                        <a:lum bright="16000"/>
                        <a:extLst>
                          <a:ext uri="{28A0092B-C50C-407E-A947-70E740481C1C}">
                            <a14:useLocalDpi xmlns:a14="http://schemas.microsoft.com/office/drawing/2010/main" val="0"/>
                          </a:ext>
                        </a:extLst>
                      </a:blip>
                      <a:srcRect/>
                      <a:stretch>
                        <a:fillRect/>
                      </a:stretch>
                    </p:blipFill>
                    <p:spPr bwMode="auto">
                      <a:xfrm>
                        <a:off x="3810000" y="3657600"/>
                        <a:ext cx="882650" cy="2743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Rectangle 24"/>
          <p:cNvSpPr>
            <a:spLocks noGrp="1" noChangeArrowheads="1"/>
          </p:cNvSpPr>
          <p:nvPr>
            <p:ph type="title"/>
          </p:nvPr>
        </p:nvSpPr>
        <p:spPr>
          <a:xfrm>
            <a:off x="0" y="76200"/>
            <a:ext cx="9144000" cy="1143000"/>
          </a:xfrm>
        </p:spPr>
        <p:txBody>
          <a:bodyPr/>
          <a:lstStyle/>
          <a:p>
            <a:pPr>
              <a:lnSpc>
                <a:spcPct val="70000"/>
              </a:lnSpc>
            </a:pPr>
            <a:r>
              <a:rPr lang="es-ES_tradnl" altLang="en-US" sz="36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Unsupervised problem: class discovery</a:t>
            </a:r>
            <a:endParaRPr lang="es-ES" altLang="en-US" sz="2400" b="1"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079" name="Text Box 26"/>
          <p:cNvSpPr txBox="1">
            <a:spLocks noChangeArrowheads="1"/>
          </p:cNvSpPr>
          <p:nvPr/>
        </p:nvSpPr>
        <p:spPr bwMode="auto">
          <a:xfrm>
            <a:off x="1905000" y="1981200"/>
            <a:ext cx="4724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hlink"/>
                </a:solidFill>
              </a:rPr>
              <a:t>Can we find groups of experiments with similar gene expression profiles?</a:t>
            </a:r>
            <a:endParaRPr lang="es-ES" altLang="en-US" sz="2000">
              <a:solidFill>
                <a:schemeClr val="hlink"/>
              </a:solidFill>
            </a:endParaRPr>
          </a:p>
        </p:txBody>
      </p:sp>
      <p:sp>
        <p:nvSpPr>
          <p:cNvPr id="3080" name="AutoShape 34"/>
          <p:cNvSpPr>
            <a:spLocks noChangeArrowheads="1"/>
          </p:cNvSpPr>
          <p:nvPr/>
        </p:nvSpPr>
        <p:spPr bwMode="auto">
          <a:xfrm>
            <a:off x="4038600" y="2819400"/>
            <a:ext cx="457200" cy="609600"/>
          </a:xfrm>
          <a:prstGeom prst="downArrow">
            <a:avLst>
              <a:gd name="adj1" fmla="val 50000"/>
              <a:gd name="adj2" fmla="val 33333"/>
            </a:avLst>
          </a:prstGeom>
          <a:solidFill>
            <a:schemeClr val="hlink"/>
          </a:solidFill>
          <a:ln w="9525">
            <a:solidFill>
              <a:schemeClr val="tx1"/>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3081" name="AutoShape 35"/>
          <p:cNvSpPr>
            <a:spLocks/>
          </p:cNvSpPr>
          <p:nvPr/>
        </p:nvSpPr>
        <p:spPr bwMode="auto">
          <a:xfrm>
            <a:off x="5638800" y="4191000"/>
            <a:ext cx="76200" cy="1981200"/>
          </a:xfrm>
          <a:prstGeom prst="leftBrace">
            <a:avLst>
              <a:gd name="adj1" fmla="val 216667"/>
              <a:gd name="adj2" fmla="val 50000"/>
            </a:avLst>
          </a:pr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3082" name="Text Box 36"/>
          <p:cNvSpPr txBox="1">
            <a:spLocks noChangeArrowheads="1"/>
          </p:cNvSpPr>
          <p:nvPr/>
        </p:nvSpPr>
        <p:spPr bwMode="auto">
          <a:xfrm>
            <a:off x="609600" y="1066800"/>
            <a:ext cx="800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accent2"/>
                </a:solidFill>
              </a:rPr>
              <a:t>Our interest is in discovering clusters of items (genes or experiments) which we do not know beforehand</a:t>
            </a:r>
            <a:endParaRPr lang="es-ES" altLang="en-US" sz="2000">
              <a:solidFill>
                <a:schemeClr val="accent2"/>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990600"/>
            <a:ext cx="3154363"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Text Box 6"/>
          <p:cNvSpPr txBox="1">
            <a:spLocks noChangeArrowheads="1"/>
          </p:cNvSpPr>
          <p:nvPr/>
        </p:nvSpPr>
        <p:spPr bwMode="auto">
          <a:xfrm>
            <a:off x="5679504" y="6461125"/>
            <a:ext cx="3429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600" i="1" dirty="0" err="1">
                <a:solidFill>
                  <a:schemeClr val="bg2"/>
                </a:solidFill>
              </a:rPr>
              <a:t>Perou</a:t>
            </a:r>
            <a:r>
              <a:rPr lang="es-ES_tradnl" altLang="en-US" sz="1600" i="1" dirty="0">
                <a:solidFill>
                  <a:schemeClr val="bg2"/>
                </a:solidFill>
              </a:rPr>
              <a:t> et al., </a:t>
            </a:r>
            <a:r>
              <a:rPr lang="es-ES_tradnl" altLang="en-US" sz="1600" i="1" dirty="0" smtClean="0">
                <a:solidFill>
                  <a:schemeClr val="bg2"/>
                </a:solidFill>
              </a:rPr>
              <a:t>PNAS </a:t>
            </a:r>
            <a:r>
              <a:rPr lang="es-ES_tradnl" altLang="en-US" sz="1600" i="1" dirty="0">
                <a:solidFill>
                  <a:schemeClr val="bg2"/>
                </a:solidFill>
              </a:rPr>
              <a:t>(1999)</a:t>
            </a:r>
            <a:endParaRPr lang="es-ES" altLang="en-US" sz="1600" i="1" dirty="0">
              <a:solidFill>
                <a:schemeClr val="bg2"/>
              </a:solidFill>
            </a:endParaRPr>
          </a:p>
        </p:txBody>
      </p:sp>
      <p:sp>
        <p:nvSpPr>
          <p:cNvPr id="126980" name="Rectangle 7"/>
          <p:cNvSpPr>
            <a:spLocks noGrp="1" noChangeArrowheads="1"/>
          </p:cNvSpPr>
          <p:nvPr>
            <p:ph type="title"/>
          </p:nvPr>
        </p:nvSpPr>
        <p:spPr>
          <a:xfrm>
            <a:off x="457200" y="152400"/>
            <a:ext cx="7772400" cy="1143000"/>
          </a:xfrm>
        </p:spPr>
        <p:txBody>
          <a:bodyPr/>
          <a:lstStyle/>
          <a:p>
            <a:pPr algn="l"/>
            <a:r>
              <a:rPr lang="en-GB" altLang="en-US" sz="3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Clustering of experiments:</a:t>
            </a:r>
            <a:br>
              <a:rPr lang="en-GB" altLang="en-US" sz="3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GB" altLang="en-US" sz="3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The rationale </a:t>
            </a:r>
            <a:endParaRPr lang="en-GB" altLang="en-US" sz="3600" b="1"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26981" name="Text Box 8"/>
          <p:cNvSpPr txBox="1">
            <a:spLocks noChangeArrowheads="1"/>
          </p:cNvSpPr>
          <p:nvPr/>
        </p:nvSpPr>
        <p:spPr bwMode="auto">
          <a:xfrm>
            <a:off x="304800" y="4267200"/>
            <a:ext cx="4953000" cy="213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r">
              <a:spcBef>
                <a:spcPct val="50000"/>
              </a:spcBef>
            </a:pPr>
            <a:r>
              <a:rPr lang="es-ES_tradnl" altLang="en-US" sz="1400" b="1">
                <a:solidFill>
                  <a:schemeClr val="bg2"/>
                </a:solidFill>
              </a:rPr>
              <a:t>Distinctive gene expression patterns in human mammary epithelial cells and breast cancers</a:t>
            </a:r>
            <a:endParaRPr lang="es-ES_tradnl" altLang="en-US" sz="1400">
              <a:solidFill>
                <a:schemeClr val="bg2"/>
              </a:solidFill>
            </a:endParaRPr>
          </a:p>
          <a:p>
            <a:pPr algn="r">
              <a:spcBef>
                <a:spcPct val="50000"/>
              </a:spcBef>
            </a:pPr>
            <a:r>
              <a:rPr lang="es-ES" altLang="en-US" sz="1400">
                <a:solidFill>
                  <a:schemeClr val="bg2"/>
                </a:solidFill>
              </a:rPr>
              <a:t>Overview of the combined </a:t>
            </a:r>
            <a:r>
              <a:rPr lang="es-ES" altLang="en-US" sz="1400" i="1">
                <a:solidFill>
                  <a:schemeClr val="bg2"/>
                </a:solidFill>
              </a:rPr>
              <a:t>in vitro </a:t>
            </a:r>
            <a:r>
              <a:rPr lang="es-ES" altLang="en-US" sz="1400">
                <a:solidFill>
                  <a:schemeClr val="bg2"/>
                </a:solidFill>
              </a:rPr>
              <a:t>and breast tissue specimen</a:t>
            </a:r>
            <a:r>
              <a:rPr lang="es-ES_tradnl" altLang="en-US" sz="1400">
                <a:solidFill>
                  <a:schemeClr val="bg2"/>
                </a:solidFill>
              </a:rPr>
              <a:t> </a:t>
            </a:r>
            <a:r>
              <a:rPr lang="es-ES" altLang="en-US" sz="1400">
                <a:solidFill>
                  <a:schemeClr val="bg2"/>
                </a:solidFill>
              </a:rPr>
              <a:t>cluster diagram. A scaled-down representation of the 1,247-gene cluster</a:t>
            </a:r>
            <a:r>
              <a:rPr lang="es-ES_tradnl" altLang="en-US" sz="1400">
                <a:solidFill>
                  <a:schemeClr val="bg2"/>
                </a:solidFill>
              </a:rPr>
              <a:t> </a:t>
            </a:r>
            <a:r>
              <a:rPr lang="es-ES" altLang="en-US" sz="1400">
                <a:solidFill>
                  <a:schemeClr val="bg2"/>
                </a:solidFill>
              </a:rPr>
              <a:t>diagram The black bars show the positions of the</a:t>
            </a:r>
            <a:r>
              <a:rPr lang="es-ES_tradnl" altLang="en-US" sz="1400">
                <a:solidFill>
                  <a:schemeClr val="bg2"/>
                </a:solidFill>
              </a:rPr>
              <a:t> </a:t>
            </a:r>
            <a:r>
              <a:rPr lang="es-ES" altLang="en-US" sz="1400">
                <a:solidFill>
                  <a:schemeClr val="bg2"/>
                </a:solidFill>
              </a:rPr>
              <a:t>clusters discussed in the text: (</a:t>
            </a:r>
            <a:r>
              <a:rPr lang="es-ES" altLang="en-US" sz="1400" i="1">
                <a:solidFill>
                  <a:schemeClr val="bg2"/>
                </a:solidFill>
              </a:rPr>
              <a:t>A</a:t>
            </a:r>
            <a:r>
              <a:rPr lang="es-ES" altLang="en-US" sz="1400">
                <a:solidFill>
                  <a:schemeClr val="bg2"/>
                </a:solidFill>
              </a:rPr>
              <a:t>) proliferation-associated, (</a:t>
            </a:r>
            <a:r>
              <a:rPr lang="es-ES" altLang="en-US" sz="1400" i="1">
                <a:solidFill>
                  <a:schemeClr val="bg2"/>
                </a:solidFill>
              </a:rPr>
              <a:t>B</a:t>
            </a:r>
            <a:r>
              <a:rPr lang="es-ES" altLang="en-US" sz="1400">
                <a:solidFill>
                  <a:schemeClr val="bg2"/>
                </a:solidFill>
              </a:rPr>
              <a:t>) IFNregulated,</a:t>
            </a:r>
            <a:r>
              <a:rPr lang="es-ES_tradnl" altLang="en-US" sz="1400">
                <a:solidFill>
                  <a:schemeClr val="bg2"/>
                </a:solidFill>
              </a:rPr>
              <a:t> </a:t>
            </a:r>
            <a:r>
              <a:rPr lang="es-ES" altLang="en-US" sz="1400">
                <a:solidFill>
                  <a:schemeClr val="bg2"/>
                </a:solidFill>
              </a:rPr>
              <a:t>(</a:t>
            </a:r>
            <a:r>
              <a:rPr lang="es-ES" altLang="en-US" sz="1400" i="1">
                <a:solidFill>
                  <a:schemeClr val="bg2"/>
                </a:solidFill>
              </a:rPr>
              <a:t>C</a:t>
            </a:r>
            <a:r>
              <a:rPr lang="es-ES" altLang="en-US" sz="1400">
                <a:solidFill>
                  <a:schemeClr val="bg2"/>
                </a:solidFill>
              </a:rPr>
              <a:t>) B lymphocytes, and (</a:t>
            </a:r>
            <a:r>
              <a:rPr lang="es-ES" altLang="en-US" sz="1400" i="1">
                <a:solidFill>
                  <a:schemeClr val="bg2"/>
                </a:solidFill>
              </a:rPr>
              <a:t>D</a:t>
            </a:r>
            <a:r>
              <a:rPr lang="es-ES" altLang="en-US" sz="1400">
                <a:solidFill>
                  <a:schemeClr val="bg2"/>
                </a:solidFill>
              </a:rPr>
              <a:t>) stromal cells.</a:t>
            </a:r>
          </a:p>
        </p:txBody>
      </p:sp>
      <p:sp>
        <p:nvSpPr>
          <p:cNvPr id="126982" name="AutoShape 9"/>
          <p:cNvSpPr>
            <a:spLocks noChangeArrowheads="1"/>
          </p:cNvSpPr>
          <p:nvPr/>
        </p:nvSpPr>
        <p:spPr bwMode="auto">
          <a:xfrm>
            <a:off x="4648200" y="6477000"/>
            <a:ext cx="533400" cy="152400"/>
          </a:xfrm>
          <a:prstGeom prst="rightArrow">
            <a:avLst>
              <a:gd name="adj1" fmla="val 50000"/>
              <a:gd name="adj2" fmla="val 87500"/>
            </a:avLst>
          </a:prstGeom>
          <a:solidFill>
            <a:schemeClr val="tx1"/>
          </a:solidFill>
          <a:ln w="9525">
            <a:solidFill>
              <a:schemeClr val="bg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26983" name="Text Box 10"/>
          <p:cNvSpPr txBox="1">
            <a:spLocks noChangeArrowheads="1"/>
          </p:cNvSpPr>
          <p:nvPr/>
        </p:nvSpPr>
        <p:spPr bwMode="auto">
          <a:xfrm>
            <a:off x="609600" y="1828800"/>
            <a:ext cx="4419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n-GB" altLang="en-US">
                <a:solidFill>
                  <a:schemeClr val="bg2"/>
                </a:solidFill>
              </a:rPr>
              <a:t>If enough genes have their expression levels altered in the different experiments, we might be able of finding these classes by comparing gene expression profiles.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AutoShape 2"/>
          <p:cNvSpPr>
            <a:spLocks noChangeArrowheads="1"/>
          </p:cNvSpPr>
          <p:nvPr/>
        </p:nvSpPr>
        <p:spPr bwMode="auto">
          <a:xfrm rot="16200000" flipV="1">
            <a:off x="3352800" y="3048000"/>
            <a:ext cx="114300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5124" name="AutoShape 5"/>
          <p:cNvSpPr>
            <a:spLocks noChangeArrowheads="1"/>
          </p:cNvSpPr>
          <p:nvPr/>
        </p:nvSpPr>
        <p:spPr bwMode="auto">
          <a:xfrm flipV="1">
            <a:off x="4419600" y="3429000"/>
            <a:ext cx="1219200" cy="1219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rgbClr val="99CC00"/>
          </a:solidFill>
          <a:ln w="9525">
            <a:solidFill>
              <a:schemeClr val="tx1"/>
            </a:solidFill>
            <a:miter lim="800000"/>
            <a:headEnd/>
            <a:tailEnd/>
          </a:ln>
        </p:spPr>
        <p:txBody>
          <a:bodyPr wrap="none" lIns="91430" tIns="45715" rIns="91430" bIns="45715" anchor="ctr"/>
          <a:lstStyle/>
          <a:p>
            <a:endParaRPr lang="en-US"/>
          </a:p>
        </p:txBody>
      </p:sp>
      <p:sp>
        <p:nvSpPr>
          <p:cNvPr id="3077" name="AutoShape 6"/>
          <p:cNvSpPr>
            <a:spLocks noChangeArrowheads="1"/>
          </p:cNvSpPr>
          <p:nvPr/>
        </p:nvSpPr>
        <p:spPr bwMode="auto">
          <a:xfrm>
            <a:off x="3124200" y="5502275"/>
            <a:ext cx="2590800" cy="304800"/>
          </a:xfrm>
          <a:prstGeom prst="rightArrow">
            <a:avLst>
              <a:gd name="adj1" fmla="val 50000"/>
              <a:gd name="adj2" fmla="val 212500"/>
            </a:avLst>
          </a:pr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3078" name="Text Box 7"/>
          <p:cNvSpPr txBox="1">
            <a:spLocks noChangeArrowheads="1"/>
          </p:cNvSpPr>
          <p:nvPr/>
        </p:nvSpPr>
        <p:spPr bwMode="auto">
          <a:xfrm>
            <a:off x="0" y="5508625"/>
            <a:ext cx="2932113" cy="230188"/>
          </a:xfrm>
          <a:prstGeom prst="rect">
            <a:avLst/>
          </a:prstGeom>
          <a:noFill/>
          <a:ln w="9525">
            <a:noFill/>
            <a:miter lim="800000"/>
            <a:headEnd/>
            <a:tailEnd/>
          </a:ln>
        </p:spPr>
        <p:txBody>
          <a:bodyPr lIns="91430" tIns="45715" rIns="91430" bIns="45715" anchor="ctr">
            <a:spAutoFit/>
          </a:bodyPr>
          <a:lstStyle/>
          <a:p>
            <a:pPr>
              <a:lnSpc>
                <a:spcPct val="50000"/>
              </a:lnSpc>
              <a:spcBef>
                <a:spcPct val="50000"/>
              </a:spcBef>
              <a:defRPr/>
            </a:pPr>
            <a:r>
              <a:rPr lang="es-ES_tradnl" sz="1800" dirty="0">
                <a:solidFill>
                  <a:schemeClr val="tx1">
                    <a:lumMod val="75000"/>
                  </a:schemeClr>
                </a:solidFill>
              </a:rPr>
              <a:t>Co-</a:t>
            </a:r>
            <a:r>
              <a:rPr lang="es-ES_tradnl" sz="1800" dirty="0" err="1">
                <a:solidFill>
                  <a:schemeClr val="tx1">
                    <a:lumMod val="75000"/>
                  </a:schemeClr>
                </a:solidFill>
              </a:rPr>
              <a:t>expressing</a:t>
            </a:r>
            <a:r>
              <a:rPr lang="es-ES_tradnl" sz="1800" dirty="0">
                <a:solidFill>
                  <a:schemeClr val="tx1">
                    <a:lumMod val="75000"/>
                  </a:schemeClr>
                </a:solidFill>
              </a:rPr>
              <a:t> genes...</a:t>
            </a:r>
          </a:p>
        </p:txBody>
      </p:sp>
      <p:sp>
        <p:nvSpPr>
          <p:cNvPr id="3079" name="Text Box 8"/>
          <p:cNvSpPr txBox="1">
            <a:spLocks noChangeArrowheads="1"/>
          </p:cNvSpPr>
          <p:nvPr/>
        </p:nvSpPr>
        <p:spPr bwMode="auto">
          <a:xfrm>
            <a:off x="5754688" y="5426075"/>
            <a:ext cx="2057400" cy="695325"/>
          </a:xfrm>
          <a:prstGeom prst="rect">
            <a:avLst/>
          </a:prstGeom>
          <a:noFill/>
          <a:ln w="9525">
            <a:noFill/>
            <a:miter lim="800000"/>
            <a:headEnd/>
            <a:tailEnd/>
          </a:ln>
        </p:spPr>
        <p:txBody>
          <a:bodyPr lIns="91430" tIns="45715" rIns="91430" bIns="45715" anchor="ctr">
            <a:spAutoFit/>
          </a:bodyPr>
          <a:lstStyle/>
          <a:p>
            <a:pPr>
              <a:lnSpc>
                <a:spcPct val="70000"/>
              </a:lnSpc>
              <a:spcBef>
                <a:spcPct val="50000"/>
              </a:spcBef>
              <a:defRPr/>
            </a:pPr>
            <a:r>
              <a:rPr lang="es-ES_tradnl" sz="1800" dirty="0" err="1">
                <a:solidFill>
                  <a:schemeClr val="tx1">
                    <a:lumMod val="75000"/>
                  </a:schemeClr>
                </a:solidFill>
              </a:rPr>
              <a:t>What</a:t>
            </a:r>
            <a:r>
              <a:rPr lang="es-ES_tradnl" sz="1800" dirty="0">
                <a:solidFill>
                  <a:schemeClr val="tx1">
                    <a:lumMod val="75000"/>
                  </a:schemeClr>
                </a:solidFill>
              </a:rPr>
              <a:t> do </a:t>
            </a:r>
            <a:r>
              <a:rPr lang="es-ES_tradnl" sz="1800" dirty="0" err="1">
                <a:solidFill>
                  <a:schemeClr val="tx1">
                    <a:lumMod val="75000"/>
                  </a:schemeClr>
                </a:solidFill>
              </a:rPr>
              <a:t>they</a:t>
            </a:r>
            <a:r>
              <a:rPr lang="es-ES_tradnl" sz="1800" dirty="0">
                <a:solidFill>
                  <a:schemeClr val="tx1">
                    <a:lumMod val="75000"/>
                  </a:schemeClr>
                </a:solidFill>
              </a:rPr>
              <a:t> </a:t>
            </a:r>
            <a:r>
              <a:rPr lang="es-ES_tradnl" sz="1800" dirty="0" err="1">
                <a:solidFill>
                  <a:schemeClr val="tx1">
                    <a:lumMod val="75000"/>
                  </a:schemeClr>
                </a:solidFill>
              </a:rPr>
              <a:t>have</a:t>
            </a:r>
            <a:r>
              <a:rPr lang="es-ES_tradnl" sz="1800" dirty="0">
                <a:solidFill>
                  <a:schemeClr val="tx1">
                    <a:lumMod val="75000"/>
                  </a:schemeClr>
                </a:solidFill>
              </a:rPr>
              <a:t> in </a:t>
            </a:r>
            <a:r>
              <a:rPr lang="es-ES_tradnl" sz="1800" dirty="0" err="1">
                <a:solidFill>
                  <a:schemeClr val="tx1">
                    <a:lumMod val="75000"/>
                  </a:schemeClr>
                </a:solidFill>
              </a:rPr>
              <a:t>common</a:t>
            </a:r>
            <a:r>
              <a:rPr lang="es-ES_tradnl" sz="1800" dirty="0">
                <a:solidFill>
                  <a:schemeClr val="tx1">
                    <a:lumMod val="75000"/>
                  </a:schemeClr>
                </a:solidFill>
              </a:rPr>
              <a:t>?</a:t>
            </a:r>
          </a:p>
        </p:txBody>
      </p:sp>
      <p:sp>
        <p:nvSpPr>
          <p:cNvPr id="5128" name="Text Box 9"/>
          <p:cNvSpPr txBox="1">
            <a:spLocks noChangeArrowheads="1"/>
          </p:cNvSpPr>
          <p:nvPr/>
        </p:nvSpPr>
        <p:spPr bwMode="auto">
          <a:xfrm>
            <a:off x="3448050" y="2605088"/>
            <a:ext cx="2605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800" b="1">
                <a:solidFill>
                  <a:schemeClr val="accent2"/>
                </a:solidFill>
              </a:rPr>
              <a:t>Different classes...</a:t>
            </a:r>
          </a:p>
        </p:txBody>
      </p:sp>
      <p:sp>
        <p:nvSpPr>
          <p:cNvPr id="5129" name="Text Box 10"/>
          <p:cNvSpPr txBox="1">
            <a:spLocks noChangeArrowheads="1"/>
          </p:cNvSpPr>
          <p:nvPr/>
        </p:nvSpPr>
        <p:spPr bwMode="auto">
          <a:xfrm>
            <a:off x="5715000" y="4140200"/>
            <a:ext cx="25876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nSpc>
                <a:spcPct val="80000"/>
              </a:lnSpc>
              <a:spcBef>
                <a:spcPct val="50000"/>
              </a:spcBef>
            </a:pPr>
            <a:r>
              <a:rPr lang="es-ES_tradnl" altLang="en-US" sz="1800" b="1">
                <a:solidFill>
                  <a:schemeClr val="accent2"/>
                </a:solidFill>
              </a:rPr>
              <a:t>What genes are responsible for?</a:t>
            </a:r>
          </a:p>
        </p:txBody>
      </p:sp>
      <p:graphicFrame>
        <p:nvGraphicFramePr>
          <p:cNvPr id="5122" name="Object 13"/>
          <p:cNvGraphicFramePr>
            <a:graphicFrameLocks noChangeAspect="1"/>
          </p:cNvGraphicFramePr>
          <p:nvPr/>
        </p:nvGraphicFramePr>
        <p:xfrm>
          <a:off x="3810000" y="3657600"/>
          <a:ext cx="882650" cy="2743200"/>
        </p:xfrm>
        <a:graphic>
          <a:graphicData uri="http://schemas.openxmlformats.org/presentationml/2006/ole">
            <mc:AlternateContent xmlns:mc="http://schemas.openxmlformats.org/markup-compatibility/2006">
              <mc:Choice xmlns:v="urn:schemas-microsoft-com:vml" Requires="v">
                <p:oleObj spid="_x0000_s5150" name="Foto de Photo Editor" r:id="rId3" imgW="1324160" imgH="2676899" progId="MSPhotoEd.3">
                  <p:embed/>
                </p:oleObj>
              </mc:Choice>
              <mc:Fallback>
                <p:oleObj name="Foto de Photo Editor" r:id="rId3" imgW="1324160" imgH="2676899" progId="MSPhotoEd.3">
                  <p:embed/>
                  <p:pic>
                    <p:nvPicPr>
                      <p:cNvPr id="0" name="Object 13"/>
                      <p:cNvPicPr>
                        <a:picLocks noChangeAspect="1" noChangeArrowheads="1"/>
                      </p:cNvPicPr>
                      <p:nvPr/>
                    </p:nvPicPr>
                    <p:blipFill>
                      <a:blip r:embed="rId4">
                        <a:lum bright="16000"/>
                        <a:extLst>
                          <a:ext uri="{28A0092B-C50C-407E-A947-70E740481C1C}">
                            <a14:useLocalDpi xmlns:a14="http://schemas.microsoft.com/office/drawing/2010/main" val="0"/>
                          </a:ext>
                        </a:extLst>
                      </a:blip>
                      <a:srcRect/>
                      <a:stretch>
                        <a:fillRect/>
                      </a:stretch>
                    </p:blipFill>
                    <p:spPr bwMode="auto">
                      <a:xfrm>
                        <a:off x="3810000" y="3657600"/>
                        <a:ext cx="882650" cy="2743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82" name="Text Box 28"/>
          <p:cNvSpPr txBox="1">
            <a:spLocks noChangeArrowheads="1"/>
          </p:cNvSpPr>
          <p:nvPr/>
        </p:nvSpPr>
        <p:spPr bwMode="auto">
          <a:xfrm>
            <a:off x="533400" y="3733800"/>
            <a:ext cx="2743200" cy="930275"/>
          </a:xfrm>
          <a:prstGeom prst="rect">
            <a:avLst/>
          </a:prstGeom>
          <a:noFill/>
          <a:ln w="9525">
            <a:noFill/>
            <a:miter lim="800000"/>
            <a:headEnd/>
            <a:tailEnd/>
          </a:ln>
        </p:spPr>
        <p:txBody>
          <a:bodyPr lIns="91430" tIns="45715" rIns="91430" bIns="45715">
            <a:spAutoFit/>
          </a:bodyPr>
          <a:lstStyle/>
          <a:p>
            <a:pPr>
              <a:spcBef>
                <a:spcPct val="50000"/>
              </a:spcBef>
              <a:defRPr/>
            </a:pPr>
            <a:r>
              <a:rPr lang="en-GB" sz="1800" dirty="0">
                <a:solidFill>
                  <a:schemeClr val="tx1">
                    <a:lumMod val="75000"/>
                  </a:schemeClr>
                </a:solidFill>
              </a:rPr>
              <a:t>Molecular classification of samples</a:t>
            </a:r>
          </a:p>
        </p:txBody>
      </p:sp>
      <p:sp>
        <p:nvSpPr>
          <p:cNvPr id="5131" name="Rectangle 29"/>
          <p:cNvSpPr>
            <a:spLocks noGrp="1" noChangeArrowheads="1"/>
          </p:cNvSpPr>
          <p:nvPr>
            <p:ph type="title"/>
          </p:nvPr>
        </p:nvSpPr>
        <p:spPr>
          <a:xfrm>
            <a:off x="609600" y="381000"/>
            <a:ext cx="8382000" cy="1143000"/>
          </a:xfrm>
        </p:spPr>
        <p:txBody>
          <a:bodyPr/>
          <a:lstStyle/>
          <a:p>
            <a:pPr>
              <a:lnSpc>
                <a:spcPct val="70000"/>
              </a:lnSpc>
            </a:pPr>
            <a:r>
              <a:rPr lang="en-GB" altLang="en-US" sz="3600" b="1" dirty="0" smtClean="0">
                <a:solidFill>
                  <a:schemeClr val="accent2"/>
                </a:solidFill>
                <a:effectLst>
                  <a:outerShdw blurRad="38100" dist="38100" dir="2700000" algn="tl">
                    <a:srgbClr val="000000">
                      <a:alpha val="43137"/>
                    </a:srgbClr>
                  </a:outerShdw>
                </a:effectLst>
                <a:latin typeface="Verdana" pitchFamily="34" charset="0"/>
              </a:rPr>
              <a:t>Supervised problems.</a:t>
            </a:r>
            <a: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t/>
            </a:r>
            <a:b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br>
            <a: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t/>
            </a:r>
            <a:b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br>
            <a:r>
              <a:rPr lang="en-GB" altLang="en-US" sz="3200" b="1" dirty="0" smtClean="0">
                <a:solidFill>
                  <a:schemeClr val="accent2"/>
                </a:solidFill>
                <a:effectLst>
                  <a:outerShdw blurRad="38100" dist="38100" dir="2700000" algn="tl">
                    <a:srgbClr val="000000">
                      <a:alpha val="43137"/>
                    </a:srgbClr>
                  </a:outerShdw>
                </a:effectLst>
                <a:latin typeface="Verdana" pitchFamily="34" charset="0"/>
              </a:rPr>
              <a:t>Differential gene expression</a:t>
            </a:r>
            <a:endParaRPr lang="en-GB" altLang="en-US" sz="2800" b="1" dirty="0" smtClean="0">
              <a:solidFill>
                <a:schemeClr val="accent2"/>
              </a:solidFill>
              <a:effectLst>
                <a:outerShdw blurRad="38100" dist="38100" dir="2700000" algn="tl">
                  <a:srgbClr val="000000">
                    <a:alpha val="43137"/>
                  </a:srgbClr>
                </a:outerShdw>
              </a:effectLst>
              <a:latin typeface="Verdana" pitchFamily="34" charset="0"/>
            </a:endParaRPr>
          </a:p>
        </p:txBody>
      </p:sp>
      <p:sp>
        <p:nvSpPr>
          <p:cNvPr id="3084" name="AutoShape 30"/>
          <p:cNvSpPr>
            <a:spLocks noChangeArrowheads="1"/>
          </p:cNvSpPr>
          <p:nvPr/>
        </p:nvSpPr>
        <p:spPr bwMode="auto">
          <a:xfrm rot="1903607">
            <a:off x="2057400" y="2895600"/>
            <a:ext cx="1981200" cy="304800"/>
          </a:xfrm>
          <a:prstGeom prst="rightArrow">
            <a:avLst>
              <a:gd name="adj1" fmla="val 50000"/>
              <a:gd name="adj2" fmla="val 162500"/>
            </a:avLst>
          </a:pr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3085" name="Text Box 31"/>
          <p:cNvSpPr txBox="1">
            <a:spLocks noChangeArrowheads="1"/>
          </p:cNvSpPr>
          <p:nvPr/>
        </p:nvSpPr>
        <p:spPr bwMode="auto">
          <a:xfrm>
            <a:off x="0" y="1828800"/>
            <a:ext cx="2590800" cy="1230313"/>
          </a:xfrm>
          <a:prstGeom prst="rect">
            <a:avLst/>
          </a:prstGeom>
          <a:noFill/>
          <a:ln w="9525">
            <a:noFill/>
            <a:miter lim="800000"/>
            <a:headEnd/>
            <a:tailEnd/>
          </a:ln>
        </p:spPr>
        <p:txBody>
          <a:bodyPr lIns="91430" tIns="45715" rIns="91430" bIns="45715">
            <a:spAutoFit/>
          </a:bodyPr>
          <a:lstStyle/>
          <a:p>
            <a:pPr algn="l">
              <a:spcBef>
                <a:spcPct val="50000"/>
              </a:spcBef>
              <a:defRPr/>
            </a:pPr>
            <a:r>
              <a:rPr lang="es-ES_tradnl" sz="1800" dirty="0">
                <a:solidFill>
                  <a:schemeClr val="tx1">
                    <a:lumMod val="75000"/>
                  </a:schemeClr>
                </a:solidFill>
              </a:rPr>
              <a:t>Can </a:t>
            </a:r>
            <a:r>
              <a:rPr lang="es-ES_tradnl" sz="1800" dirty="0" err="1">
                <a:solidFill>
                  <a:schemeClr val="tx1">
                    <a:lumMod val="75000"/>
                  </a:schemeClr>
                </a:solidFill>
              </a:rPr>
              <a:t>we</a:t>
            </a:r>
            <a:r>
              <a:rPr lang="es-ES_tradnl" sz="1800" dirty="0">
                <a:solidFill>
                  <a:schemeClr val="tx1">
                    <a:lumMod val="75000"/>
                  </a:schemeClr>
                </a:solidFill>
              </a:rPr>
              <a:t> </a:t>
            </a:r>
            <a:r>
              <a:rPr lang="es-ES_tradnl" sz="1800" dirty="0" err="1">
                <a:solidFill>
                  <a:schemeClr val="tx1">
                    <a:lumMod val="75000"/>
                  </a:schemeClr>
                </a:solidFill>
              </a:rPr>
              <a:t>find</a:t>
            </a:r>
            <a:r>
              <a:rPr lang="es-ES_tradnl" sz="1800" dirty="0">
                <a:solidFill>
                  <a:schemeClr val="tx1">
                    <a:lumMod val="75000"/>
                  </a:schemeClr>
                </a:solidFill>
              </a:rPr>
              <a:t> </a:t>
            </a:r>
            <a:r>
              <a:rPr lang="es-ES_tradnl" sz="1800" dirty="0" err="1">
                <a:solidFill>
                  <a:schemeClr val="tx1">
                    <a:lumMod val="75000"/>
                  </a:schemeClr>
                </a:solidFill>
              </a:rPr>
              <a:t>groups</a:t>
            </a:r>
            <a:r>
              <a:rPr lang="es-ES_tradnl" sz="1800" dirty="0">
                <a:solidFill>
                  <a:schemeClr val="tx1">
                    <a:lumMod val="75000"/>
                  </a:schemeClr>
                </a:solidFill>
              </a:rPr>
              <a:t> of </a:t>
            </a:r>
            <a:r>
              <a:rPr lang="es-ES_tradnl" sz="1800" dirty="0" err="1">
                <a:solidFill>
                  <a:schemeClr val="tx1">
                    <a:lumMod val="75000"/>
                  </a:schemeClr>
                </a:solidFill>
              </a:rPr>
              <a:t>experiments</a:t>
            </a:r>
            <a:r>
              <a:rPr lang="es-ES_tradnl" sz="1800" dirty="0">
                <a:solidFill>
                  <a:schemeClr val="tx1">
                    <a:lumMod val="75000"/>
                  </a:schemeClr>
                </a:solidFill>
              </a:rPr>
              <a:t> </a:t>
            </a:r>
            <a:r>
              <a:rPr lang="es-ES_tradnl" sz="1800" dirty="0" err="1">
                <a:solidFill>
                  <a:schemeClr val="tx1">
                    <a:lumMod val="75000"/>
                  </a:schemeClr>
                </a:solidFill>
              </a:rPr>
              <a:t>with</a:t>
            </a:r>
            <a:r>
              <a:rPr lang="es-ES_tradnl" sz="1800" dirty="0">
                <a:solidFill>
                  <a:schemeClr val="tx1">
                    <a:lumMod val="75000"/>
                  </a:schemeClr>
                </a:solidFill>
              </a:rPr>
              <a:t> similar gene </a:t>
            </a:r>
            <a:r>
              <a:rPr lang="es-ES_tradnl" sz="1800" dirty="0" err="1">
                <a:solidFill>
                  <a:schemeClr val="tx1">
                    <a:lumMod val="75000"/>
                  </a:schemeClr>
                </a:solidFill>
              </a:rPr>
              <a:t>expression</a:t>
            </a:r>
            <a:r>
              <a:rPr lang="es-ES_tradnl" sz="1800" dirty="0">
                <a:solidFill>
                  <a:schemeClr val="tx1">
                    <a:lumMod val="75000"/>
                  </a:schemeClr>
                </a:solidFill>
              </a:rPr>
              <a:t> </a:t>
            </a:r>
            <a:r>
              <a:rPr lang="es-ES_tradnl" sz="1800" dirty="0" err="1">
                <a:solidFill>
                  <a:schemeClr val="tx1">
                    <a:lumMod val="75000"/>
                  </a:schemeClr>
                </a:solidFill>
              </a:rPr>
              <a:t>profiles</a:t>
            </a:r>
            <a:r>
              <a:rPr lang="es-ES_tradnl" sz="1800" dirty="0">
                <a:solidFill>
                  <a:schemeClr val="tx1">
                    <a:lumMod val="75000"/>
                  </a:schemeClr>
                </a:solidFill>
              </a:rPr>
              <a:t>?</a:t>
            </a:r>
            <a:endParaRPr lang="es-ES" sz="1800" dirty="0">
              <a:solidFill>
                <a:schemeClr val="tx1">
                  <a:lumMod val="75000"/>
                </a:schemeClr>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3" descr="C:\ximo\documentos\CIPF\logos\PFCIrgb72-3.jpg"/>
          <p:cNvPicPr>
            <a:picLocks noChangeAspect="1" noChangeArrowheads="1"/>
          </p:cNvPicPr>
          <p:nvPr/>
        </p:nvPicPr>
        <p:blipFill>
          <a:blip r:embed="rId2" cstate="print"/>
          <a:srcRect l="13333" t="19917" r="14999" b="20332"/>
          <a:stretch>
            <a:fillRect/>
          </a:stretch>
        </p:blipFill>
        <p:spPr bwMode="auto">
          <a:xfrm>
            <a:off x="0" y="-5134"/>
            <a:ext cx="1145157" cy="697830"/>
          </a:xfrm>
          <a:prstGeom prst="rect">
            <a:avLst/>
          </a:prstGeom>
          <a:noFill/>
          <a:ln w="9525">
            <a:noFill/>
            <a:miter lim="800000"/>
            <a:headEnd/>
            <a:tailEnd/>
          </a:ln>
        </p:spPr>
      </p:pic>
      <p:sp>
        <p:nvSpPr>
          <p:cNvPr id="58372" name="Rectangle 2"/>
          <p:cNvSpPr>
            <a:spLocks noGrp="1" noChangeArrowheads="1"/>
          </p:cNvSpPr>
          <p:nvPr>
            <p:ph type="title"/>
          </p:nvPr>
        </p:nvSpPr>
        <p:spPr>
          <a:xfrm>
            <a:off x="1455738" y="44624"/>
            <a:ext cx="7508750" cy="1171292"/>
          </a:xfrm>
        </p:spPr>
        <p:txBody>
          <a:bodyPr>
            <a:noAutofit/>
          </a:bodyPr>
          <a:lstStyle/>
          <a:p>
            <a:pPr eaLnBrk="1" hangingPunct="1"/>
            <a:r>
              <a:rPr lang="en-US" sz="2800" b="1" dirty="0" smtClean="0">
                <a:effectLst>
                  <a:outerShdw blurRad="38100" dist="38100" dir="2700000" algn="tl">
                    <a:srgbClr val="000000">
                      <a:alpha val="43137"/>
                    </a:srgbClr>
                  </a:outerShdw>
                </a:effectLst>
              </a:rPr>
              <a:t>The Computational Genomics Department at the Centro de </a:t>
            </a:r>
            <a:r>
              <a:rPr lang="en-US" sz="2800" b="1" dirty="0" err="1" smtClean="0">
                <a:effectLst>
                  <a:outerShdw blurRad="38100" dist="38100" dir="2700000" algn="tl">
                    <a:srgbClr val="000000">
                      <a:alpha val="43137"/>
                    </a:srgbClr>
                  </a:outerShdw>
                </a:effectLst>
              </a:rPr>
              <a:t>Investigación</a:t>
            </a:r>
            <a:r>
              <a:rPr lang="en-US" sz="2800" b="1" dirty="0" smtClean="0">
                <a:effectLst>
                  <a:outerShdw blurRad="38100" dist="38100" dir="2700000" algn="tl">
                    <a:srgbClr val="000000">
                      <a:alpha val="43137"/>
                    </a:srgbClr>
                  </a:outerShdw>
                </a:effectLst>
              </a:rPr>
              <a:t> Príncipe Felipe (CIPF), Valencia, Spain, and…</a:t>
            </a:r>
          </a:p>
        </p:txBody>
      </p:sp>
      <p:sp>
        <p:nvSpPr>
          <p:cNvPr id="58373" name="Text Box 6"/>
          <p:cNvSpPr txBox="1">
            <a:spLocks noChangeArrowheads="1"/>
          </p:cNvSpPr>
          <p:nvPr/>
        </p:nvSpPr>
        <p:spPr bwMode="auto">
          <a:xfrm>
            <a:off x="52482" y="4203659"/>
            <a:ext cx="4342540" cy="1323421"/>
          </a:xfrm>
          <a:prstGeom prst="rect">
            <a:avLst/>
          </a:prstGeom>
          <a:noFill/>
          <a:ln w="9525">
            <a:noFill/>
            <a:miter lim="800000"/>
            <a:headEnd/>
            <a:tailEnd/>
          </a:ln>
        </p:spPr>
        <p:txBody>
          <a:bodyPr wrap="square" lIns="91420" tIns="45711" rIns="91420" bIns="45711">
            <a:spAutoFit/>
          </a:bodyPr>
          <a:lstStyle/>
          <a:p>
            <a:pPr algn="ctr" eaLnBrk="0" hangingPunct="0">
              <a:spcBef>
                <a:spcPts val="0"/>
              </a:spcBef>
            </a:pPr>
            <a:r>
              <a:rPr lang="en-US" sz="1600" b="1" dirty="0" smtClean="0">
                <a:solidFill>
                  <a:srgbClr val="000000"/>
                </a:solidFill>
                <a:latin typeface="Verdana" pitchFamily="34" charset="0"/>
                <a:ea typeface="ＭＳ Ｐゴシック" pitchFamily="34" charset="-128"/>
              </a:rPr>
              <a:t>...the INB, National Institute of Bioinformatics (Functional Genomics Node) </a:t>
            </a:r>
          </a:p>
          <a:p>
            <a:pPr algn="ctr" eaLnBrk="0" hangingPunct="0">
              <a:spcBef>
                <a:spcPts val="0"/>
              </a:spcBef>
            </a:pPr>
            <a:r>
              <a:rPr lang="en-US" sz="1600" b="1" dirty="0" smtClean="0">
                <a:solidFill>
                  <a:srgbClr val="000000"/>
                </a:solidFill>
                <a:latin typeface="Verdana" pitchFamily="34" charset="0"/>
                <a:ea typeface="ＭＳ Ｐゴシック" pitchFamily="34" charset="-128"/>
              </a:rPr>
              <a:t>and the </a:t>
            </a:r>
            <a:r>
              <a:rPr lang="en-US" sz="1600" b="1" dirty="0" err="1" smtClean="0">
                <a:solidFill>
                  <a:srgbClr val="000000"/>
                </a:solidFill>
                <a:latin typeface="Verdana" pitchFamily="34" charset="0"/>
                <a:ea typeface="ＭＳ Ｐゴシック" pitchFamily="34" charset="-128"/>
              </a:rPr>
              <a:t>BiER</a:t>
            </a:r>
            <a:r>
              <a:rPr lang="en-US" sz="1600" b="1" dirty="0" smtClean="0">
                <a:solidFill>
                  <a:srgbClr val="000000"/>
                </a:solidFill>
                <a:latin typeface="Verdana" pitchFamily="34" charset="0"/>
                <a:ea typeface="ＭＳ Ｐゴシック" pitchFamily="34" charset="-128"/>
              </a:rPr>
              <a:t> (CIBERER Network of Centers for Rare Diseases</a:t>
            </a:r>
            <a:r>
              <a:rPr lang="en-US" sz="1600" b="1" dirty="0" smtClean="0">
                <a:solidFill>
                  <a:srgbClr val="000000"/>
                </a:solidFill>
                <a:latin typeface="Verdana" pitchFamily="34" charset="0"/>
                <a:ea typeface="ＭＳ Ｐゴシック" pitchFamily="34" charset="-128"/>
              </a:rPr>
              <a:t>), and…</a:t>
            </a:r>
            <a:endParaRPr lang="en-US" sz="1600" b="1" dirty="0" smtClean="0">
              <a:solidFill>
                <a:srgbClr val="000000"/>
              </a:solidFill>
              <a:latin typeface="Verdana" pitchFamily="34" charset="0"/>
              <a:ea typeface="ＭＳ Ｐゴシック" pitchFamily="34" charset="-128"/>
            </a:endParaRPr>
          </a:p>
        </p:txBody>
      </p:sp>
      <p:sp>
        <p:nvSpPr>
          <p:cNvPr id="17" name="16 Rectángulo"/>
          <p:cNvSpPr/>
          <p:nvPr/>
        </p:nvSpPr>
        <p:spPr>
          <a:xfrm>
            <a:off x="0" y="5527080"/>
            <a:ext cx="9144000" cy="13309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lgn="ctr" eaLnBrk="0" hangingPunct="0">
              <a:spcBef>
                <a:spcPct val="50000"/>
              </a:spcBef>
              <a:defRPr/>
            </a:pPr>
            <a:endParaRPr lang="en-US" sz="2400">
              <a:solidFill>
                <a:prstClr val="white"/>
              </a:solidFill>
            </a:endParaRPr>
          </a:p>
        </p:txBody>
      </p:sp>
      <p:pic>
        <p:nvPicPr>
          <p:cNvPr id="18" name="Picture 11"/>
          <p:cNvPicPr>
            <a:picLocks noChangeAspect="1" noChangeArrowheads="1"/>
          </p:cNvPicPr>
          <p:nvPr/>
        </p:nvPicPr>
        <p:blipFill>
          <a:blip r:embed="rId3" cstate="print"/>
          <a:srcRect/>
          <a:stretch>
            <a:fillRect/>
          </a:stretch>
        </p:blipFill>
        <p:spPr bwMode="auto">
          <a:xfrm>
            <a:off x="7929563" y="6286500"/>
            <a:ext cx="1214437" cy="571500"/>
          </a:xfrm>
          <a:prstGeom prst="rect">
            <a:avLst/>
          </a:prstGeom>
          <a:noFill/>
          <a:ln w="9525">
            <a:noFill/>
            <a:miter lim="800000"/>
            <a:headEnd/>
            <a:tailEnd/>
          </a:ln>
        </p:spPr>
      </p:pic>
      <p:pic>
        <p:nvPicPr>
          <p:cNvPr id="19" name="3 Imagen" descr="LOGO MGP.jpg"/>
          <p:cNvPicPr>
            <a:picLocks noChangeAspect="1"/>
          </p:cNvPicPr>
          <p:nvPr/>
        </p:nvPicPr>
        <p:blipFill>
          <a:blip r:embed="rId4" cstate="print"/>
          <a:srcRect/>
          <a:stretch>
            <a:fillRect/>
          </a:stretch>
        </p:blipFill>
        <p:spPr bwMode="auto">
          <a:xfrm>
            <a:off x="1619672" y="5575300"/>
            <a:ext cx="2628091" cy="711200"/>
          </a:xfrm>
          <a:prstGeom prst="rect">
            <a:avLst/>
          </a:prstGeom>
          <a:noFill/>
          <a:ln w="9525">
            <a:noFill/>
            <a:miter lim="800000"/>
            <a:headEnd/>
            <a:tailEnd/>
          </a:ln>
        </p:spPr>
      </p:pic>
      <p:pic>
        <p:nvPicPr>
          <p:cNvPr id="20" name="Picture 16"/>
          <p:cNvPicPr>
            <a:picLocks noChangeAspect="1" noChangeArrowheads="1"/>
          </p:cNvPicPr>
          <p:nvPr/>
        </p:nvPicPr>
        <p:blipFill>
          <a:blip r:embed="rId5" cstate="print"/>
          <a:srcRect/>
          <a:stretch>
            <a:fillRect/>
          </a:stretch>
        </p:blipFill>
        <p:spPr bwMode="auto">
          <a:xfrm>
            <a:off x="0" y="6284913"/>
            <a:ext cx="1143000" cy="573087"/>
          </a:xfrm>
          <a:prstGeom prst="rect">
            <a:avLst/>
          </a:prstGeom>
          <a:noFill/>
          <a:ln w="9525">
            <a:noFill/>
            <a:miter lim="800000"/>
            <a:headEnd/>
            <a:tailEnd/>
          </a:ln>
        </p:spPr>
      </p:pic>
      <p:pic>
        <p:nvPicPr>
          <p:cNvPr id="21" name="Picture 2"/>
          <p:cNvPicPr>
            <a:picLocks noChangeAspect="1" noChangeArrowheads="1"/>
          </p:cNvPicPr>
          <p:nvPr/>
        </p:nvPicPr>
        <p:blipFill>
          <a:blip r:embed="rId6" cstate="print"/>
          <a:srcRect l="16674" t="19158" r="61105" b="63065"/>
          <a:stretch>
            <a:fillRect/>
          </a:stretch>
        </p:blipFill>
        <p:spPr bwMode="auto">
          <a:xfrm>
            <a:off x="6372200" y="6137920"/>
            <a:ext cx="1440160" cy="720080"/>
          </a:xfrm>
          <a:prstGeom prst="rect">
            <a:avLst/>
          </a:prstGeom>
          <a:noFill/>
          <a:ln w="9525">
            <a:noFill/>
            <a:miter lim="800000"/>
            <a:headEnd/>
            <a:tailEnd/>
          </a:ln>
        </p:spPr>
      </p:pic>
      <p:pic>
        <p:nvPicPr>
          <p:cNvPr id="22" name="Picture 2"/>
          <p:cNvPicPr>
            <a:picLocks noChangeAspect="1" noChangeArrowheads="1"/>
          </p:cNvPicPr>
          <p:nvPr/>
        </p:nvPicPr>
        <p:blipFill>
          <a:blip r:embed="rId7" cstate="print"/>
          <a:srcRect t="46153"/>
          <a:stretch>
            <a:fillRect/>
          </a:stretch>
        </p:blipFill>
        <p:spPr bwMode="auto">
          <a:xfrm>
            <a:off x="1746250" y="6286500"/>
            <a:ext cx="1968500" cy="571500"/>
          </a:xfrm>
          <a:prstGeom prst="rect">
            <a:avLst/>
          </a:prstGeom>
          <a:noFill/>
          <a:ln w="9525">
            <a:noFill/>
            <a:miter lim="800000"/>
            <a:headEnd/>
            <a:tailEnd/>
          </a:ln>
        </p:spPr>
      </p:pic>
      <p:pic>
        <p:nvPicPr>
          <p:cNvPr id="23" name="Picture 5"/>
          <p:cNvPicPr>
            <a:picLocks noChangeAspect="1" noChangeArrowheads="1"/>
          </p:cNvPicPr>
          <p:nvPr/>
        </p:nvPicPr>
        <p:blipFill>
          <a:blip r:embed="rId8" cstate="print"/>
          <a:srcRect/>
          <a:stretch>
            <a:fillRect/>
          </a:stretch>
        </p:blipFill>
        <p:spPr bwMode="auto">
          <a:xfrm>
            <a:off x="3707904" y="6237312"/>
            <a:ext cx="1468961" cy="607265"/>
          </a:xfrm>
          <a:prstGeom prst="rect">
            <a:avLst/>
          </a:prstGeom>
          <a:noFill/>
          <a:ln w="9525">
            <a:noFill/>
            <a:miter lim="800000"/>
            <a:headEnd/>
            <a:tailEnd/>
          </a:ln>
        </p:spPr>
      </p:pic>
      <p:pic>
        <p:nvPicPr>
          <p:cNvPr id="24" name="23 Imagen" descr="logoHPC4G_b.jpg"/>
          <p:cNvPicPr>
            <a:picLocks noChangeAspect="1"/>
          </p:cNvPicPr>
          <p:nvPr/>
        </p:nvPicPr>
        <p:blipFill>
          <a:blip r:embed="rId9" cstate="print"/>
          <a:stretch>
            <a:fillRect/>
          </a:stretch>
        </p:blipFill>
        <p:spPr>
          <a:xfrm>
            <a:off x="4331811" y="5589240"/>
            <a:ext cx="1420206" cy="634380"/>
          </a:xfrm>
          <a:prstGeom prst="rect">
            <a:avLst/>
          </a:prstGeom>
        </p:spPr>
      </p:pic>
      <p:pic>
        <p:nvPicPr>
          <p:cNvPr id="26" name="Picture 5"/>
          <p:cNvPicPr>
            <a:picLocks noChangeAspect="1" noChangeArrowheads="1"/>
          </p:cNvPicPr>
          <p:nvPr/>
        </p:nvPicPr>
        <p:blipFill>
          <a:blip r:embed="rId10" cstate="print"/>
          <a:srcRect b="31035"/>
          <a:stretch>
            <a:fillRect/>
          </a:stretch>
        </p:blipFill>
        <p:spPr bwMode="auto">
          <a:xfrm>
            <a:off x="5940152" y="5589240"/>
            <a:ext cx="1440160" cy="710866"/>
          </a:xfrm>
          <a:prstGeom prst="rect">
            <a:avLst/>
          </a:prstGeom>
          <a:noFill/>
          <a:ln w="9525">
            <a:noFill/>
            <a:miter lim="800000"/>
            <a:headEnd/>
            <a:tailEnd/>
          </a:ln>
        </p:spPr>
      </p:pic>
      <p:pic>
        <p:nvPicPr>
          <p:cNvPr id="27" name="Picture 15"/>
          <p:cNvPicPr>
            <a:picLocks noChangeAspect="1" noChangeArrowheads="1"/>
          </p:cNvPicPr>
          <p:nvPr/>
        </p:nvPicPr>
        <p:blipFill>
          <a:blip r:embed="rId11" cstate="print"/>
          <a:srcRect/>
          <a:stretch>
            <a:fillRect/>
          </a:stretch>
        </p:blipFill>
        <p:spPr bwMode="auto">
          <a:xfrm>
            <a:off x="1120775" y="6286500"/>
            <a:ext cx="665163" cy="571500"/>
          </a:xfrm>
          <a:prstGeom prst="rect">
            <a:avLst/>
          </a:prstGeom>
          <a:noFill/>
          <a:ln w="9525">
            <a:noFill/>
            <a:miter lim="800000"/>
            <a:headEnd/>
            <a:tailEnd/>
          </a:ln>
        </p:spPr>
      </p:pic>
      <p:pic>
        <p:nvPicPr>
          <p:cNvPr id="29" name="Picture 46" descr="Bull_LightBground_quadri"/>
          <p:cNvPicPr>
            <a:picLocks noChangeAspect="1" noChangeArrowheads="1"/>
          </p:cNvPicPr>
          <p:nvPr/>
        </p:nvPicPr>
        <p:blipFill>
          <a:blip r:embed="rId12"/>
          <a:srcRect/>
          <a:stretch>
            <a:fillRect/>
          </a:stretch>
        </p:blipFill>
        <p:spPr bwMode="auto">
          <a:xfrm>
            <a:off x="5320880" y="6302606"/>
            <a:ext cx="1051319" cy="446329"/>
          </a:xfrm>
          <a:prstGeom prst="rect">
            <a:avLst/>
          </a:prstGeom>
          <a:noFill/>
          <a:ln w="9525">
            <a:noFill/>
            <a:miter lim="800000"/>
            <a:headEnd/>
            <a:tailEnd/>
          </a:ln>
        </p:spPr>
      </p:pic>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3208" y="5589612"/>
            <a:ext cx="99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0" y="692696"/>
            <a:ext cx="1619672" cy="523220"/>
          </a:xfrm>
          <a:prstGeom prst="rect">
            <a:avLst/>
          </a:prstGeom>
          <a:noFill/>
        </p:spPr>
        <p:txBody>
          <a:bodyPr wrap="square" rtlCol="0">
            <a:spAutoFit/>
          </a:bodyPr>
          <a:lstStyle/>
          <a:p>
            <a:r>
              <a:rPr lang="en-US" sz="1400" dirty="0" smtClean="0">
                <a:solidFill>
                  <a:prstClr val="black"/>
                </a:solidFill>
              </a:rPr>
              <a:t>@</a:t>
            </a:r>
            <a:r>
              <a:rPr lang="en-US" sz="1400" dirty="0" err="1" smtClean="0">
                <a:solidFill>
                  <a:prstClr val="black"/>
                </a:solidFill>
              </a:rPr>
              <a:t>xdopazo</a:t>
            </a:r>
            <a:endParaRPr lang="en-US" sz="1400" dirty="0" smtClean="0">
              <a:solidFill>
                <a:prstClr val="black"/>
              </a:solidFill>
            </a:endParaRPr>
          </a:p>
          <a:p>
            <a:r>
              <a:rPr lang="en-US" sz="1400" dirty="0" smtClean="0">
                <a:solidFill>
                  <a:prstClr val="black"/>
                </a:solidFill>
              </a:rPr>
              <a:t>@</a:t>
            </a:r>
            <a:r>
              <a:rPr lang="en-US" sz="1400" dirty="0" err="1" smtClean="0">
                <a:solidFill>
                  <a:prstClr val="black"/>
                </a:solidFill>
              </a:rPr>
              <a:t>bioinfocipf</a:t>
            </a:r>
            <a:endParaRPr lang="en-US" sz="1400" dirty="0">
              <a:solidFill>
                <a:prstClr val="black"/>
              </a:solidFill>
            </a:endParaRPr>
          </a:p>
        </p:txBody>
      </p:sp>
      <p:pic>
        <p:nvPicPr>
          <p:cNvPr id="1024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9535" y="5570870"/>
            <a:ext cx="1808969" cy="5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8474" y="4702254"/>
            <a:ext cx="835526" cy="87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024" y="1268760"/>
            <a:ext cx="4067944" cy="283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 y="5661248"/>
            <a:ext cx="1907693" cy="50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3" name="2 CuadroTexto"/>
          <p:cNvSpPr txBox="1"/>
          <p:nvPr/>
        </p:nvSpPr>
        <p:spPr>
          <a:xfrm>
            <a:off x="4377349" y="4019580"/>
            <a:ext cx="4348887" cy="1077218"/>
          </a:xfrm>
          <a:prstGeom prst="rect">
            <a:avLst/>
          </a:prstGeom>
          <a:noFill/>
        </p:spPr>
        <p:txBody>
          <a:bodyPr wrap="square" rtlCol="0">
            <a:spAutoFit/>
          </a:bodyPr>
          <a:lstStyle/>
          <a:p>
            <a:r>
              <a:rPr lang="en-GB" sz="1600" b="1" dirty="0" smtClean="0">
                <a:solidFill>
                  <a:srgbClr val="000000"/>
                </a:solidFill>
                <a:ea typeface="ＭＳ Ｐゴシック" pitchFamily="34" charset="-128"/>
              </a:rPr>
              <a:t>… Computational </a:t>
            </a:r>
            <a:r>
              <a:rPr lang="en-GB" sz="1600" b="1" dirty="0">
                <a:solidFill>
                  <a:srgbClr val="000000"/>
                </a:solidFill>
                <a:ea typeface="ＭＳ Ｐゴシック" pitchFamily="34" charset="-128"/>
              </a:rPr>
              <a:t>Biology </a:t>
            </a:r>
            <a:r>
              <a:rPr lang="en-GB" sz="1600" b="1" dirty="0" smtClean="0">
                <a:solidFill>
                  <a:srgbClr val="000000"/>
                </a:solidFill>
                <a:ea typeface="ＭＳ Ｐゴシック" pitchFamily="34" charset="-128"/>
              </a:rPr>
              <a:t>Lab, HPCS</a:t>
            </a:r>
            <a:endParaRPr lang="en-GB" sz="1600" b="1" dirty="0">
              <a:solidFill>
                <a:srgbClr val="000000"/>
              </a:solidFill>
              <a:ea typeface="ＭＳ Ｐゴシック" pitchFamily="34" charset="-128"/>
            </a:endParaRPr>
          </a:p>
          <a:p>
            <a:r>
              <a:rPr lang="en-GB" sz="1600" b="1" dirty="0">
                <a:solidFill>
                  <a:srgbClr val="000000"/>
                </a:solidFill>
                <a:ea typeface="ＭＳ Ｐゴシック" pitchFamily="34" charset="-128"/>
              </a:rPr>
              <a:t>University of Cambridge, </a:t>
            </a:r>
            <a:r>
              <a:rPr lang="en-GB" sz="1600" b="1" dirty="0" smtClean="0">
                <a:solidFill>
                  <a:srgbClr val="000000"/>
                </a:solidFill>
                <a:ea typeface="ＭＳ Ｐゴシック" pitchFamily="34" charset="-128"/>
              </a:rPr>
              <a:t>UK...</a:t>
            </a:r>
            <a:endParaRPr lang="en-GB" sz="1600" b="1" dirty="0">
              <a:solidFill>
                <a:srgbClr val="000000"/>
              </a:solidFill>
              <a:ea typeface="ＭＳ Ｐゴシック" pitchFamily="34" charset="-128"/>
            </a:endParaRPr>
          </a:p>
          <a:p>
            <a:endParaRPr lang="en-GB" sz="1600" b="1" dirty="0">
              <a:solidFill>
                <a:srgbClr val="000000"/>
              </a:solidFill>
              <a:ea typeface="ＭＳ Ｐゴシック" pitchFamily="34" charset="-128"/>
            </a:endParaRPr>
          </a:p>
          <a:p>
            <a:r>
              <a:rPr lang="en-GB" sz="1600" b="1" dirty="0" smtClean="0">
                <a:solidFill>
                  <a:srgbClr val="000000"/>
                </a:solidFill>
                <a:ea typeface="ＭＳ Ｐゴシック" pitchFamily="34" charset="-128"/>
              </a:rPr>
              <a:t>…and EMBL-EBI</a:t>
            </a:r>
            <a:endParaRPr lang="en-US" sz="1600" b="1" dirty="0">
              <a:solidFill>
                <a:srgbClr val="000000"/>
              </a:solidFill>
              <a:ea typeface="ＭＳ Ｐゴシック" pitchFamily="34" charset="-128"/>
            </a:endParaRPr>
          </a:p>
        </p:txBody>
      </p:sp>
      <p:pic>
        <p:nvPicPr>
          <p:cNvPr id="32563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20162" y="1268760"/>
            <a:ext cx="3684286" cy="276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968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Rectangle 1026"/>
          <p:cNvSpPr>
            <a:spLocks noGrp="1" noChangeArrowheads="1"/>
          </p:cNvSpPr>
          <p:nvPr>
            <p:ph type="title"/>
          </p:nvPr>
        </p:nvSpPr>
        <p:spPr>
          <a:xfrm>
            <a:off x="214313" y="214313"/>
            <a:ext cx="8643937" cy="1143000"/>
          </a:xfrm>
        </p:spPr>
        <p:txBody>
          <a:bodyPr/>
          <a:lstStyle/>
          <a:p>
            <a:r>
              <a:rPr lang="en-GB" altLang="en-US" sz="3600" b="1" dirty="0" smtClean="0">
                <a:solidFill>
                  <a:schemeClr val="bg1"/>
                </a:solidFill>
                <a:effectLst>
                  <a:outerShdw blurRad="38100" dist="38100" dir="2700000" algn="tl">
                    <a:srgbClr val="000000">
                      <a:alpha val="43137"/>
                    </a:srgbClr>
                  </a:outerShdw>
                </a:effectLst>
                <a:latin typeface="Verdana" pitchFamily="34" charset="0"/>
              </a:rPr>
              <a:t>Differential gene expression</a:t>
            </a:r>
            <a:r>
              <a:rPr lang="en-GB" altLang="en-US" sz="3600" dirty="0" smtClean="0">
                <a:solidFill>
                  <a:schemeClr val="hlink"/>
                </a:solidFill>
                <a:latin typeface="Verdana" pitchFamily="34" charset="0"/>
              </a:rPr>
              <a:t/>
            </a:r>
            <a:br>
              <a:rPr lang="en-GB" altLang="en-US" sz="3600" dirty="0" smtClean="0">
                <a:solidFill>
                  <a:schemeClr val="hlink"/>
                </a:solidFill>
                <a:latin typeface="Verdana" pitchFamily="34" charset="0"/>
              </a:rPr>
            </a:br>
            <a:r>
              <a:rPr lang="en-GB" altLang="en-US" sz="1800" dirty="0" smtClean="0">
                <a:solidFill>
                  <a:schemeClr val="hlink"/>
                </a:solidFill>
                <a:latin typeface="Verdana" pitchFamily="34" charset="0"/>
              </a:rPr>
              <a:t/>
            </a:r>
            <a:br>
              <a:rPr lang="en-GB" altLang="en-US" sz="1800" dirty="0" smtClean="0">
                <a:solidFill>
                  <a:schemeClr val="hlink"/>
                </a:solidFill>
                <a:latin typeface="Verdana" pitchFamily="34" charset="0"/>
              </a:rPr>
            </a:br>
            <a:r>
              <a:rPr lang="en-GB" altLang="en-US" sz="2000" dirty="0" smtClean="0">
                <a:solidFill>
                  <a:schemeClr val="accent2"/>
                </a:solidFill>
                <a:latin typeface="Verdana" pitchFamily="34" charset="0"/>
              </a:rPr>
              <a:t>The simplest way: </a:t>
            </a:r>
            <a:r>
              <a:rPr lang="en-GB" altLang="en-US" sz="2000" dirty="0" err="1" smtClean="0">
                <a:solidFill>
                  <a:schemeClr val="accent2"/>
                </a:solidFill>
                <a:latin typeface="Verdana" pitchFamily="34" charset="0"/>
              </a:rPr>
              <a:t>univariant</a:t>
            </a:r>
            <a:r>
              <a:rPr lang="en-GB" altLang="en-US" sz="2000" dirty="0" smtClean="0">
                <a:solidFill>
                  <a:schemeClr val="accent2"/>
                </a:solidFill>
                <a:latin typeface="Verdana" pitchFamily="34" charset="0"/>
              </a:rPr>
              <a:t> gene-by-gene. </a:t>
            </a:r>
            <a:br>
              <a:rPr lang="en-GB" altLang="en-US" sz="2000" dirty="0" smtClean="0">
                <a:solidFill>
                  <a:schemeClr val="accent2"/>
                </a:solidFill>
                <a:latin typeface="Verdana" pitchFamily="34" charset="0"/>
              </a:rPr>
            </a:br>
            <a:r>
              <a:rPr lang="en-GB" altLang="en-US" sz="2000" dirty="0" smtClean="0">
                <a:solidFill>
                  <a:schemeClr val="accent2"/>
                </a:solidFill>
                <a:latin typeface="Verdana" pitchFamily="34" charset="0"/>
              </a:rPr>
              <a:t>Other </a:t>
            </a:r>
            <a:r>
              <a:rPr lang="en-GB" altLang="en-US" sz="2000" dirty="0" err="1" smtClean="0">
                <a:solidFill>
                  <a:schemeClr val="accent2"/>
                </a:solidFill>
                <a:latin typeface="Verdana" pitchFamily="34" charset="0"/>
              </a:rPr>
              <a:t>multivariant</a:t>
            </a:r>
            <a:r>
              <a:rPr lang="en-GB" altLang="en-US" sz="2000" dirty="0" smtClean="0">
                <a:solidFill>
                  <a:schemeClr val="accent2"/>
                </a:solidFill>
                <a:latin typeface="Verdana" pitchFamily="34" charset="0"/>
              </a:rPr>
              <a:t> approaches can be used</a:t>
            </a:r>
            <a:endParaRPr lang="en-GB" altLang="en-US" sz="2000" dirty="0" smtClean="0">
              <a:solidFill>
                <a:schemeClr val="accent2"/>
              </a:solidFill>
              <a:latin typeface="Verdana" pitchFamily="34" charset="0"/>
            </a:endParaRPr>
          </a:p>
        </p:txBody>
      </p:sp>
      <p:sp>
        <p:nvSpPr>
          <p:cNvPr id="57347" name="Text Box 1030"/>
          <p:cNvSpPr txBox="1">
            <a:spLocks noChangeArrowheads="1"/>
          </p:cNvSpPr>
          <p:nvPr/>
        </p:nvSpPr>
        <p:spPr bwMode="auto">
          <a:xfrm>
            <a:off x="441898" y="1960740"/>
            <a:ext cx="3000375" cy="2548380"/>
          </a:xfrm>
          <a:prstGeom prst="rect">
            <a:avLst/>
          </a:prstGeom>
          <a:noFill/>
          <a:ln w="9525">
            <a:noFill/>
            <a:miter lim="800000"/>
            <a:headEnd/>
            <a:tailEnd/>
          </a:ln>
        </p:spPr>
        <p:txBody>
          <a:bodyPr lIns="91430" tIns="45715" rIns="91430" bIns="45715">
            <a:spAutoFit/>
          </a:bodyPr>
          <a:lstStyle/>
          <a:p>
            <a:pPr algn="l">
              <a:lnSpc>
                <a:spcPct val="60000"/>
              </a:lnSpc>
              <a:spcBef>
                <a:spcPct val="50000"/>
              </a:spcBef>
              <a:buFontTx/>
              <a:buChar char="•"/>
              <a:defRPr/>
            </a:pPr>
            <a:r>
              <a:rPr lang="es-ES" b="1" dirty="0" smtClean="0">
                <a:solidFill>
                  <a:schemeClr val="accent2"/>
                </a:solidFill>
              </a:rPr>
              <a:t>T</a:t>
            </a:r>
            <a:r>
              <a:rPr lang="es-ES_tradnl" b="1" dirty="0" err="1">
                <a:solidFill>
                  <a:schemeClr val="accent2"/>
                </a:solidFill>
              </a:rPr>
              <a:t>wo</a:t>
            </a:r>
            <a:r>
              <a:rPr lang="es-ES_tradnl" b="1" dirty="0">
                <a:solidFill>
                  <a:schemeClr val="accent2"/>
                </a:solidFill>
              </a:rPr>
              <a:t> </a:t>
            </a:r>
            <a:r>
              <a:rPr lang="es-ES_tradnl" b="1" dirty="0" err="1">
                <a:solidFill>
                  <a:schemeClr val="accent2"/>
                </a:solidFill>
              </a:rPr>
              <a:t>classes</a:t>
            </a:r>
            <a:endParaRPr lang="es-ES" b="1" dirty="0">
              <a:solidFill>
                <a:schemeClr val="accent2"/>
              </a:solidFill>
            </a:endParaRPr>
          </a:p>
          <a:p>
            <a:pPr lvl="1" algn="l">
              <a:lnSpc>
                <a:spcPct val="60000"/>
              </a:lnSpc>
              <a:spcBef>
                <a:spcPct val="50000"/>
              </a:spcBef>
              <a:defRPr/>
            </a:pPr>
            <a:r>
              <a:rPr lang="es-ES_tradnl" sz="1800" dirty="0">
                <a:solidFill>
                  <a:schemeClr val="accent2"/>
                </a:solidFill>
              </a:rPr>
              <a:t>T-test</a:t>
            </a:r>
          </a:p>
          <a:p>
            <a:pPr lvl="1" indent="0" algn="l">
              <a:lnSpc>
                <a:spcPct val="60000"/>
              </a:lnSpc>
              <a:spcBef>
                <a:spcPct val="50000"/>
              </a:spcBef>
              <a:defRPr/>
            </a:pPr>
            <a:r>
              <a:rPr lang="es-ES_tradnl" sz="1800" dirty="0" err="1">
                <a:solidFill>
                  <a:schemeClr val="accent2"/>
                </a:solidFill>
              </a:rPr>
              <a:t>Limma</a:t>
            </a:r>
            <a:endParaRPr lang="es-ES_tradnl" sz="1800" dirty="0">
              <a:solidFill>
                <a:schemeClr val="accent2"/>
              </a:solidFill>
            </a:endParaRPr>
          </a:p>
          <a:p>
            <a:pPr lvl="1" indent="0" algn="l">
              <a:lnSpc>
                <a:spcPct val="60000"/>
              </a:lnSpc>
              <a:spcBef>
                <a:spcPct val="50000"/>
              </a:spcBef>
              <a:defRPr/>
            </a:pPr>
            <a:r>
              <a:rPr lang="es-ES_tradnl" sz="1800" dirty="0" err="1">
                <a:solidFill>
                  <a:schemeClr val="accent2"/>
                </a:solidFill>
              </a:rPr>
              <a:t>Fold-change</a:t>
            </a:r>
            <a:endParaRPr lang="es-ES_tradnl" sz="1800" dirty="0">
              <a:solidFill>
                <a:schemeClr val="accent2"/>
              </a:solidFill>
            </a:endParaRPr>
          </a:p>
          <a:p>
            <a:pPr lvl="1" indent="0" algn="l">
              <a:lnSpc>
                <a:spcPct val="60000"/>
              </a:lnSpc>
              <a:spcBef>
                <a:spcPct val="50000"/>
              </a:spcBef>
              <a:defRPr/>
            </a:pPr>
            <a:endParaRPr lang="es-ES_tradnl" sz="1800" dirty="0">
              <a:solidFill>
                <a:schemeClr val="accent2"/>
              </a:solidFill>
            </a:endParaRPr>
          </a:p>
          <a:p>
            <a:pPr algn="l">
              <a:lnSpc>
                <a:spcPct val="60000"/>
              </a:lnSpc>
              <a:spcBef>
                <a:spcPct val="50000"/>
              </a:spcBef>
              <a:buFontTx/>
              <a:buChar char="•"/>
              <a:defRPr/>
            </a:pPr>
            <a:r>
              <a:rPr lang="es-ES_tradnl" b="1" dirty="0">
                <a:solidFill>
                  <a:schemeClr val="accent2"/>
                </a:solidFill>
              </a:rPr>
              <a:t> </a:t>
            </a:r>
            <a:r>
              <a:rPr lang="es-ES" b="1" dirty="0" err="1">
                <a:solidFill>
                  <a:schemeClr val="accent2"/>
                </a:solidFill>
              </a:rPr>
              <a:t>Multiclass</a:t>
            </a:r>
            <a:endParaRPr lang="es-ES" b="1" dirty="0">
              <a:solidFill>
                <a:schemeClr val="accent2"/>
              </a:solidFill>
            </a:endParaRPr>
          </a:p>
          <a:p>
            <a:pPr lvl="1" indent="0" algn="l">
              <a:lnSpc>
                <a:spcPct val="60000"/>
              </a:lnSpc>
              <a:spcBef>
                <a:spcPct val="50000"/>
              </a:spcBef>
              <a:defRPr/>
            </a:pPr>
            <a:r>
              <a:rPr lang="es-ES_tradnl" sz="1800" dirty="0" err="1">
                <a:solidFill>
                  <a:schemeClr val="accent2"/>
                </a:solidFill>
              </a:rPr>
              <a:t>Anova</a:t>
            </a:r>
            <a:endParaRPr lang="es-ES_tradnl" sz="1800" dirty="0">
              <a:solidFill>
                <a:schemeClr val="accent2"/>
              </a:solidFill>
            </a:endParaRPr>
          </a:p>
          <a:p>
            <a:pPr lvl="1" indent="0" algn="l">
              <a:lnSpc>
                <a:spcPct val="60000"/>
              </a:lnSpc>
              <a:spcBef>
                <a:spcPct val="50000"/>
              </a:spcBef>
              <a:defRPr/>
            </a:pPr>
            <a:r>
              <a:rPr lang="es-ES_tradnl" sz="1800" dirty="0" err="1">
                <a:solidFill>
                  <a:schemeClr val="accent2"/>
                </a:solidFill>
              </a:rPr>
              <a:t>Limma</a:t>
            </a:r>
            <a:endParaRPr lang="es-ES_tradnl" sz="1800" dirty="0">
              <a:solidFill>
                <a:schemeClr val="accent2"/>
              </a:solidFill>
            </a:endParaRPr>
          </a:p>
        </p:txBody>
      </p:sp>
      <p:sp>
        <p:nvSpPr>
          <p:cNvPr id="130052" name="6 CuadroTexto"/>
          <p:cNvSpPr txBox="1">
            <a:spLocks noChangeArrowheads="1"/>
          </p:cNvSpPr>
          <p:nvPr/>
        </p:nvSpPr>
        <p:spPr bwMode="auto">
          <a:xfrm>
            <a:off x="4000500" y="1857375"/>
            <a:ext cx="4357688" cy="426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lnSpc>
                <a:spcPct val="90000"/>
              </a:lnSpc>
              <a:spcBef>
                <a:spcPct val="50000"/>
              </a:spcBef>
              <a:buFontTx/>
              <a:buChar char="•"/>
            </a:pPr>
            <a:r>
              <a:rPr lang="es-ES_tradnl" altLang="en-US" b="1" dirty="0">
                <a:solidFill>
                  <a:schemeClr val="accent2"/>
                </a:solidFill>
              </a:rPr>
              <a:t> </a:t>
            </a:r>
            <a:r>
              <a:rPr lang="es-ES_tradnl" altLang="en-US" b="1" dirty="0" err="1">
                <a:solidFill>
                  <a:schemeClr val="accent2"/>
                </a:solidFill>
              </a:rPr>
              <a:t>Continuous</a:t>
            </a:r>
            <a:r>
              <a:rPr lang="es-ES_tradnl" altLang="en-US" b="1" dirty="0">
                <a:solidFill>
                  <a:schemeClr val="accent2"/>
                </a:solidFill>
              </a:rPr>
              <a:t> variable (</a:t>
            </a:r>
            <a:r>
              <a:rPr lang="es-ES_tradnl" altLang="en-US" b="1" dirty="0" err="1">
                <a:solidFill>
                  <a:schemeClr val="accent2"/>
                </a:solidFill>
              </a:rPr>
              <a:t>e.g</a:t>
            </a:r>
            <a:r>
              <a:rPr lang="es-ES_tradnl" altLang="en-US" b="1" dirty="0">
                <a:solidFill>
                  <a:schemeClr val="accent2"/>
                </a:solidFill>
              </a:rPr>
              <a:t>. </a:t>
            </a:r>
            <a:r>
              <a:rPr lang="es-ES_tradnl" altLang="en-US" b="1" dirty="0" err="1">
                <a:solidFill>
                  <a:schemeClr val="accent2"/>
                </a:solidFill>
              </a:rPr>
              <a:t>level</a:t>
            </a:r>
            <a:r>
              <a:rPr lang="es-ES_tradnl" altLang="en-US" b="1" dirty="0">
                <a:solidFill>
                  <a:schemeClr val="accent2"/>
                </a:solidFill>
              </a:rPr>
              <a:t> of a </a:t>
            </a:r>
            <a:r>
              <a:rPr lang="es-ES_tradnl" altLang="en-US" b="1" dirty="0" err="1">
                <a:solidFill>
                  <a:schemeClr val="accent2"/>
                </a:solidFill>
              </a:rPr>
              <a:t>metabolite</a:t>
            </a:r>
            <a:r>
              <a:rPr lang="es-ES_tradnl" altLang="en-US" b="1" dirty="0">
                <a:solidFill>
                  <a:schemeClr val="accent2"/>
                </a:solidFill>
              </a:rPr>
              <a:t>)</a:t>
            </a:r>
          </a:p>
          <a:p>
            <a:pPr lvl="1" indent="0" algn="l">
              <a:lnSpc>
                <a:spcPct val="60000"/>
              </a:lnSpc>
              <a:spcBef>
                <a:spcPct val="50000"/>
              </a:spcBef>
            </a:pPr>
            <a:r>
              <a:rPr lang="es-ES_tradnl" altLang="en-US" sz="1800" dirty="0">
                <a:solidFill>
                  <a:schemeClr val="accent2"/>
                </a:solidFill>
              </a:rPr>
              <a:t>Pearson</a:t>
            </a:r>
          </a:p>
          <a:p>
            <a:pPr lvl="1" indent="0" algn="l">
              <a:lnSpc>
                <a:spcPct val="60000"/>
              </a:lnSpc>
              <a:spcBef>
                <a:spcPct val="50000"/>
              </a:spcBef>
            </a:pPr>
            <a:r>
              <a:rPr lang="es-ES_tradnl" altLang="en-US" sz="1800" dirty="0" err="1">
                <a:solidFill>
                  <a:schemeClr val="accent2"/>
                </a:solidFill>
              </a:rPr>
              <a:t>Spearmam</a:t>
            </a:r>
            <a:endParaRPr lang="es-ES_tradnl" altLang="en-US" sz="1800" dirty="0">
              <a:solidFill>
                <a:schemeClr val="accent2"/>
              </a:solidFill>
            </a:endParaRPr>
          </a:p>
          <a:p>
            <a:pPr lvl="1" indent="0" algn="l">
              <a:lnSpc>
                <a:spcPct val="60000"/>
              </a:lnSpc>
              <a:spcBef>
                <a:spcPct val="50000"/>
              </a:spcBef>
            </a:pPr>
            <a:r>
              <a:rPr lang="es-ES_tradnl" altLang="en-US" sz="1800" dirty="0" err="1">
                <a:solidFill>
                  <a:schemeClr val="accent2"/>
                </a:solidFill>
              </a:rPr>
              <a:t>Regression</a:t>
            </a:r>
            <a:endParaRPr lang="es-ES_tradnl" altLang="en-US" sz="1800" dirty="0">
              <a:solidFill>
                <a:schemeClr val="accent2"/>
              </a:solidFill>
            </a:endParaRPr>
          </a:p>
          <a:p>
            <a:pPr lvl="1" indent="0" algn="l">
              <a:lnSpc>
                <a:spcPct val="60000"/>
              </a:lnSpc>
              <a:spcBef>
                <a:spcPct val="50000"/>
              </a:spcBef>
            </a:pPr>
            <a:endParaRPr lang="es-ES_tradnl" altLang="en-US" sz="1800" dirty="0">
              <a:solidFill>
                <a:schemeClr val="accent2"/>
              </a:solidFill>
            </a:endParaRPr>
          </a:p>
          <a:p>
            <a:pPr algn="l">
              <a:lnSpc>
                <a:spcPct val="60000"/>
              </a:lnSpc>
              <a:spcBef>
                <a:spcPct val="50000"/>
              </a:spcBef>
              <a:buFontTx/>
              <a:buChar char="•"/>
            </a:pPr>
            <a:r>
              <a:rPr lang="es-ES_tradnl" altLang="en-US" dirty="0">
                <a:solidFill>
                  <a:schemeClr val="accent2"/>
                </a:solidFill>
              </a:rPr>
              <a:t> </a:t>
            </a:r>
            <a:r>
              <a:rPr lang="es-ES_tradnl" altLang="en-US" b="1" dirty="0" err="1">
                <a:solidFill>
                  <a:schemeClr val="accent2"/>
                </a:solidFill>
              </a:rPr>
              <a:t>Survival</a:t>
            </a:r>
            <a:endParaRPr lang="es-ES_tradnl" altLang="en-US" b="1" dirty="0">
              <a:solidFill>
                <a:schemeClr val="accent2"/>
              </a:solidFill>
            </a:endParaRPr>
          </a:p>
          <a:p>
            <a:pPr lvl="1" indent="0" algn="l">
              <a:lnSpc>
                <a:spcPct val="60000"/>
              </a:lnSpc>
              <a:spcBef>
                <a:spcPct val="50000"/>
              </a:spcBef>
            </a:pPr>
            <a:r>
              <a:rPr lang="es-ES_tradnl" altLang="en-US" sz="1800" dirty="0">
                <a:solidFill>
                  <a:schemeClr val="accent2"/>
                </a:solidFill>
              </a:rPr>
              <a:t>Cox </a:t>
            </a:r>
            <a:r>
              <a:rPr lang="es-ES_tradnl" altLang="en-US" sz="1800" dirty="0" err="1">
                <a:solidFill>
                  <a:schemeClr val="accent2"/>
                </a:solidFill>
              </a:rPr>
              <a:t>model</a:t>
            </a:r>
            <a:r>
              <a:rPr lang="es-ES_tradnl" altLang="en-US" dirty="0">
                <a:solidFill>
                  <a:schemeClr val="accent2"/>
                </a:solidFill>
              </a:rPr>
              <a:t> </a:t>
            </a:r>
          </a:p>
          <a:p>
            <a:pPr lvl="1" indent="0" algn="l">
              <a:lnSpc>
                <a:spcPct val="60000"/>
              </a:lnSpc>
              <a:spcBef>
                <a:spcPct val="50000"/>
              </a:spcBef>
            </a:pPr>
            <a:endParaRPr lang="es-ES" altLang="en-US" dirty="0">
              <a:solidFill>
                <a:schemeClr val="accent2"/>
              </a:solidFill>
            </a:endParaRPr>
          </a:p>
          <a:p>
            <a:pPr algn="l">
              <a:buFont typeface="Arial" pitchFamily="34" charset="0"/>
              <a:buChar char="•"/>
            </a:pPr>
            <a:r>
              <a:rPr lang="es-ES_tradnl" altLang="en-US" b="1" dirty="0">
                <a:solidFill>
                  <a:schemeClr val="accent2"/>
                </a:solidFill>
              </a:rPr>
              <a:t> Time </a:t>
            </a:r>
            <a:r>
              <a:rPr lang="es-ES_tradnl" altLang="en-US" b="1" dirty="0" err="1">
                <a:solidFill>
                  <a:schemeClr val="accent2"/>
                </a:solidFill>
              </a:rPr>
              <a:t>Course</a:t>
            </a:r>
            <a:endParaRPr lang="es-ES_tradnl" altLang="en-US" b="1" dirty="0">
              <a:solidFill>
                <a:schemeClr val="accent2"/>
              </a:solidFill>
            </a:endParaRPr>
          </a:p>
          <a:p>
            <a:pPr algn="l">
              <a:buFont typeface="Arial" pitchFamily="34" charset="0"/>
              <a:buChar char="•"/>
            </a:pPr>
            <a:endParaRPr lang="es-ES_tradnl" altLang="en-US" b="1" dirty="0">
              <a:solidFill>
                <a:schemeClr val="accent2"/>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1 Título"/>
          <p:cNvSpPr>
            <a:spLocks noGrp="1"/>
          </p:cNvSpPr>
          <p:nvPr>
            <p:ph type="title"/>
          </p:nvPr>
        </p:nvSpPr>
        <p:spPr>
          <a:xfrm>
            <a:off x="285750" y="-214313"/>
            <a:ext cx="8318698" cy="1143001"/>
          </a:xfrm>
        </p:spPr>
        <p:txBody>
          <a:bodyPr/>
          <a:lstStyle/>
          <a:p>
            <a:r>
              <a:rPr lang="en-GB" altLang="en-US" sz="3600"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Differential gene expression</a:t>
            </a:r>
            <a:endParaRPr lang="en-GB" altLang="en-US" sz="3600"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1075" name="8 Forma libre"/>
          <p:cNvSpPr>
            <a:spLocks noChangeArrowheads="1"/>
          </p:cNvSpPr>
          <p:nvPr/>
        </p:nvSpPr>
        <p:spPr bwMode="auto">
          <a:xfrm>
            <a:off x="1836738" y="1857375"/>
            <a:ext cx="3384550" cy="1304925"/>
          </a:xfrm>
          <a:custGeom>
            <a:avLst/>
            <a:gdLst>
              <a:gd name="T0" fmla="*/ 0 w 3384644"/>
              <a:gd name="T1" fmla="*/ 1302794 h 1305636"/>
              <a:gd name="T2" fmla="*/ 668664 w 3384644"/>
              <a:gd name="T3" fmla="*/ 1221086 h 1305636"/>
              <a:gd name="T4" fmla="*/ 1132640 w 3384644"/>
              <a:gd name="T5" fmla="*/ 853398 h 1305636"/>
              <a:gd name="T6" fmla="*/ 1337332 w 3384644"/>
              <a:gd name="T7" fmla="*/ 213351 h 1305636"/>
              <a:gd name="T8" fmla="*/ 1528381 w 3384644"/>
              <a:gd name="T9" fmla="*/ 36314 h 1305636"/>
              <a:gd name="T10" fmla="*/ 1692134 w 3384644"/>
              <a:gd name="T11" fmla="*/ 431239 h 1305636"/>
              <a:gd name="T12" fmla="*/ 1814952 w 3384644"/>
              <a:gd name="T13" fmla="*/ 826162 h 1305636"/>
              <a:gd name="T14" fmla="*/ 2046936 w 3384644"/>
              <a:gd name="T15" fmla="*/ 1057670 h 1305636"/>
              <a:gd name="T16" fmla="*/ 2620075 w 3384644"/>
              <a:gd name="T17" fmla="*/ 1207468 h 1305636"/>
              <a:gd name="T18" fmla="*/ 3384268 w 3384644"/>
              <a:gd name="T19" fmla="*/ 1289176 h 1305636"/>
              <a:gd name="T20" fmla="*/ 3384268 w 3384644"/>
              <a:gd name="T21" fmla="*/ 1289176 h 1305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4644"/>
              <a:gd name="T34" fmla="*/ 0 h 1305636"/>
              <a:gd name="T35" fmla="*/ 3384644 w 3384644"/>
              <a:gd name="T36" fmla="*/ 1305636 h 13056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4644" h="1305636">
                <a:moveTo>
                  <a:pt x="0" y="1305636"/>
                </a:moveTo>
                <a:cubicBezTo>
                  <a:pt x="239973" y="1302224"/>
                  <a:pt x="479946" y="1298812"/>
                  <a:pt x="668740" y="1223749"/>
                </a:cubicBezTo>
                <a:cubicBezTo>
                  <a:pt x="857534" y="1148686"/>
                  <a:pt x="1021307" y="1023582"/>
                  <a:pt x="1132764" y="855260"/>
                </a:cubicBezTo>
                <a:cubicBezTo>
                  <a:pt x="1244221" y="686938"/>
                  <a:pt x="1271516" y="350293"/>
                  <a:pt x="1337480" y="213815"/>
                </a:cubicBezTo>
                <a:cubicBezTo>
                  <a:pt x="1403444" y="77337"/>
                  <a:pt x="1469409" y="0"/>
                  <a:pt x="1528549" y="36394"/>
                </a:cubicBezTo>
                <a:cubicBezTo>
                  <a:pt x="1587689" y="72788"/>
                  <a:pt x="1644555" y="300251"/>
                  <a:pt x="1692322" y="432179"/>
                </a:cubicBezTo>
                <a:cubicBezTo>
                  <a:pt x="1740089" y="564107"/>
                  <a:pt x="1756012" y="723331"/>
                  <a:pt x="1815152" y="827964"/>
                </a:cubicBezTo>
                <a:cubicBezTo>
                  <a:pt x="1874292" y="932597"/>
                  <a:pt x="1912961" y="996286"/>
                  <a:pt x="2047164" y="1059976"/>
                </a:cubicBezTo>
                <a:cubicBezTo>
                  <a:pt x="2181367" y="1123666"/>
                  <a:pt x="2397457" y="1171433"/>
                  <a:pt x="2620370" y="1210102"/>
                </a:cubicBezTo>
                <a:cubicBezTo>
                  <a:pt x="2843283" y="1248771"/>
                  <a:pt x="3384644" y="1291988"/>
                  <a:pt x="3384644" y="1291988"/>
                </a:cubicBezTo>
              </a:path>
            </a:pathLst>
          </a:custGeom>
          <a:solidFill>
            <a:srgbClr val="FF0000">
              <a:alpha val="50195"/>
            </a:srgbClr>
          </a:solidFill>
          <a:ln w="9525" algn="ctr">
            <a:solidFill>
              <a:schemeClr val="bg2"/>
            </a:solidFill>
            <a:round/>
            <a:headEnd/>
            <a:tailEnd/>
          </a:ln>
        </p:spPr>
        <p:txBody>
          <a:bodyPr>
            <a:spAutoFit/>
          </a:bodyPr>
          <a:lstStyle/>
          <a:p>
            <a:endParaRPr lang="en-US"/>
          </a:p>
        </p:txBody>
      </p:sp>
      <p:sp>
        <p:nvSpPr>
          <p:cNvPr id="131076" name="9 Forma libre"/>
          <p:cNvSpPr>
            <a:spLocks noChangeArrowheads="1"/>
          </p:cNvSpPr>
          <p:nvPr/>
        </p:nvSpPr>
        <p:spPr bwMode="auto">
          <a:xfrm>
            <a:off x="4321175" y="1887538"/>
            <a:ext cx="2797175" cy="1277937"/>
          </a:xfrm>
          <a:custGeom>
            <a:avLst/>
            <a:gdLst>
              <a:gd name="T0" fmla="*/ 0 w 2797791"/>
              <a:gd name="T1" fmla="*/ 1274458 h 1278340"/>
              <a:gd name="T2" fmla="*/ 681788 w 2797791"/>
              <a:gd name="T3" fmla="*/ 1192675 h 1278340"/>
              <a:gd name="T4" fmla="*/ 1077226 w 2797791"/>
              <a:gd name="T5" fmla="*/ 770127 h 1278340"/>
              <a:gd name="T6" fmla="*/ 1240855 w 2797791"/>
              <a:gd name="T7" fmla="*/ 184013 h 1278340"/>
              <a:gd name="T8" fmla="*/ 1459028 w 2797791"/>
              <a:gd name="T9" fmla="*/ 20448 h 1278340"/>
              <a:gd name="T10" fmla="*/ 1581749 w 2797791"/>
              <a:gd name="T11" fmla="*/ 306687 h 1278340"/>
              <a:gd name="T12" fmla="*/ 1609021 w 2797791"/>
              <a:gd name="T13" fmla="*/ 565669 h 1278340"/>
              <a:gd name="T14" fmla="*/ 1731743 w 2797791"/>
              <a:gd name="T15" fmla="*/ 838278 h 1278340"/>
              <a:gd name="T16" fmla="*/ 1922643 w 2797791"/>
              <a:gd name="T17" fmla="*/ 1015476 h 1278340"/>
              <a:gd name="T18" fmla="*/ 2372622 w 2797791"/>
              <a:gd name="T19" fmla="*/ 1219935 h 1278340"/>
              <a:gd name="T20" fmla="*/ 2795327 w 2797791"/>
              <a:gd name="T21" fmla="*/ 1274458 h 1278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7791"/>
              <a:gd name="T34" fmla="*/ 0 h 1278340"/>
              <a:gd name="T35" fmla="*/ 2797791 w 2797791"/>
              <a:gd name="T36" fmla="*/ 1278340 h 12783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7791" h="1278340">
                <a:moveTo>
                  <a:pt x="0" y="1276066"/>
                </a:moveTo>
                <a:cubicBezTo>
                  <a:pt x="251346" y="1277203"/>
                  <a:pt x="502693" y="1278340"/>
                  <a:pt x="682388" y="1194179"/>
                </a:cubicBezTo>
                <a:cubicBezTo>
                  <a:pt x="862083" y="1110018"/>
                  <a:pt x="984913" y="939421"/>
                  <a:pt x="1078173" y="771099"/>
                </a:cubicBezTo>
                <a:cubicBezTo>
                  <a:pt x="1171433" y="602777"/>
                  <a:pt x="1178256" y="309349"/>
                  <a:pt x="1241946" y="184245"/>
                </a:cubicBezTo>
                <a:cubicBezTo>
                  <a:pt x="1305636" y="59141"/>
                  <a:pt x="1403445" y="0"/>
                  <a:pt x="1460311" y="20472"/>
                </a:cubicBezTo>
                <a:cubicBezTo>
                  <a:pt x="1517177" y="40944"/>
                  <a:pt x="1558119" y="216090"/>
                  <a:pt x="1583140" y="307075"/>
                </a:cubicBezTo>
                <a:cubicBezTo>
                  <a:pt x="1608161" y="398060"/>
                  <a:pt x="1585415" y="477672"/>
                  <a:pt x="1610436" y="566382"/>
                </a:cubicBezTo>
                <a:cubicBezTo>
                  <a:pt x="1635457" y="655092"/>
                  <a:pt x="1680950" y="764274"/>
                  <a:pt x="1733266" y="839337"/>
                </a:cubicBezTo>
                <a:cubicBezTo>
                  <a:pt x="1785582" y="914400"/>
                  <a:pt x="1817427" y="953068"/>
                  <a:pt x="1924334" y="1016758"/>
                </a:cubicBezTo>
                <a:cubicBezTo>
                  <a:pt x="2031241" y="1080448"/>
                  <a:pt x="2229135" y="1178257"/>
                  <a:pt x="2374711" y="1221475"/>
                </a:cubicBezTo>
                <a:cubicBezTo>
                  <a:pt x="2520287" y="1264693"/>
                  <a:pt x="2659039" y="1270379"/>
                  <a:pt x="2797791" y="1276066"/>
                </a:cubicBezTo>
              </a:path>
            </a:pathLst>
          </a:custGeom>
          <a:solidFill>
            <a:srgbClr val="92D050">
              <a:alpha val="50195"/>
            </a:srgbClr>
          </a:solidFill>
          <a:ln w="9525" algn="ctr">
            <a:solidFill>
              <a:schemeClr val="bg2"/>
            </a:solidFill>
            <a:round/>
            <a:headEnd/>
            <a:tailEnd/>
          </a:ln>
        </p:spPr>
        <p:txBody>
          <a:bodyPr>
            <a:spAutoFit/>
          </a:bodyPr>
          <a:lstStyle/>
          <a:p>
            <a:endParaRPr lang="en-US"/>
          </a:p>
        </p:txBody>
      </p:sp>
      <p:cxnSp>
        <p:nvCxnSpPr>
          <p:cNvPr id="131077" name="4 Conector recto"/>
          <p:cNvCxnSpPr>
            <a:cxnSpLocks noChangeShapeType="1"/>
          </p:cNvCxnSpPr>
          <p:nvPr/>
        </p:nvCxnSpPr>
        <p:spPr bwMode="auto">
          <a:xfrm>
            <a:off x="1643063" y="3168650"/>
            <a:ext cx="5572125" cy="1588"/>
          </a:xfrm>
          <a:prstGeom prst="line">
            <a:avLst/>
          </a:prstGeom>
          <a:noFill/>
          <a:ln w="57150" algn="ctr">
            <a:solidFill>
              <a:schemeClr val="bg2"/>
            </a:solidFill>
            <a:round/>
            <a:headEnd/>
            <a:tailEnd/>
          </a:ln>
          <a:extLst>
            <a:ext uri="{909E8E84-426E-40DD-AFC4-6F175D3DCCD1}">
              <a14:hiddenFill xmlns:a14="http://schemas.microsoft.com/office/drawing/2010/main">
                <a:noFill/>
              </a14:hiddenFill>
            </a:ext>
          </a:extLst>
        </p:spPr>
      </p:cxnSp>
      <p:cxnSp>
        <p:nvCxnSpPr>
          <p:cNvPr id="131078" name="12 Conector recto"/>
          <p:cNvCxnSpPr>
            <a:cxnSpLocks noChangeShapeType="1"/>
          </p:cNvCxnSpPr>
          <p:nvPr/>
        </p:nvCxnSpPr>
        <p:spPr bwMode="auto">
          <a:xfrm rot="5400000">
            <a:off x="4965700" y="2535238"/>
            <a:ext cx="1500187"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1079" name="13 Conector recto"/>
          <p:cNvCxnSpPr>
            <a:cxnSpLocks noChangeShapeType="1"/>
          </p:cNvCxnSpPr>
          <p:nvPr/>
        </p:nvCxnSpPr>
        <p:spPr bwMode="auto">
          <a:xfrm rot="5400000">
            <a:off x="2606675" y="2535238"/>
            <a:ext cx="1500187"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1080" name="15 Conector recto de flecha"/>
          <p:cNvCxnSpPr>
            <a:cxnSpLocks noChangeShapeType="1"/>
          </p:cNvCxnSpPr>
          <p:nvPr/>
        </p:nvCxnSpPr>
        <p:spPr bwMode="auto">
          <a:xfrm>
            <a:off x="3429000" y="3357563"/>
            <a:ext cx="2143125" cy="1587"/>
          </a:xfrm>
          <a:prstGeom prst="straightConnector1">
            <a:avLst/>
          </a:prstGeom>
          <a:noFill/>
          <a:ln w="9525" algn="ctr">
            <a:solidFill>
              <a:schemeClr val="bg2"/>
            </a:solidFill>
            <a:round/>
            <a:headEnd type="arrow" w="med" len="med"/>
            <a:tailEnd type="arrow" w="med" len="med"/>
          </a:ln>
          <a:extLst>
            <a:ext uri="{909E8E84-426E-40DD-AFC4-6F175D3DCCD1}">
              <a14:hiddenFill xmlns:a14="http://schemas.microsoft.com/office/drawing/2010/main">
                <a:noFill/>
              </a14:hiddenFill>
            </a:ext>
          </a:extLst>
        </p:spPr>
      </p:cxnSp>
      <p:sp>
        <p:nvSpPr>
          <p:cNvPr id="131081" name="17 Forma libre"/>
          <p:cNvSpPr>
            <a:spLocks noChangeArrowheads="1"/>
          </p:cNvSpPr>
          <p:nvPr/>
        </p:nvSpPr>
        <p:spPr bwMode="auto">
          <a:xfrm>
            <a:off x="2616200" y="3998913"/>
            <a:ext cx="3384550" cy="1304925"/>
          </a:xfrm>
          <a:custGeom>
            <a:avLst/>
            <a:gdLst>
              <a:gd name="T0" fmla="*/ 0 w 3384644"/>
              <a:gd name="T1" fmla="*/ 1302794 h 1305636"/>
              <a:gd name="T2" fmla="*/ 668664 w 3384644"/>
              <a:gd name="T3" fmla="*/ 1221086 h 1305636"/>
              <a:gd name="T4" fmla="*/ 1132640 w 3384644"/>
              <a:gd name="T5" fmla="*/ 853398 h 1305636"/>
              <a:gd name="T6" fmla="*/ 1337332 w 3384644"/>
              <a:gd name="T7" fmla="*/ 213351 h 1305636"/>
              <a:gd name="T8" fmla="*/ 1528381 w 3384644"/>
              <a:gd name="T9" fmla="*/ 36314 h 1305636"/>
              <a:gd name="T10" fmla="*/ 1692134 w 3384644"/>
              <a:gd name="T11" fmla="*/ 431239 h 1305636"/>
              <a:gd name="T12" fmla="*/ 1814952 w 3384644"/>
              <a:gd name="T13" fmla="*/ 826162 h 1305636"/>
              <a:gd name="T14" fmla="*/ 2046936 w 3384644"/>
              <a:gd name="T15" fmla="*/ 1057670 h 1305636"/>
              <a:gd name="T16" fmla="*/ 2620075 w 3384644"/>
              <a:gd name="T17" fmla="*/ 1207468 h 1305636"/>
              <a:gd name="T18" fmla="*/ 3384268 w 3384644"/>
              <a:gd name="T19" fmla="*/ 1289176 h 1305636"/>
              <a:gd name="T20" fmla="*/ 3384268 w 3384644"/>
              <a:gd name="T21" fmla="*/ 1289176 h 13056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84644"/>
              <a:gd name="T34" fmla="*/ 0 h 1305636"/>
              <a:gd name="T35" fmla="*/ 3384644 w 3384644"/>
              <a:gd name="T36" fmla="*/ 1305636 h 13056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84644" h="1305636">
                <a:moveTo>
                  <a:pt x="0" y="1305636"/>
                </a:moveTo>
                <a:cubicBezTo>
                  <a:pt x="239973" y="1302224"/>
                  <a:pt x="479946" y="1298812"/>
                  <a:pt x="668740" y="1223749"/>
                </a:cubicBezTo>
                <a:cubicBezTo>
                  <a:pt x="857534" y="1148686"/>
                  <a:pt x="1021307" y="1023582"/>
                  <a:pt x="1132764" y="855260"/>
                </a:cubicBezTo>
                <a:cubicBezTo>
                  <a:pt x="1244221" y="686938"/>
                  <a:pt x="1271516" y="350293"/>
                  <a:pt x="1337480" y="213815"/>
                </a:cubicBezTo>
                <a:cubicBezTo>
                  <a:pt x="1403444" y="77337"/>
                  <a:pt x="1469409" y="0"/>
                  <a:pt x="1528549" y="36394"/>
                </a:cubicBezTo>
                <a:cubicBezTo>
                  <a:pt x="1587689" y="72788"/>
                  <a:pt x="1644555" y="300251"/>
                  <a:pt x="1692322" y="432179"/>
                </a:cubicBezTo>
                <a:cubicBezTo>
                  <a:pt x="1740089" y="564107"/>
                  <a:pt x="1756012" y="723331"/>
                  <a:pt x="1815152" y="827964"/>
                </a:cubicBezTo>
                <a:cubicBezTo>
                  <a:pt x="1874292" y="932597"/>
                  <a:pt x="1912961" y="996286"/>
                  <a:pt x="2047164" y="1059976"/>
                </a:cubicBezTo>
                <a:cubicBezTo>
                  <a:pt x="2181367" y="1123666"/>
                  <a:pt x="2397457" y="1171433"/>
                  <a:pt x="2620370" y="1210102"/>
                </a:cubicBezTo>
                <a:cubicBezTo>
                  <a:pt x="2843283" y="1248771"/>
                  <a:pt x="3384644" y="1291988"/>
                  <a:pt x="3384644" y="1291988"/>
                </a:cubicBezTo>
              </a:path>
            </a:pathLst>
          </a:custGeom>
          <a:solidFill>
            <a:srgbClr val="FF0000">
              <a:alpha val="50195"/>
            </a:srgbClr>
          </a:solidFill>
          <a:ln w="9525" algn="ctr">
            <a:solidFill>
              <a:schemeClr val="bg2"/>
            </a:solidFill>
            <a:round/>
            <a:headEnd/>
            <a:tailEnd/>
          </a:ln>
        </p:spPr>
        <p:txBody>
          <a:bodyPr>
            <a:spAutoFit/>
          </a:bodyPr>
          <a:lstStyle/>
          <a:p>
            <a:endParaRPr lang="en-US"/>
          </a:p>
        </p:txBody>
      </p:sp>
      <p:sp>
        <p:nvSpPr>
          <p:cNvPr id="131082" name="18 Forma libre"/>
          <p:cNvSpPr>
            <a:spLocks noChangeArrowheads="1"/>
          </p:cNvSpPr>
          <p:nvPr/>
        </p:nvSpPr>
        <p:spPr bwMode="auto">
          <a:xfrm>
            <a:off x="3500438" y="4029075"/>
            <a:ext cx="2797175" cy="1277938"/>
          </a:xfrm>
          <a:custGeom>
            <a:avLst/>
            <a:gdLst>
              <a:gd name="T0" fmla="*/ 0 w 2797791"/>
              <a:gd name="T1" fmla="*/ 1274462 h 1278340"/>
              <a:gd name="T2" fmla="*/ 681788 w 2797791"/>
              <a:gd name="T3" fmla="*/ 1192678 h 1278340"/>
              <a:gd name="T4" fmla="*/ 1077226 w 2797791"/>
              <a:gd name="T5" fmla="*/ 770130 h 1278340"/>
              <a:gd name="T6" fmla="*/ 1240855 w 2797791"/>
              <a:gd name="T7" fmla="*/ 184013 h 1278340"/>
              <a:gd name="T8" fmla="*/ 1459028 w 2797791"/>
              <a:gd name="T9" fmla="*/ 20448 h 1278340"/>
              <a:gd name="T10" fmla="*/ 1581749 w 2797791"/>
              <a:gd name="T11" fmla="*/ 306688 h 1278340"/>
              <a:gd name="T12" fmla="*/ 1609021 w 2797791"/>
              <a:gd name="T13" fmla="*/ 565670 h 1278340"/>
              <a:gd name="T14" fmla="*/ 1731743 w 2797791"/>
              <a:gd name="T15" fmla="*/ 838281 h 1278340"/>
              <a:gd name="T16" fmla="*/ 1922643 w 2797791"/>
              <a:gd name="T17" fmla="*/ 1015478 h 1278340"/>
              <a:gd name="T18" fmla="*/ 2372622 w 2797791"/>
              <a:gd name="T19" fmla="*/ 1219939 h 1278340"/>
              <a:gd name="T20" fmla="*/ 2795327 w 2797791"/>
              <a:gd name="T21" fmla="*/ 1274462 h 1278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797791"/>
              <a:gd name="T34" fmla="*/ 0 h 1278340"/>
              <a:gd name="T35" fmla="*/ 2797791 w 2797791"/>
              <a:gd name="T36" fmla="*/ 1278340 h 12783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797791" h="1278340">
                <a:moveTo>
                  <a:pt x="0" y="1276066"/>
                </a:moveTo>
                <a:cubicBezTo>
                  <a:pt x="251346" y="1277203"/>
                  <a:pt x="502693" y="1278340"/>
                  <a:pt x="682388" y="1194179"/>
                </a:cubicBezTo>
                <a:cubicBezTo>
                  <a:pt x="862083" y="1110018"/>
                  <a:pt x="984913" y="939421"/>
                  <a:pt x="1078173" y="771099"/>
                </a:cubicBezTo>
                <a:cubicBezTo>
                  <a:pt x="1171433" y="602777"/>
                  <a:pt x="1178256" y="309349"/>
                  <a:pt x="1241946" y="184245"/>
                </a:cubicBezTo>
                <a:cubicBezTo>
                  <a:pt x="1305636" y="59141"/>
                  <a:pt x="1403445" y="0"/>
                  <a:pt x="1460311" y="20472"/>
                </a:cubicBezTo>
                <a:cubicBezTo>
                  <a:pt x="1517177" y="40944"/>
                  <a:pt x="1558119" y="216090"/>
                  <a:pt x="1583140" y="307075"/>
                </a:cubicBezTo>
                <a:cubicBezTo>
                  <a:pt x="1608161" y="398060"/>
                  <a:pt x="1585415" y="477672"/>
                  <a:pt x="1610436" y="566382"/>
                </a:cubicBezTo>
                <a:cubicBezTo>
                  <a:pt x="1635457" y="655092"/>
                  <a:pt x="1680950" y="764274"/>
                  <a:pt x="1733266" y="839337"/>
                </a:cubicBezTo>
                <a:cubicBezTo>
                  <a:pt x="1785582" y="914400"/>
                  <a:pt x="1817427" y="953068"/>
                  <a:pt x="1924334" y="1016758"/>
                </a:cubicBezTo>
                <a:cubicBezTo>
                  <a:pt x="2031241" y="1080448"/>
                  <a:pt x="2229135" y="1178257"/>
                  <a:pt x="2374711" y="1221475"/>
                </a:cubicBezTo>
                <a:cubicBezTo>
                  <a:pt x="2520287" y="1264693"/>
                  <a:pt x="2659039" y="1270379"/>
                  <a:pt x="2797791" y="1276066"/>
                </a:cubicBezTo>
              </a:path>
            </a:pathLst>
          </a:custGeom>
          <a:solidFill>
            <a:srgbClr val="92D050">
              <a:alpha val="50195"/>
            </a:srgbClr>
          </a:solidFill>
          <a:ln w="9525" algn="ctr">
            <a:solidFill>
              <a:schemeClr val="bg2"/>
            </a:solidFill>
            <a:round/>
            <a:headEnd/>
            <a:tailEnd/>
          </a:ln>
        </p:spPr>
        <p:txBody>
          <a:bodyPr>
            <a:spAutoFit/>
          </a:bodyPr>
          <a:lstStyle/>
          <a:p>
            <a:endParaRPr lang="en-US"/>
          </a:p>
        </p:txBody>
      </p:sp>
      <p:cxnSp>
        <p:nvCxnSpPr>
          <p:cNvPr id="131083" name="19 Conector recto"/>
          <p:cNvCxnSpPr>
            <a:cxnSpLocks noChangeShapeType="1"/>
          </p:cNvCxnSpPr>
          <p:nvPr/>
        </p:nvCxnSpPr>
        <p:spPr bwMode="auto">
          <a:xfrm>
            <a:off x="1643063" y="5310188"/>
            <a:ext cx="5572125" cy="1587"/>
          </a:xfrm>
          <a:prstGeom prst="line">
            <a:avLst/>
          </a:prstGeom>
          <a:noFill/>
          <a:ln w="57150" algn="ctr">
            <a:solidFill>
              <a:schemeClr val="bg2"/>
            </a:solidFill>
            <a:round/>
            <a:headEnd/>
            <a:tailEnd/>
          </a:ln>
          <a:extLst>
            <a:ext uri="{909E8E84-426E-40DD-AFC4-6F175D3DCCD1}">
              <a14:hiddenFill xmlns:a14="http://schemas.microsoft.com/office/drawing/2010/main">
                <a:noFill/>
              </a14:hiddenFill>
            </a:ext>
          </a:extLst>
        </p:spPr>
      </p:cxnSp>
      <p:cxnSp>
        <p:nvCxnSpPr>
          <p:cNvPr id="131084" name="20 Conector recto"/>
          <p:cNvCxnSpPr>
            <a:cxnSpLocks noChangeShapeType="1"/>
          </p:cNvCxnSpPr>
          <p:nvPr/>
        </p:nvCxnSpPr>
        <p:spPr bwMode="auto">
          <a:xfrm rot="5400000">
            <a:off x="4144963" y="4678363"/>
            <a:ext cx="1500187"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1085" name="21 Conector recto"/>
          <p:cNvCxnSpPr>
            <a:cxnSpLocks noChangeShapeType="1"/>
          </p:cNvCxnSpPr>
          <p:nvPr/>
        </p:nvCxnSpPr>
        <p:spPr bwMode="auto">
          <a:xfrm rot="5400000">
            <a:off x="3386138" y="4676775"/>
            <a:ext cx="1500188"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1086" name="22 Conector recto de flecha"/>
          <p:cNvCxnSpPr>
            <a:cxnSpLocks noChangeShapeType="1"/>
          </p:cNvCxnSpPr>
          <p:nvPr/>
        </p:nvCxnSpPr>
        <p:spPr bwMode="auto">
          <a:xfrm>
            <a:off x="4214813" y="5429250"/>
            <a:ext cx="571500" cy="1588"/>
          </a:xfrm>
          <a:prstGeom prst="straightConnector1">
            <a:avLst/>
          </a:prstGeom>
          <a:noFill/>
          <a:ln w="9525" algn="ctr">
            <a:solidFill>
              <a:schemeClr val="bg2"/>
            </a:solidFill>
            <a:round/>
            <a:headEnd type="arrow" w="med" len="med"/>
            <a:tailEnd type="arrow" w="med" len="med"/>
          </a:ln>
          <a:extLst>
            <a:ext uri="{909E8E84-426E-40DD-AFC4-6F175D3DCCD1}">
              <a14:hiddenFill xmlns:a14="http://schemas.microsoft.com/office/drawing/2010/main">
                <a:noFill/>
              </a14:hiddenFill>
            </a:ext>
          </a:extLst>
        </p:spPr>
      </p:cxnSp>
      <p:cxnSp>
        <p:nvCxnSpPr>
          <p:cNvPr id="131087" name="25 Conector recto de flecha"/>
          <p:cNvCxnSpPr>
            <a:cxnSpLocks noChangeShapeType="1"/>
          </p:cNvCxnSpPr>
          <p:nvPr/>
        </p:nvCxnSpPr>
        <p:spPr bwMode="auto">
          <a:xfrm>
            <a:off x="5000625" y="3500438"/>
            <a:ext cx="1714500" cy="1587"/>
          </a:xfrm>
          <a:prstGeom prst="straightConnector1">
            <a:avLst/>
          </a:prstGeom>
          <a:noFill/>
          <a:ln w="25400" algn="ctr">
            <a:solidFill>
              <a:srgbClr val="FF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31088" name="28 Conector recto de flecha"/>
          <p:cNvCxnSpPr>
            <a:cxnSpLocks noChangeShapeType="1"/>
          </p:cNvCxnSpPr>
          <p:nvPr/>
        </p:nvCxnSpPr>
        <p:spPr bwMode="auto">
          <a:xfrm>
            <a:off x="2428875" y="3500438"/>
            <a:ext cx="1714500" cy="1587"/>
          </a:xfrm>
          <a:prstGeom prst="straightConnector1">
            <a:avLst/>
          </a:prstGeom>
          <a:noFill/>
          <a:ln w="25400" algn="ctr">
            <a:solidFill>
              <a:srgbClr val="FF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31089" name="29 Conector recto de flecha"/>
          <p:cNvCxnSpPr>
            <a:cxnSpLocks noChangeShapeType="1"/>
          </p:cNvCxnSpPr>
          <p:nvPr/>
        </p:nvCxnSpPr>
        <p:spPr bwMode="auto">
          <a:xfrm>
            <a:off x="4143375" y="5641975"/>
            <a:ext cx="1714500" cy="1588"/>
          </a:xfrm>
          <a:prstGeom prst="straightConnector1">
            <a:avLst/>
          </a:prstGeom>
          <a:noFill/>
          <a:ln w="25400" algn="ctr">
            <a:solidFill>
              <a:srgbClr val="FF0000"/>
            </a:solidFill>
            <a:round/>
            <a:headEnd type="diamond" w="med" len="med"/>
            <a:tailEnd type="diamond" w="med" len="med"/>
          </a:ln>
          <a:extLst>
            <a:ext uri="{909E8E84-426E-40DD-AFC4-6F175D3DCCD1}">
              <a14:hiddenFill xmlns:a14="http://schemas.microsoft.com/office/drawing/2010/main">
                <a:noFill/>
              </a14:hiddenFill>
            </a:ext>
          </a:extLst>
        </p:spPr>
      </p:cxnSp>
      <p:cxnSp>
        <p:nvCxnSpPr>
          <p:cNvPr id="131090" name="30 Conector recto de flecha"/>
          <p:cNvCxnSpPr>
            <a:cxnSpLocks noChangeShapeType="1"/>
          </p:cNvCxnSpPr>
          <p:nvPr/>
        </p:nvCxnSpPr>
        <p:spPr bwMode="auto">
          <a:xfrm>
            <a:off x="3214688" y="5572125"/>
            <a:ext cx="1714500" cy="1588"/>
          </a:xfrm>
          <a:prstGeom prst="straightConnector1">
            <a:avLst/>
          </a:prstGeom>
          <a:noFill/>
          <a:ln w="25400" algn="ctr">
            <a:solidFill>
              <a:srgbClr val="FF0000"/>
            </a:solidFill>
            <a:round/>
            <a:headEnd type="diamond" w="med" len="med"/>
            <a:tailEnd type="diamond" w="med" len="med"/>
          </a:ln>
          <a:extLst>
            <a:ext uri="{909E8E84-426E-40DD-AFC4-6F175D3DCCD1}">
              <a14:hiddenFill xmlns:a14="http://schemas.microsoft.com/office/drawing/2010/main">
                <a:noFill/>
              </a14:hiddenFill>
            </a:ext>
          </a:extLst>
        </p:spPr>
      </p:cxnSp>
      <p:pic>
        <p:nvPicPr>
          <p:cNvPr id="1310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6072188"/>
            <a:ext cx="154622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63" y="6124575"/>
            <a:ext cx="178117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93" name="33 CuadroTexto"/>
          <p:cNvSpPr txBox="1">
            <a:spLocks noChangeArrowheads="1"/>
          </p:cNvSpPr>
          <p:nvPr/>
        </p:nvSpPr>
        <p:spPr bwMode="auto">
          <a:xfrm>
            <a:off x="4786313" y="6196013"/>
            <a:ext cx="714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400">
                <a:solidFill>
                  <a:schemeClr val="bg2"/>
                </a:solidFill>
              </a:rPr>
              <a:t>being</a:t>
            </a:r>
          </a:p>
        </p:txBody>
      </p:sp>
      <p:sp>
        <p:nvSpPr>
          <p:cNvPr id="131094" name="34 CuadroTexto"/>
          <p:cNvSpPr txBox="1">
            <a:spLocks noChangeArrowheads="1"/>
          </p:cNvSpPr>
          <p:nvPr/>
        </p:nvSpPr>
        <p:spPr bwMode="auto">
          <a:xfrm>
            <a:off x="6357938" y="776287"/>
            <a:ext cx="278606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dirty="0">
                <a:solidFill>
                  <a:schemeClr val="bg2"/>
                </a:solidFill>
              </a:rPr>
              <a:t>The t-statistic was introduced in 1908 by William Sealy </a:t>
            </a:r>
            <a:r>
              <a:rPr lang="en-US" altLang="en-US" dirty="0" err="1">
                <a:solidFill>
                  <a:schemeClr val="bg2"/>
                </a:solidFill>
              </a:rPr>
              <a:t>Gosset</a:t>
            </a:r>
            <a:endParaRPr lang="es-ES_tradnl" altLang="en-US" dirty="0">
              <a:solidFill>
                <a:schemeClr val="bg2"/>
              </a:solidFill>
            </a:endParaRPr>
          </a:p>
        </p:txBody>
      </p:sp>
      <p:pic>
        <p:nvPicPr>
          <p:cNvPr id="131095" name="Picture 3"/>
          <p:cNvPicPr>
            <a:picLocks noChangeAspect="1" noChangeArrowheads="1"/>
          </p:cNvPicPr>
          <p:nvPr/>
        </p:nvPicPr>
        <p:blipFill>
          <a:blip r:embed="rId4">
            <a:extLst>
              <a:ext uri="{28A0092B-C50C-407E-A947-70E740481C1C}">
                <a14:useLocalDpi xmlns:a14="http://schemas.microsoft.com/office/drawing/2010/main" val="0"/>
              </a:ext>
            </a:extLst>
          </a:blip>
          <a:srcRect l="61678" t="26923"/>
          <a:stretch>
            <a:fillRect/>
          </a:stretch>
        </p:blipFill>
        <p:spPr bwMode="auto">
          <a:xfrm>
            <a:off x="285750" y="642938"/>
            <a:ext cx="1109663"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96" name="37 Flecha derecha"/>
          <p:cNvSpPr>
            <a:spLocks noChangeArrowheads="1"/>
          </p:cNvSpPr>
          <p:nvPr/>
        </p:nvSpPr>
        <p:spPr bwMode="auto">
          <a:xfrm>
            <a:off x="1500188" y="1214438"/>
            <a:ext cx="642937" cy="142875"/>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097" name="38 Rectángulo"/>
          <p:cNvSpPr>
            <a:spLocks noChangeArrowheads="1"/>
          </p:cNvSpPr>
          <p:nvPr/>
        </p:nvSpPr>
        <p:spPr bwMode="auto">
          <a:xfrm>
            <a:off x="2286000" y="1143000"/>
            <a:ext cx="285750" cy="285750"/>
          </a:xfrm>
          <a:prstGeom prst="rect">
            <a:avLst/>
          </a:prstGeom>
          <a:solidFill>
            <a:srgbClr val="FF000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098" name="39 Rectángulo"/>
          <p:cNvSpPr>
            <a:spLocks noChangeArrowheads="1"/>
          </p:cNvSpPr>
          <p:nvPr/>
        </p:nvSpPr>
        <p:spPr bwMode="auto">
          <a:xfrm>
            <a:off x="2571750" y="1143000"/>
            <a:ext cx="285750" cy="285750"/>
          </a:xfrm>
          <a:prstGeom prst="rect">
            <a:avLst/>
          </a:prstGeom>
          <a:solidFill>
            <a:srgbClr val="FF000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099" name="40 Rectángulo"/>
          <p:cNvSpPr>
            <a:spLocks noChangeArrowheads="1"/>
          </p:cNvSpPr>
          <p:nvPr/>
        </p:nvSpPr>
        <p:spPr bwMode="auto">
          <a:xfrm>
            <a:off x="2857500" y="1143000"/>
            <a:ext cx="285750" cy="285750"/>
          </a:xfrm>
          <a:prstGeom prst="rect">
            <a:avLst/>
          </a:prstGeom>
          <a:solidFill>
            <a:schemeClr val="accent1"/>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0" name="41 Rectángulo"/>
          <p:cNvSpPr>
            <a:spLocks noChangeArrowheads="1"/>
          </p:cNvSpPr>
          <p:nvPr/>
        </p:nvSpPr>
        <p:spPr bwMode="auto">
          <a:xfrm>
            <a:off x="3143250" y="1143000"/>
            <a:ext cx="285750" cy="285750"/>
          </a:xfrm>
          <a:prstGeom prst="rect">
            <a:avLst/>
          </a:prstGeom>
          <a:solidFill>
            <a:srgbClr val="FF000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1" name="42 Rectángulo"/>
          <p:cNvSpPr>
            <a:spLocks noChangeArrowheads="1"/>
          </p:cNvSpPr>
          <p:nvPr/>
        </p:nvSpPr>
        <p:spPr bwMode="auto">
          <a:xfrm>
            <a:off x="3429000" y="1143000"/>
            <a:ext cx="285750" cy="285750"/>
          </a:xfrm>
          <a:prstGeom prst="rect">
            <a:avLst/>
          </a:prstGeom>
          <a:solidFill>
            <a:schemeClr val="accent1"/>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2" name="43 Rectángulo"/>
          <p:cNvSpPr>
            <a:spLocks noChangeArrowheads="1"/>
          </p:cNvSpPr>
          <p:nvPr/>
        </p:nvSpPr>
        <p:spPr bwMode="auto">
          <a:xfrm>
            <a:off x="3714750" y="1143000"/>
            <a:ext cx="285750" cy="285750"/>
          </a:xfrm>
          <a:prstGeom prst="rect">
            <a:avLst/>
          </a:prstGeom>
          <a:solidFill>
            <a:schemeClr val="accent1"/>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3" name="44 Rectángulo"/>
          <p:cNvSpPr>
            <a:spLocks noChangeArrowheads="1"/>
          </p:cNvSpPr>
          <p:nvPr/>
        </p:nvSpPr>
        <p:spPr bwMode="auto">
          <a:xfrm>
            <a:off x="4000500" y="1143000"/>
            <a:ext cx="285750" cy="285750"/>
          </a:xfrm>
          <a:prstGeom prst="rect">
            <a:avLst/>
          </a:prstGeom>
          <a:solidFill>
            <a:srgbClr val="92D05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4" name="45 Rectángulo"/>
          <p:cNvSpPr>
            <a:spLocks noChangeArrowheads="1"/>
          </p:cNvSpPr>
          <p:nvPr/>
        </p:nvSpPr>
        <p:spPr bwMode="auto">
          <a:xfrm>
            <a:off x="4286250" y="1143000"/>
            <a:ext cx="285750" cy="285750"/>
          </a:xfrm>
          <a:prstGeom prst="rect">
            <a:avLst/>
          </a:prstGeom>
          <a:solidFill>
            <a:srgbClr val="B3EB35"/>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5" name="46 Rectángulo"/>
          <p:cNvSpPr>
            <a:spLocks noChangeArrowheads="1"/>
          </p:cNvSpPr>
          <p:nvPr/>
        </p:nvSpPr>
        <p:spPr bwMode="auto">
          <a:xfrm>
            <a:off x="4572000" y="1143000"/>
            <a:ext cx="285750" cy="285750"/>
          </a:xfrm>
          <a:prstGeom prst="rect">
            <a:avLst/>
          </a:prstGeom>
          <a:solidFill>
            <a:srgbClr val="92D05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6" name="47 Rectángulo"/>
          <p:cNvSpPr>
            <a:spLocks noChangeArrowheads="1"/>
          </p:cNvSpPr>
          <p:nvPr/>
        </p:nvSpPr>
        <p:spPr bwMode="auto">
          <a:xfrm>
            <a:off x="4857750" y="1143000"/>
            <a:ext cx="285750" cy="285750"/>
          </a:xfrm>
          <a:prstGeom prst="rect">
            <a:avLst/>
          </a:prstGeom>
          <a:solidFill>
            <a:srgbClr val="B3EB35"/>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7" name="48 Rectángulo"/>
          <p:cNvSpPr>
            <a:spLocks noChangeArrowheads="1"/>
          </p:cNvSpPr>
          <p:nvPr/>
        </p:nvSpPr>
        <p:spPr bwMode="auto">
          <a:xfrm>
            <a:off x="5143500" y="1143000"/>
            <a:ext cx="285750" cy="285750"/>
          </a:xfrm>
          <a:prstGeom prst="rect">
            <a:avLst/>
          </a:prstGeom>
          <a:solidFill>
            <a:srgbClr val="92D05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31108" name="49 Rectángulo"/>
          <p:cNvSpPr>
            <a:spLocks noChangeArrowheads="1"/>
          </p:cNvSpPr>
          <p:nvPr/>
        </p:nvSpPr>
        <p:spPr bwMode="auto">
          <a:xfrm>
            <a:off x="5429250" y="1143000"/>
            <a:ext cx="285750" cy="285750"/>
          </a:xfrm>
          <a:prstGeom prst="rect">
            <a:avLst/>
          </a:prstGeom>
          <a:solidFill>
            <a:srgbClr val="92D050"/>
          </a:solidFill>
          <a:ln w="9525" algn="ctr">
            <a:solidFill>
              <a:schemeClr val="bg2"/>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cxnSp>
        <p:nvCxnSpPr>
          <p:cNvPr id="131109" name="51 Conector recto"/>
          <p:cNvCxnSpPr>
            <a:cxnSpLocks noChangeShapeType="1"/>
          </p:cNvCxnSpPr>
          <p:nvPr/>
        </p:nvCxnSpPr>
        <p:spPr bwMode="auto">
          <a:xfrm rot="5400000" flipH="1" flipV="1">
            <a:off x="3642519" y="1285082"/>
            <a:ext cx="714375"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31110" name="52 CuadroTexto"/>
          <p:cNvSpPr txBox="1">
            <a:spLocks noChangeArrowheads="1"/>
          </p:cNvSpPr>
          <p:nvPr/>
        </p:nvSpPr>
        <p:spPr bwMode="auto">
          <a:xfrm>
            <a:off x="2571750" y="857250"/>
            <a:ext cx="2928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s-ES_tradnl" altLang="en-US" sz="1400">
                <a:solidFill>
                  <a:schemeClr val="bg2"/>
                </a:solidFill>
              </a:rPr>
              <a:t>cases                     controls</a:t>
            </a:r>
          </a:p>
        </p:txBody>
      </p:sp>
      <p:cxnSp>
        <p:nvCxnSpPr>
          <p:cNvPr id="131111" name="54 Conector recto de flecha"/>
          <p:cNvCxnSpPr>
            <a:cxnSpLocks noChangeShapeType="1"/>
          </p:cNvCxnSpPr>
          <p:nvPr/>
        </p:nvCxnSpPr>
        <p:spPr bwMode="auto">
          <a:xfrm rot="16200000" flipH="1">
            <a:off x="4143375" y="2000251"/>
            <a:ext cx="1214437" cy="50006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31112" name="56 Conector recto de flecha"/>
          <p:cNvCxnSpPr>
            <a:cxnSpLocks noChangeShapeType="1"/>
          </p:cNvCxnSpPr>
          <p:nvPr/>
        </p:nvCxnSpPr>
        <p:spPr bwMode="auto">
          <a:xfrm rot="16200000" flipH="1">
            <a:off x="4393406" y="1964532"/>
            <a:ext cx="1357313" cy="5715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31113" name="58 Conector recto de flecha"/>
          <p:cNvCxnSpPr>
            <a:cxnSpLocks noChangeShapeType="1"/>
          </p:cNvCxnSpPr>
          <p:nvPr/>
        </p:nvCxnSpPr>
        <p:spPr bwMode="auto">
          <a:xfrm rot="16200000" flipH="1">
            <a:off x="4786313" y="2071688"/>
            <a:ext cx="1214437" cy="357187"/>
          </a:xfrm>
          <a:prstGeom prst="straightConnector1">
            <a:avLst/>
          </a:prstGeom>
          <a:noFill/>
          <a:ln w="9525" algn="ctr">
            <a:solidFill>
              <a:schemeClr val="bg2"/>
            </a:solidFill>
            <a:prstDash val="sysDash"/>
            <a:round/>
            <a:headEnd/>
            <a:tailEnd type="arrow" w="med" len="med"/>
          </a:ln>
          <a:extLst>
            <a:ext uri="{909E8E84-426E-40DD-AFC4-6F175D3DCCD1}">
              <a14:hiddenFill xmlns:a14="http://schemas.microsoft.com/office/drawing/2010/main">
                <a:noFill/>
              </a14:hiddenFill>
            </a:ext>
          </a:extLst>
        </p:spPr>
      </p:cxnSp>
      <p:cxnSp>
        <p:nvCxnSpPr>
          <p:cNvPr id="131114" name="59 Conector recto de flecha"/>
          <p:cNvCxnSpPr>
            <a:cxnSpLocks noChangeShapeType="1"/>
          </p:cNvCxnSpPr>
          <p:nvPr/>
        </p:nvCxnSpPr>
        <p:spPr bwMode="auto">
          <a:xfrm rot="16200000" flipH="1">
            <a:off x="3036094" y="2178844"/>
            <a:ext cx="1571625" cy="357187"/>
          </a:xfrm>
          <a:prstGeom prst="straightConnector1">
            <a:avLst/>
          </a:prstGeom>
          <a:noFill/>
          <a:ln w="9525" algn="ctr">
            <a:solidFill>
              <a:schemeClr val="bg2"/>
            </a:solidFill>
            <a:prstDash val="sysDash"/>
            <a:round/>
            <a:headEnd/>
            <a:tailEnd type="arrow" w="med" len="med"/>
          </a:ln>
          <a:extLst>
            <a:ext uri="{909E8E84-426E-40DD-AFC4-6F175D3DCCD1}">
              <a14:hiddenFill xmlns:a14="http://schemas.microsoft.com/office/drawing/2010/main">
                <a:noFill/>
              </a14:hiddenFill>
            </a:ext>
          </a:extLst>
        </p:spPr>
      </p:cxnSp>
      <p:cxnSp>
        <p:nvCxnSpPr>
          <p:cNvPr id="131115" name="62 Conector recto de flecha"/>
          <p:cNvCxnSpPr>
            <a:cxnSpLocks noChangeShapeType="1"/>
          </p:cNvCxnSpPr>
          <p:nvPr/>
        </p:nvCxnSpPr>
        <p:spPr bwMode="auto">
          <a:xfrm rot="16200000" flipH="1">
            <a:off x="2321719" y="2107407"/>
            <a:ext cx="1285875" cy="3571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31116" name="64 Conector recto de flecha"/>
          <p:cNvCxnSpPr>
            <a:cxnSpLocks noChangeShapeType="1"/>
          </p:cNvCxnSpPr>
          <p:nvPr/>
        </p:nvCxnSpPr>
        <p:spPr bwMode="auto">
          <a:xfrm rot="16200000" flipH="1">
            <a:off x="2000251" y="2071687"/>
            <a:ext cx="1357312" cy="5000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31117" name="65 CuadroTexto"/>
          <p:cNvSpPr txBox="1">
            <a:spLocks noChangeArrowheads="1"/>
          </p:cNvSpPr>
          <p:nvPr/>
        </p:nvSpPr>
        <p:spPr bwMode="auto">
          <a:xfrm>
            <a:off x="142875" y="2049463"/>
            <a:ext cx="1643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s-ES_tradnl" altLang="en-US" sz="1400">
                <a:solidFill>
                  <a:schemeClr val="bg2"/>
                </a:solidFill>
              </a:rPr>
              <a:t>cases   controls</a:t>
            </a:r>
          </a:p>
        </p:txBody>
      </p:sp>
      <p:cxnSp>
        <p:nvCxnSpPr>
          <p:cNvPr id="131118" name="67 Conector recto"/>
          <p:cNvCxnSpPr>
            <a:cxnSpLocks noChangeShapeType="1"/>
          </p:cNvCxnSpPr>
          <p:nvPr/>
        </p:nvCxnSpPr>
        <p:spPr bwMode="auto">
          <a:xfrm rot="5400000">
            <a:off x="-179387" y="1463675"/>
            <a:ext cx="1928812"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31119" name="68 CuadroTexto"/>
          <p:cNvSpPr txBox="1">
            <a:spLocks noChangeArrowheads="1"/>
          </p:cNvSpPr>
          <p:nvPr/>
        </p:nvSpPr>
        <p:spPr bwMode="auto">
          <a:xfrm>
            <a:off x="5643563" y="2714625"/>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800">
                <a:solidFill>
                  <a:schemeClr val="bg2"/>
                </a:solidFill>
              </a:rPr>
              <a:t>X</a:t>
            </a:r>
            <a:r>
              <a:rPr lang="es-ES_tradnl" altLang="en-US" sz="1800" baseline="-25000">
                <a:solidFill>
                  <a:schemeClr val="bg2"/>
                </a:solidFill>
              </a:rPr>
              <a:t>2</a:t>
            </a:r>
          </a:p>
        </p:txBody>
      </p:sp>
      <p:sp>
        <p:nvSpPr>
          <p:cNvPr id="131120" name="69 CuadroTexto"/>
          <p:cNvSpPr txBox="1">
            <a:spLocks noChangeArrowheads="1"/>
          </p:cNvSpPr>
          <p:nvPr/>
        </p:nvSpPr>
        <p:spPr bwMode="auto">
          <a:xfrm>
            <a:off x="3214688" y="2714625"/>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800">
                <a:solidFill>
                  <a:schemeClr val="bg2"/>
                </a:solidFill>
              </a:rPr>
              <a:t>X</a:t>
            </a:r>
            <a:r>
              <a:rPr lang="es-ES_tradnl" altLang="en-US" sz="1800" baseline="-25000">
                <a:solidFill>
                  <a:schemeClr val="bg2"/>
                </a:solidFill>
              </a:rPr>
              <a:t>1</a:t>
            </a:r>
          </a:p>
        </p:txBody>
      </p:sp>
      <p:sp>
        <p:nvSpPr>
          <p:cNvPr id="131121" name="73 CuadroTexto"/>
          <p:cNvSpPr txBox="1">
            <a:spLocks noChangeArrowheads="1"/>
          </p:cNvSpPr>
          <p:nvPr/>
        </p:nvSpPr>
        <p:spPr bwMode="auto">
          <a:xfrm>
            <a:off x="5500688" y="3500438"/>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2000">
                <a:solidFill>
                  <a:schemeClr val="bg2"/>
                </a:solidFill>
              </a:rPr>
              <a:t>S</a:t>
            </a:r>
            <a:r>
              <a:rPr lang="es-ES_tradnl" altLang="en-US" sz="2000" baseline="-25000">
                <a:solidFill>
                  <a:schemeClr val="bg2"/>
                </a:solidFill>
              </a:rPr>
              <a:t>X2</a:t>
            </a:r>
          </a:p>
        </p:txBody>
      </p:sp>
      <p:sp>
        <p:nvSpPr>
          <p:cNvPr id="131122" name="74 CuadroTexto"/>
          <p:cNvSpPr txBox="1">
            <a:spLocks noChangeArrowheads="1"/>
          </p:cNvSpPr>
          <p:nvPr/>
        </p:nvSpPr>
        <p:spPr bwMode="auto">
          <a:xfrm>
            <a:off x="2786063" y="3500438"/>
            <a:ext cx="928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2000">
                <a:solidFill>
                  <a:schemeClr val="bg2"/>
                </a:solidFill>
              </a:rPr>
              <a:t>S</a:t>
            </a:r>
            <a:r>
              <a:rPr lang="es-ES_tradnl" altLang="en-US" sz="2000" baseline="-25000">
                <a:solidFill>
                  <a:schemeClr val="bg2"/>
                </a:solidFill>
              </a:rPr>
              <a:t>X1</a:t>
            </a:r>
          </a:p>
        </p:txBody>
      </p:sp>
      <p:sp>
        <p:nvSpPr>
          <p:cNvPr id="131123" name="75 CuadroTexto"/>
          <p:cNvSpPr txBox="1">
            <a:spLocks noChangeArrowheads="1"/>
          </p:cNvSpPr>
          <p:nvPr/>
        </p:nvSpPr>
        <p:spPr bwMode="auto">
          <a:xfrm>
            <a:off x="4714875" y="4743450"/>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800">
                <a:solidFill>
                  <a:schemeClr val="bg2"/>
                </a:solidFill>
              </a:rPr>
              <a:t>X</a:t>
            </a:r>
            <a:r>
              <a:rPr lang="es-ES_tradnl" altLang="en-US" sz="1800" baseline="-25000">
                <a:solidFill>
                  <a:schemeClr val="bg2"/>
                </a:solidFill>
              </a:rPr>
              <a:t>2</a:t>
            </a:r>
          </a:p>
        </p:txBody>
      </p:sp>
      <p:sp>
        <p:nvSpPr>
          <p:cNvPr id="131124" name="76 CuadroTexto"/>
          <p:cNvSpPr txBox="1">
            <a:spLocks noChangeArrowheads="1"/>
          </p:cNvSpPr>
          <p:nvPr/>
        </p:nvSpPr>
        <p:spPr bwMode="auto">
          <a:xfrm>
            <a:off x="3643313" y="4857750"/>
            <a:ext cx="714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1800">
                <a:solidFill>
                  <a:schemeClr val="bg2"/>
                </a:solidFill>
              </a:rPr>
              <a:t>X</a:t>
            </a:r>
            <a:r>
              <a:rPr lang="es-ES_tradnl" altLang="en-US" sz="1800" baseline="-25000">
                <a:solidFill>
                  <a:schemeClr val="bg2"/>
                </a:solidFill>
              </a:rPr>
              <a:t>1</a:t>
            </a:r>
          </a:p>
        </p:txBody>
      </p:sp>
      <p:sp>
        <p:nvSpPr>
          <p:cNvPr id="131125" name="77 CuadroTexto"/>
          <p:cNvSpPr txBox="1">
            <a:spLocks noChangeArrowheads="1"/>
          </p:cNvSpPr>
          <p:nvPr/>
        </p:nvSpPr>
        <p:spPr bwMode="auto">
          <a:xfrm>
            <a:off x="4572000" y="5600700"/>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2000">
                <a:solidFill>
                  <a:schemeClr val="bg2"/>
                </a:solidFill>
              </a:rPr>
              <a:t>S</a:t>
            </a:r>
            <a:r>
              <a:rPr lang="es-ES_tradnl" altLang="en-US" sz="2000" baseline="-25000">
                <a:solidFill>
                  <a:schemeClr val="bg2"/>
                </a:solidFill>
              </a:rPr>
              <a:t>X2</a:t>
            </a:r>
          </a:p>
        </p:txBody>
      </p:sp>
      <p:sp>
        <p:nvSpPr>
          <p:cNvPr id="131126" name="78 CuadroTexto"/>
          <p:cNvSpPr txBox="1">
            <a:spLocks noChangeArrowheads="1"/>
          </p:cNvSpPr>
          <p:nvPr/>
        </p:nvSpPr>
        <p:spPr bwMode="auto">
          <a:xfrm>
            <a:off x="3429000" y="5529263"/>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s-ES_tradnl" altLang="en-US" sz="2000">
                <a:solidFill>
                  <a:schemeClr val="bg2"/>
                </a:solidFill>
              </a:rPr>
              <a:t>S</a:t>
            </a:r>
            <a:r>
              <a:rPr lang="es-ES_tradnl" altLang="en-US" sz="2000" baseline="-25000">
                <a:solidFill>
                  <a:schemeClr val="bg2"/>
                </a:solidFill>
              </a:rPr>
              <a:t>X1</a:t>
            </a:r>
          </a:p>
        </p:txBody>
      </p:sp>
      <p:sp>
        <p:nvSpPr>
          <p:cNvPr id="131127" name="79 CuadroTexto"/>
          <p:cNvSpPr txBox="1">
            <a:spLocks noChangeArrowheads="1"/>
          </p:cNvSpPr>
          <p:nvPr/>
        </p:nvSpPr>
        <p:spPr bwMode="auto">
          <a:xfrm>
            <a:off x="142875" y="3286125"/>
            <a:ext cx="25717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s-ES_tradnl" altLang="en-US">
                <a:solidFill>
                  <a:schemeClr val="bg2"/>
                </a:solidFill>
              </a:rPr>
              <a:t>Significantly different</a:t>
            </a:r>
          </a:p>
        </p:txBody>
      </p:sp>
      <p:sp>
        <p:nvSpPr>
          <p:cNvPr id="131128" name="80 CuadroTexto"/>
          <p:cNvSpPr txBox="1">
            <a:spLocks noChangeArrowheads="1"/>
          </p:cNvSpPr>
          <p:nvPr/>
        </p:nvSpPr>
        <p:spPr bwMode="auto">
          <a:xfrm>
            <a:off x="71438" y="5313363"/>
            <a:ext cx="29289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s-ES_tradnl" altLang="en-US">
                <a:solidFill>
                  <a:schemeClr val="bg2"/>
                </a:solidFill>
              </a:rPr>
              <a:t>Non significantly different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AutoShape 2"/>
          <p:cNvSpPr>
            <a:spLocks noChangeArrowheads="1"/>
          </p:cNvSpPr>
          <p:nvPr/>
        </p:nvSpPr>
        <p:spPr bwMode="auto">
          <a:xfrm rot="16200000" flipV="1">
            <a:off x="3352800" y="3048000"/>
            <a:ext cx="1143000" cy="11430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rgbClr val="99CC00"/>
          </a:solidFill>
          <a:ln w="9525">
            <a:solidFill>
              <a:schemeClr val="tx1"/>
            </a:solidFill>
            <a:miter lim="800000"/>
            <a:headEnd/>
            <a:tailEnd/>
          </a:ln>
        </p:spPr>
        <p:txBody>
          <a:bodyPr wrap="none" lIns="91430" tIns="45715" rIns="91430" bIns="45715" anchor="ctr"/>
          <a:lstStyle/>
          <a:p>
            <a:endParaRPr lang="en-US"/>
          </a:p>
        </p:txBody>
      </p:sp>
      <p:sp>
        <p:nvSpPr>
          <p:cNvPr id="3076" name="AutoShape 5"/>
          <p:cNvSpPr>
            <a:spLocks noChangeArrowheads="1"/>
          </p:cNvSpPr>
          <p:nvPr/>
        </p:nvSpPr>
        <p:spPr bwMode="auto">
          <a:xfrm flipV="1">
            <a:off x="4419600" y="3429000"/>
            <a:ext cx="1219200" cy="1219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050 h 21600"/>
              <a:gd name="T14" fmla="*/ 20001 w 21600"/>
              <a:gd name="T15" fmla="*/ 8108 h 21600"/>
            </a:gdLst>
            <a:ahLst/>
            <a:cxnLst>
              <a:cxn ang="T8">
                <a:pos x="T0" y="T1"/>
              </a:cxn>
              <a:cxn ang="T9">
                <a:pos x="T2" y="T3"/>
              </a:cxn>
              <a:cxn ang="T10">
                <a:pos x="T4" y="T5"/>
              </a:cxn>
              <a:cxn ang="T11">
                <a:pos x="T6" y="T7"/>
              </a:cxn>
            </a:cxnLst>
            <a:rect l="T12" t="T13" r="T14" b="T15"/>
            <a:pathLst>
              <a:path w="21600" h="21600">
                <a:moveTo>
                  <a:pt x="21600" y="6079"/>
                </a:moveTo>
                <a:lnTo>
                  <a:pt x="16808" y="0"/>
                </a:lnTo>
                <a:lnTo>
                  <a:pt x="16808" y="4050"/>
                </a:lnTo>
                <a:lnTo>
                  <a:pt x="12427" y="4050"/>
                </a:lnTo>
                <a:cubicBezTo>
                  <a:pt x="5564" y="4050"/>
                  <a:pt x="0" y="7680"/>
                  <a:pt x="0" y="12158"/>
                </a:cubicBezTo>
                <a:lnTo>
                  <a:pt x="0" y="21600"/>
                </a:lnTo>
                <a:lnTo>
                  <a:pt x="4148" y="21600"/>
                </a:lnTo>
                <a:lnTo>
                  <a:pt x="4148" y="12158"/>
                </a:lnTo>
                <a:cubicBezTo>
                  <a:pt x="4148" y="9921"/>
                  <a:pt x="7855" y="8108"/>
                  <a:pt x="12427" y="8108"/>
                </a:cubicBezTo>
                <a:lnTo>
                  <a:pt x="16808" y="8108"/>
                </a:lnTo>
                <a:lnTo>
                  <a:pt x="16808" y="12158"/>
                </a:lnTo>
                <a:close/>
              </a:path>
            </a:pathLst>
          </a:cu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3077" name="AutoShape 6"/>
          <p:cNvSpPr>
            <a:spLocks noChangeArrowheads="1"/>
          </p:cNvSpPr>
          <p:nvPr/>
        </p:nvSpPr>
        <p:spPr bwMode="auto">
          <a:xfrm>
            <a:off x="3124200" y="5502275"/>
            <a:ext cx="2590800" cy="304800"/>
          </a:xfrm>
          <a:prstGeom prst="rightArrow">
            <a:avLst>
              <a:gd name="adj1" fmla="val 50000"/>
              <a:gd name="adj2" fmla="val 212500"/>
            </a:avLst>
          </a:pr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3078" name="Text Box 7"/>
          <p:cNvSpPr txBox="1">
            <a:spLocks noChangeArrowheads="1"/>
          </p:cNvSpPr>
          <p:nvPr/>
        </p:nvSpPr>
        <p:spPr bwMode="auto">
          <a:xfrm>
            <a:off x="0" y="5508625"/>
            <a:ext cx="2932113" cy="230188"/>
          </a:xfrm>
          <a:prstGeom prst="rect">
            <a:avLst/>
          </a:prstGeom>
          <a:noFill/>
          <a:ln w="9525">
            <a:noFill/>
            <a:miter lim="800000"/>
            <a:headEnd/>
            <a:tailEnd/>
          </a:ln>
        </p:spPr>
        <p:txBody>
          <a:bodyPr lIns="91430" tIns="45715" rIns="91430" bIns="45715" anchor="ctr">
            <a:spAutoFit/>
          </a:bodyPr>
          <a:lstStyle/>
          <a:p>
            <a:pPr>
              <a:lnSpc>
                <a:spcPct val="50000"/>
              </a:lnSpc>
              <a:spcBef>
                <a:spcPct val="50000"/>
              </a:spcBef>
              <a:defRPr/>
            </a:pPr>
            <a:r>
              <a:rPr lang="es-ES_tradnl" sz="1800" dirty="0">
                <a:solidFill>
                  <a:schemeClr val="tx1">
                    <a:lumMod val="75000"/>
                  </a:schemeClr>
                </a:solidFill>
              </a:rPr>
              <a:t>Co-</a:t>
            </a:r>
            <a:r>
              <a:rPr lang="es-ES_tradnl" sz="1800" dirty="0" err="1">
                <a:solidFill>
                  <a:schemeClr val="tx1">
                    <a:lumMod val="75000"/>
                  </a:schemeClr>
                </a:solidFill>
              </a:rPr>
              <a:t>expressing</a:t>
            </a:r>
            <a:r>
              <a:rPr lang="es-ES_tradnl" sz="1800" dirty="0">
                <a:solidFill>
                  <a:schemeClr val="tx1">
                    <a:lumMod val="75000"/>
                  </a:schemeClr>
                </a:solidFill>
              </a:rPr>
              <a:t> genes...</a:t>
            </a:r>
          </a:p>
        </p:txBody>
      </p:sp>
      <p:sp>
        <p:nvSpPr>
          <p:cNvPr id="3079" name="Text Box 8"/>
          <p:cNvSpPr txBox="1">
            <a:spLocks noChangeArrowheads="1"/>
          </p:cNvSpPr>
          <p:nvPr/>
        </p:nvSpPr>
        <p:spPr bwMode="auto">
          <a:xfrm>
            <a:off x="5754688" y="5426075"/>
            <a:ext cx="2057400" cy="679450"/>
          </a:xfrm>
          <a:prstGeom prst="rect">
            <a:avLst/>
          </a:prstGeom>
          <a:noFill/>
          <a:ln w="9525">
            <a:noFill/>
            <a:miter lim="800000"/>
            <a:headEnd/>
            <a:tailEnd/>
          </a:ln>
        </p:spPr>
        <p:txBody>
          <a:bodyPr lIns="91430" tIns="45715" rIns="91430" bIns="45715" anchor="ctr">
            <a:spAutoFit/>
          </a:bodyPr>
          <a:lstStyle/>
          <a:p>
            <a:pPr>
              <a:lnSpc>
                <a:spcPct val="70000"/>
              </a:lnSpc>
              <a:spcBef>
                <a:spcPct val="50000"/>
              </a:spcBef>
              <a:defRPr/>
            </a:pPr>
            <a:r>
              <a:rPr lang="es-ES_tradnl" sz="1800" dirty="0" err="1">
                <a:solidFill>
                  <a:schemeClr val="tx1">
                    <a:lumMod val="75000"/>
                  </a:schemeClr>
                </a:solidFill>
              </a:rPr>
              <a:t>What</a:t>
            </a:r>
            <a:r>
              <a:rPr lang="es-ES_tradnl" sz="1800" dirty="0">
                <a:solidFill>
                  <a:schemeClr val="tx1">
                    <a:lumMod val="75000"/>
                  </a:schemeClr>
                </a:solidFill>
              </a:rPr>
              <a:t> do </a:t>
            </a:r>
            <a:r>
              <a:rPr lang="es-ES_tradnl" sz="1800" dirty="0" err="1">
                <a:solidFill>
                  <a:schemeClr val="tx1">
                    <a:lumMod val="75000"/>
                  </a:schemeClr>
                </a:solidFill>
              </a:rPr>
              <a:t>they</a:t>
            </a:r>
            <a:r>
              <a:rPr lang="es-ES_tradnl" sz="1800" dirty="0">
                <a:solidFill>
                  <a:schemeClr val="tx1">
                    <a:lumMod val="75000"/>
                  </a:schemeClr>
                </a:solidFill>
              </a:rPr>
              <a:t> </a:t>
            </a:r>
            <a:r>
              <a:rPr lang="es-ES_tradnl" sz="1800" dirty="0" err="1">
                <a:solidFill>
                  <a:schemeClr val="tx1">
                    <a:lumMod val="75000"/>
                  </a:schemeClr>
                </a:solidFill>
              </a:rPr>
              <a:t>have</a:t>
            </a:r>
            <a:r>
              <a:rPr lang="es-ES_tradnl" sz="1800" dirty="0">
                <a:solidFill>
                  <a:schemeClr val="tx1">
                    <a:lumMod val="75000"/>
                  </a:schemeClr>
                </a:solidFill>
              </a:rPr>
              <a:t> in </a:t>
            </a:r>
            <a:r>
              <a:rPr lang="es-ES_tradnl" sz="1800" dirty="0" err="1">
                <a:solidFill>
                  <a:schemeClr val="tx1">
                    <a:lumMod val="75000"/>
                  </a:schemeClr>
                </a:solidFill>
              </a:rPr>
              <a:t>common</a:t>
            </a:r>
            <a:r>
              <a:rPr lang="es-ES_tradnl" sz="1800" dirty="0">
                <a:solidFill>
                  <a:schemeClr val="tx1">
                    <a:lumMod val="75000"/>
                  </a:schemeClr>
                </a:solidFill>
              </a:rPr>
              <a:t>?</a:t>
            </a:r>
          </a:p>
        </p:txBody>
      </p:sp>
      <p:sp>
        <p:nvSpPr>
          <p:cNvPr id="6152" name="Text Box 9"/>
          <p:cNvSpPr txBox="1">
            <a:spLocks noChangeArrowheads="1"/>
          </p:cNvSpPr>
          <p:nvPr/>
        </p:nvSpPr>
        <p:spPr bwMode="auto">
          <a:xfrm>
            <a:off x="3448050" y="2605088"/>
            <a:ext cx="2362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sz="1800">
                <a:solidFill>
                  <a:schemeClr val="accent2"/>
                </a:solidFill>
              </a:rPr>
              <a:t>Different classes...</a:t>
            </a:r>
          </a:p>
        </p:txBody>
      </p:sp>
      <p:sp>
        <p:nvSpPr>
          <p:cNvPr id="3081" name="Text Box 10"/>
          <p:cNvSpPr txBox="1">
            <a:spLocks noChangeArrowheads="1"/>
          </p:cNvSpPr>
          <p:nvPr/>
        </p:nvSpPr>
        <p:spPr bwMode="auto">
          <a:xfrm>
            <a:off x="5715000" y="4140200"/>
            <a:ext cx="2587625" cy="534988"/>
          </a:xfrm>
          <a:prstGeom prst="rect">
            <a:avLst/>
          </a:prstGeom>
          <a:noFill/>
          <a:ln w="9525">
            <a:noFill/>
            <a:miter lim="800000"/>
            <a:headEnd/>
            <a:tailEnd/>
          </a:ln>
        </p:spPr>
        <p:txBody>
          <a:bodyPr lIns="91430" tIns="45715" rIns="91430" bIns="45715" anchor="ctr">
            <a:spAutoFit/>
          </a:bodyPr>
          <a:lstStyle/>
          <a:p>
            <a:pPr>
              <a:lnSpc>
                <a:spcPct val="80000"/>
              </a:lnSpc>
              <a:spcBef>
                <a:spcPct val="50000"/>
              </a:spcBef>
              <a:defRPr/>
            </a:pPr>
            <a:r>
              <a:rPr lang="es-ES_tradnl" sz="1800" dirty="0" err="1">
                <a:solidFill>
                  <a:schemeClr val="tx1">
                    <a:lumMod val="75000"/>
                  </a:schemeClr>
                </a:solidFill>
              </a:rPr>
              <a:t>What</a:t>
            </a:r>
            <a:r>
              <a:rPr lang="es-ES_tradnl" sz="1800" dirty="0">
                <a:solidFill>
                  <a:schemeClr val="tx1">
                    <a:lumMod val="75000"/>
                  </a:schemeClr>
                </a:solidFill>
              </a:rPr>
              <a:t> genes are </a:t>
            </a:r>
            <a:r>
              <a:rPr lang="es-ES_tradnl" sz="1800" dirty="0" err="1">
                <a:solidFill>
                  <a:schemeClr val="tx1">
                    <a:lumMod val="75000"/>
                  </a:schemeClr>
                </a:solidFill>
              </a:rPr>
              <a:t>responsible</a:t>
            </a:r>
            <a:r>
              <a:rPr lang="es-ES_tradnl" sz="1800" dirty="0">
                <a:solidFill>
                  <a:schemeClr val="tx1">
                    <a:lumMod val="75000"/>
                  </a:schemeClr>
                </a:solidFill>
              </a:rPr>
              <a:t> </a:t>
            </a:r>
            <a:r>
              <a:rPr lang="es-ES_tradnl" sz="1800" dirty="0" err="1">
                <a:solidFill>
                  <a:schemeClr val="tx1">
                    <a:lumMod val="75000"/>
                  </a:schemeClr>
                </a:solidFill>
              </a:rPr>
              <a:t>for</a:t>
            </a:r>
            <a:r>
              <a:rPr lang="es-ES_tradnl" sz="1800" dirty="0">
                <a:solidFill>
                  <a:schemeClr val="tx1">
                    <a:lumMod val="75000"/>
                  </a:schemeClr>
                </a:solidFill>
              </a:rPr>
              <a:t>?</a:t>
            </a:r>
          </a:p>
        </p:txBody>
      </p:sp>
      <p:graphicFrame>
        <p:nvGraphicFramePr>
          <p:cNvPr id="6146" name="Object 13"/>
          <p:cNvGraphicFramePr>
            <a:graphicFrameLocks noChangeAspect="1"/>
          </p:cNvGraphicFramePr>
          <p:nvPr/>
        </p:nvGraphicFramePr>
        <p:xfrm>
          <a:off x="3810000" y="3657600"/>
          <a:ext cx="882650" cy="2743200"/>
        </p:xfrm>
        <a:graphic>
          <a:graphicData uri="http://schemas.openxmlformats.org/presentationml/2006/ole">
            <mc:AlternateContent xmlns:mc="http://schemas.openxmlformats.org/markup-compatibility/2006">
              <mc:Choice xmlns:v="urn:schemas-microsoft-com:vml" Requires="v">
                <p:oleObj spid="_x0000_s6174" name="Foto de Photo Editor" r:id="rId3" imgW="1324160" imgH="2676899" progId="MSPhotoEd.3">
                  <p:embed/>
                </p:oleObj>
              </mc:Choice>
              <mc:Fallback>
                <p:oleObj name="Foto de Photo Editor" r:id="rId3" imgW="1324160" imgH="2676899" progId="MSPhotoEd.3">
                  <p:embed/>
                  <p:pic>
                    <p:nvPicPr>
                      <p:cNvPr id="0" name="Object 13"/>
                      <p:cNvPicPr>
                        <a:picLocks noChangeAspect="1" noChangeArrowheads="1"/>
                      </p:cNvPicPr>
                      <p:nvPr/>
                    </p:nvPicPr>
                    <p:blipFill>
                      <a:blip r:embed="rId4">
                        <a:lum bright="16000"/>
                        <a:extLst>
                          <a:ext uri="{28A0092B-C50C-407E-A947-70E740481C1C}">
                            <a14:useLocalDpi xmlns:a14="http://schemas.microsoft.com/office/drawing/2010/main" val="0"/>
                          </a:ext>
                        </a:extLst>
                      </a:blip>
                      <a:srcRect/>
                      <a:stretch>
                        <a:fillRect/>
                      </a:stretch>
                    </p:blipFill>
                    <p:spPr bwMode="auto">
                      <a:xfrm>
                        <a:off x="3810000" y="3657600"/>
                        <a:ext cx="882650" cy="2743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4" name="Text Box 28"/>
          <p:cNvSpPr txBox="1">
            <a:spLocks noChangeArrowheads="1"/>
          </p:cNvSpPr>
          <p:nvPr/>
        </p:nvSpPr>
        <p:spPr bwMode="auto">
          <a:xfrm>
            <a:off x="533400" y="3733800"/>
            <a:ext cx="27432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1800">
                <a:solidFill>
                  <a:schemeClr val="accent2"/>
                </a:solidFill>
              </a:rPr>
              <a:t>Molecular classification of samples</a:t>
            </a:r>
          </a:p>
        </p:txBody>
      </p:sp>
      <p:sp>
        <p:nvSpPr>
          <p:cNvPr id="6155" name="Rectangle 29"/>
          <p:cNvSpPr>
            <a:spLocks noGrp="1" noChangeArrowheads="1"/>
          </p:cNvSpPr>
          <p:nvPr>
            <p:ph type="title"/>
          </p:nvPr>
        </p:nvSpPr>
        <p:spPr>
          <a:xfrm>
            <a:off x="609600" y="381000"/>
            <a:ext cx="8382000" cy="1143000"/>
          </a:xfrm>
        </p:spPr>
        <p:txBody>
          <a:bodyPr/>
          <a:lstStyle/>
          <a:p>
            <a:pPr>
              <a:lnSpc>
                <a:spcPct val="70000"/>
              </a:lnSpc>
            </a:pPr>
            <a:r>
              <a:rPr lang="en-GB" altLang="en-US" sz="3600" b="1" dirty="0" smtClean="0">
                <a:solidFill>
                  <a:schemeClr val="accent2"/>
                </a:solidFill>
                <a:effectLst>
                  <a:outerShdw blurRad="38100" dist="38100" dir="2700000" algn="tl">
                    <a:srgbClr val="000000">
                      <a:alpha val="43137"/>
                    </a:srgbClr>
                  </a:outerShdw>
                </a:effectLst>
                <a:latin typeface="Verdana" pitchFamily="34" charset="0"/>
              </a:rPr>
              <a:t>Supervised problems.</a:t>
            </a:r>
            <a: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t/>
            </a:r>
            <a:b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br>
            <a: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t/>
            </a:r>
            <a:br>
              <a:rPr lang="en-GB" altLang="en-US" sz="4000" b="1" dirty="0" smtClean="0">
                <a:solidFill>
                  <a:schemeClr val="accent2"/>
                </a:solidFill>
                <a:effectLst>
                  <a:outerShdw blurRad="38100" dist="38100" dir="2700000" algn="tl">
                    <a:srgbClr val="000000">
                      <a:alpha val="43137"/>
                    </a:srgbClr>
                  </a:outerShdw>
                </a:effectLst>
                <a:latin typeface="Verdana" pitchFamily="34" charset="0"/>
              </a:rPr>
            </a:br>
            <a:r>
              <a:rPr lang="en-GB" altLang="en-US" sz="3200" b="1" dirty="0" smtClean="0">
                <a:solidFill>
                  <a:schemeClr val="accent2"/>
                </a:solidFill>
                <a:effectLst>
                  <a:outerShdw blurRad="38100" dist="38100" dir="2700000" algn="tl">
                    <a:srgbClr val="000000">
                      <a:alpha val="43137"/>
                    </a:srgbClr>
                  </a:outerShdw>
                </a:effectLst>
                <a:latin typeface="Verdana" pitchFamily="34" charset="0"/>
              </a:rPr>
              <a:t>sample classification</a:t>
            </a:r>
            <a:endParaRPr lang="en-GB" altLang="en-US" sz="2800" b="1" dirty="0" smtClean="0">
              <a:solidFill>
                <a:schemeClr val="accent2"/>
              </a:solidFill>
              <a:effectLst>
                <a:outerShdw blurRad="38100" dist="38100" dir="2700000" algn="tl">
                  <a:srgbClr val="000000">
                    <a:alpha val="43137"/>
                  </a:srgbClr>
                </a:outerShdw>
              </a:effectLst>
              <a:latin typeface="Verdana" pitchFamily="34" charset="0"/>
            </a:endParaRPr>
          </a:p>
        </p:txBody>
      </p:sp>
      <p:sp>
        <p:nvSpPr>
          <p:cNvPr id="3084" name="AutoShape 30"/>
          <p:cNvSpPr>
            <a:spLocks noChangeArrowheads="1"/>
          </p:cNvSpPr>
          <p:nvPr/>
        </p:nvSpPr>
        <p:spPr bwMode="auto">
          <a:xfrm rot="1903607">
            <a:off x="2057400" y="2895600"/>
            <a:ext cx="1981200" cy="304800"/>
          </a:xfrm>
          <a:prstGeom prst="rightArrow">
            <a:avLst>
              <a:gd name="adj1" fmla="val 50000"/>
              <a:gd name="adj2" fmla="val 162500"/>
            </a:avLst>
          </a:prstGeom>
          <a:solidFill>
            <a:schemeClr val="tx1">
              <a:lumMod val="95000"/>
            </a:schemeClr>
          </a:solidFill>
          <a:ln w="9525">
            <a:solidFill>
              <a:schemeClr val="tx1"/>
            </a:solidFill>
            <a:miter lim="800000"/>
            <a:headEnd/>
            <a:tailEnd/>
          </a:ln>
        </p:spPr>
        <p:txBody>
          <a:bodyPr wrap="none" lIns="91430" tIns="45715" rIns="91430" bIns="45715" anchor="ctr"/>
          <a:lstStyle/>
          <a:p>
            <a:pPr>
              <a:defRPr/>
            </a:pPr>
            <a:endParaRPr lang="en-GB"/>
          </a:p>
        </p:txBody>
      </p:sp>
      <p:sp>
        <p:nvSpPr>
          <p:cNvPr id="3085" name="Text Box 31"/>
          <p:cNvSpPr txBox="1">
            <a:spLocks noChangeArrowheads="1"/>
          </p:cNvSpPr>
          <p:nvPr/>
        </p:nvSpPr>
        <p:spPr bwMode="auto">
          <a:xfrm>
            <a:off x="0" y="1828800"/>
            <a:ext cx="2590800" cy="1230313"/>
          </a:xfrm>
          <a:prstGeom prst="rect">
            <a:avLst/>
          </a:prstGeom>
          <a:noFill/>
          <a:ln w="9525">
            <a:noFill/>
            <a:miter lim="800000"/>
            <a:headEnd/>
            <a:tailEnd/>
          </a:ln>
        </p:spPr>
        <p:txBody>
          <a:bodyPr lIns="91430" tIns="45715" rIns="91430" bIns="45715">
            <a:spAutoFit/>
          </a:bodyPr>
          <a:lstStyle/>
          <a:p>
            <a:pPr algn="l">
              <a:spcBef>
                <a:spcPct val="50000"/>
              </a:spcBef>
              <a:defRPr/>
            </a:pPr>
            <a:r>
              <a:rPr lang="es-ES_tradnl" sz="1800" dirty="0">
                <a:solidFill>
                  <a:schemeClr val="tx1">
                    <a:lumMod val="75000"/>
                  </a:schemeClr>
                </a:solidFill>
              </a:rPr>
              <a:t>Can </a:t>
            </a:r>
            <a:r>
              <a:rPr lang="es-ES_tradnl" sz="1800" dirty="0" err="1">
                <a:solidFill>
                  <a:schemeClr val="tx1">
                    <a:lumMod val="75000"/>
                  </a:schemeClr>
                </a:solidFill>
              </a:rPr>
              <a:t>we</a:t>
            </a:r>
            <a:r>
              <a:rPr lang="es-ES_tradnl" sz="1800" dirty="0">
                <a:solidFill>
                  <a:schemeClr val="tx1">
                    <a:lumMod val="75000"/>
                  </a:schemeClr>
                </a:solidFill>
              </a:rPr>
              <a:t> </a:t>
            </a:r>
            <a:r>
              <a:rPr lang="es-ES_tradnl" sz="1800" dirty="0" err="1">
                <a:solidFill>
                  <a:schemeClr val="tx1">
                    <a:lumMod val="75000"/>
                  </a:schemeClr>
                </a:solidFill>
              </a:rPr>
              <a:t>find</a:t>
            </a:r>
            <a:r>
              <a:rPr lang="es-ES_tradnl" sz="1800" dirty="0">
                <a:solidFill>
                  <a:schemeClr val="tx1">
                    <a:lumMod val="75000"/>
                  </a:schemeClr>
                </a:solidFill>
              </a:rPr>
              <a:t> </a:t>
            </a:r>
            <a:r>
              <a:rPr lang="es-ES_tradnl" sz="1800" dirty="0" err="1">
                <a:solidFill>
                  <a:schemeClr val="tx1">
                    <a:lumMod val="75000"/>
                  </a:schemeClr>
                </a:solidFill>
              </a:rPr>
              <a:t>groups</a:t>
            </a:r>
            <a:r>
              <a:rPr lang="es-ES_tradnl" sz="1800" dirty="0">
                <a:solidFill>
                  <a:schemeClr val="tx1">
                    <a:lumMod val="75000"/>
                  </a:schemeClr>
                </a:solidFill>
              </a:rPr>
              <a:t> of </a:t>
            </a:r>
            <a:r>
              <a:rPr lang="es-ES_tradnl" sz="1800" dirty="0" err="1">
                <a:solidFill>
                  <a:schemeClr val="tx1">
                    <a:lumMod val="75000"/>
                  </a:schemeClr>
                </a:solidFill>
              </a:rPr>
              <a:t>experiments</a:t>
            </a:r>
            <a:r>
              <a:rPr lang="es-ES_tradnl" sz="1800" dirty="0">
                <a:solidFill>
                  <a:schemeClr val="tx1">
                    <a:lumMod val="75000"/>
                  </a:schemeClr>
                </a:solidFill>
              </a:rPr>
              <a:t> </a:t>
            </a:r>
            <a:r>
              <a:rPr lang="es-ES_tradnl" sz="1800" dirty="0" err="1">
                <a:solidFill>
                  <a:schemeClr val="tx1">
                    <a:lumMod val="75000"/>
                  </a:schemeClr>
                </a:solidFill>
              </a:rPr>
              <a:t>with</a:t>
            </a:r>
            <a:r>
              <a:rPr lang="es-ES_tradnl" sz="1800" dirty="0">
                <a:solidFill>
                  <a:schemeClr val="tx1">
                    <a:lumMod val="75000"/>
                  </a:schemeClr>
                </a:solidFill>
              </a:rPr>
              <a:t> similar gene </a:t>
            </a:r>
            <a:r>
              <a:rPr lang="es-ES_tradnl" sz="1800" dirty="0" err="1">
                <a:solidFill>
                  <a:schemeClr val="tx1">
                    <a:lumMod val="75000"/>
                  </a:schemeClr>
                </a:solidFill>
              </a:rPr>
              <a:t>expression</a:t>
            </a:r>
            <a:r>
              <a:rPr lang="es-ES_tradnl" sz="1800" dirty="0">
                <a:solidFill>
                  <a:schemeClr val="tx1">
                    <a:lumMod val="75000"/>
                  </a:schemeClr>
                </a:solidFill>
              </a:rPr>
              <a:t> </a:t>
            </a:r>
            <a:r>
              <a:rPr lang="es-ES_tradnl" sz="1800" dirty="0" err="1">
                <a:solidFill>
                  <a:schemeClr val="tx1">
                    <a:lumMod val="75000"/>
                  </a:schemeClr>
                </a:solidFill>
              </a:rPr>
              <a:t>profiles</a:t>
            </a:r>
            <a:r>
              <a:rPr lang="es-ES_tradnl" sz="1800" dirty="0">
                <a:solidFill>
                  <a:schemeClr val="tx1">
                    <a:lumMod val="75000"/>
                  </a:schemeClr>
                </a:solidFill>
              </a:rPr>
              <a:t>?</a:t>
            </a:r>
            <a:endParaRPr lang="es-ES" sz="1800" dirty="0">
              <a:solidFill>
                <a:schemeClr val="tx1">
                  <a:lumMod val="75000"/>
                </a:schemeClr>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381000" y="0"/>
            <a:ext cx="4953000" cy="1143000"/>
          </a:xfrm>
        </p:spPr>
        <p:txBody>
          <a:bodyPr/>
          <a:lstStyle/>
          <a:p>
            <a:r>
              <a:rPr lang="en-GB" altLang="en-US" sz="3200" dirty="0" smtClean="0">
                <a:solidFill>
                  <a:schemeClr val="hlink"/>
                </a:solidFill>
                <a:latin typeface="Verdana" pitchFamily="34" charset="0"/>
              </a:rPr>
              <a:t>Predictors and molecular signatures</a:t>
            </a:r>
            <a:endParaRPr lang="en-GB" altLang="en-US" sz="3200" dirty="0" smtClean="0">
              <a:solidFill>
                <a:schemeClr val="hlink"/>
              </a:solidFill>
              <a:latin typeface="Verdana" pitchFamily="34" charset="0"/>
            </a:endParaRPr>
          </a:p>
        </p:txBody>
      </p:sp>
      <p:sp>
        <p:nvSpPr>
          <p:cNvPr id="135171" name="Text Box 3"/>
          <p:cNvSpPr txBox="1">
            <a:spLocks noChangeArrowheads="1"/>
          </p:cNvSpPr>
          <p:nvPr/>
        </p:nvSpPr>
        <p:spPr bwMode="auto">
          <a:xfrm>
            <a:off x="5486400" y="228600"/>
            <a:ext cx="320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a:solidFill>
                  <a:schemeClr val="accent2"/>
                </a:solidFill>
              </a:rPr>
              <a:t>What is a predictor?</a:t>
            </a:r>
          </a:p>
          <a:p>
            <a:pPr algn="l">
              <a:spcBef>
                <a:spcPct val="50000"/>
              </a:spcBef>
            </a:pPr>
            <a:r>
              <a:rPr lang="es-ES_tradnl" altLang="en-US">
                <a:solidFill>
                  <a:schemeClr val="accent2"/>
                </a:solidFill>
              </a:rPr>
              <a:t>Intuitive notion:</a:t>
            </a:r>
            <a:endParaRPr lang="en-GB" altLang="en-US">
              <a:solidFill>
                <a:schemeClr val="accent2"/>
              </a:solidFill>
            </a:endParaRPr>
          </a:p>
        </p:txBody>
      </p:sp>
      <p:sp>
        <p:nvSpPr>
          <p:cNvPr id="135172" name="Rectangle 5"/>
          <p:cNvSpPr>
            <a:spLocks noChangeArrowheads="1"/>
          </p:cNvSpPr>
          <p:nvPr/>
        </p:nvSpPr>
        <p:spPr bwMode="auto">
          <a:xfrm rot="16200000" flipH="1">
            <a:off x="1371600" y="2286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3" name="Rectangle 6"/>
          <p:cNvSpPr>
            <a:spLocks noChangeArrowheads="1"/>
          </p:cNvSpPr>
          <p:nvPr/>
        </p:nvSpPr>
        <p:spPr bwMode="auto">
          <a:xfrm rot="16200000" flipH="1">
            <a:off x="1217613" y="1676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4" name="Rectangle 7"/>
          <p:cNvSpPr>
            <a:spLocks noChangeArrowheads="1"/>
          </p:cNvSpPr>
          <p:nvPr/>
        </p:nvSpPr>
        <p:spPr bwMode="auto">
          <a:xfrm rot="16200000" flipH="1">
            <a:off x="1217613" y="1981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5" name="Rectangle 8"/>
          <p:cNvSpPr>
            <a:spLocks noChangeArrowheads="1"/>
          </p:cNvSpPr>
          <p:nvPr/>
        </p:nvSpPr>
        <p:spPr bwMode="auto">
          <a:xfrm rot="16200000" flipH="1">
            <a:off x="1217613" y="1828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6" name="Rectangle 9"/>
          <p:cNvSpPr>
            <a:spLocks noChangeArrowheads="1"/>
          </p:cNvSpPr>
          <p:nvPr/>
        </p:nvSpPr>
        <p:spPr bwMode="auto">
          <a:xfrm rot="16200000" flipH="1">
            <a:off x="1219200" y="2133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7" name="Rectangle 10"/>
          <p:cNvSpPr>
            <a:spLocks noChangeArrowheads="1"/>
          </p:cNvSpPr>
          <p:nvPr/>
        </p:nvSpPr>
        <p:spPr bwMode="auto">
          <a:xfrm rot="16200000" flipH="1">
            <a:off x="1219200" y="2286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8" name="Rectangle 11"/>
          <p:cNvSpPr>
            <a:spLocks noChangeArrowheads="1"/>
          </p:cNvSpPr>
          <p:nvPr/>
        </p:nvSpPr>
        <p:spPr bwMode="auto">
          <a:xfrm rot="16200000" flipH="1">
            <a:off x="1371600" y="2133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79" name="Rectangle 12"/>
          <p:cNvSpPr>
            <a:spLocks noChangeArrowheads="1"/>
          </p:cNvSpPr>
          <p:nvPr/>
        </p:nvSpPr>
        <p:spPr bwMode="auto">
          <a:xfrm rot="16200000" flipH="1">
            <a:off x="1370013" y="1676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0" name="Rectangle 13"/>
          <p:cNvSpPr>
            <a:spLocks noChangeArrowheads="1"/>
          </p:cNvSpPr>
          <p:nvPr/>
        </p:nvSpPr>
        <p:spPr bwMode="auto">
          <a:xfrm rot="16200000" flipH="1">
            <a:off x="1370013" y="1981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1" name="Rectangle 14"/>
          <p:cNvSpPr>
            <a:spLocks noChangeArrowheads="1"/>
          </p:cNvSpPr>
          <p:nvPr/>
        </p:nvSpPr>
        <p:spPr bwMode="auto">
          <a:xfrm rot="16200000" flipH="1">
            <a:off x="1370013" y="1828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2" name="Rectangle 16"/>
          <p:cNvSpPr>
            <a:spLocks noChangeArrowheads="1"/>
          </p:cNvSpPr>
          <p:nvPr/>
        </p:nvSpPr>
        <p:spPr bwMode="auto">
          <a:xfrm rot="16200000" flipH="1">
            <a:off x="4343400" y="22875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3" name="Rectangle 17"/>
          <p:cNvSpPr>
            <a:spLocks noChangeArrowheads="1"/>
          </p:cNvSpPr>
          <p:nvPr/>
        </p:nvSpPr>
        <p:spPr bwMode="auto">
          <a:xfrm rot="16200000" flipH="1">
            <a:off x="4189413" y="16779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4" name="Rectangle 18"/>
          <p:cNvSpPr>
            <a:spLocks noChangeArrowheads="1"/>
          </p:cNvSpPr>
          <p:nvPr/>
        </p:nvSpPr>
        <p:spPr bwMode="auto">
          <a:xfrm rot="16200000" flipH="1">
            <a:off x="4189413" y="19827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5" name="Rectangle 19"/>
          <p:cNvSpPr>
            <a:spLocks noChangeArrowheads="1"/>
          </p:cNvSpPr>
          <p:nvPr/>
        </p:nvSpPr>
        <p:spPr bwMode="auto">
          <a:xfrm rot="16200000" flipH="1">
            <a:off x="4189413" y="18303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6" name="Rectangle 20"/>
          <p:cNvSpPr>
            <a:spLocks noChangeArrowheads="1"/>
          </p:cNvSpPr>
          <p:nvPr/>
        </p:nvSpPr>
        <p:spPr bwMode="auto">
          <a:xfrm rot="16200000" flipH="1">
            <a:off x="4191000" y="21351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7" name="Rectangle 21"/>
          <p:cNvSpPr>
            <a:spLocks noChangeArrowheads="1"/>
          </p:cNvSpPr>
          <p:nvPr/>
        </p:nvSpPr>
        <p:spPr bwMode="auto">
          <a:xfrm rot="16200000" flipH="1">
            <a:off x="4191000" y="22875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8" name="Rectangle 22"/>
          <p:cNvSpPr>
            <a:spLocks noChangeArrowheads="1"/>
          </p:cNvSpPr>
          <p:nvPr/>
        </p:nvSpPr>
        <p:spPr bwMode="auto">
          <a:xfrm rot="16200000" flipH="1">
            <a:off x="4343400" y="21351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89" name="Rectangle 23"/>
          <p:cNvSpPr>
            <a:spLocks noChangeArrowheads="1"/>
          </p:cNvSpPr>
          <p:nvPr/>
        </p:nvSpPr>
        <p:spPr bwMode="auto">
          <a:xfrm rot="16200000" flipH="1">
            <a:off x="4341813" y="16779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0" name="Rectangle 24"/>
          <p:cNvSpPr>
            <a:spLocks noChangeArrowheads="1"/>
          </p:cNvSpPr>
          <p:nvPr/>
        </p:nvSpPr>
        <p:spPr bwMode="auto">
          <a:xfrm rot="16200000" flipH="1">
            <a:off x="4341813" y="19827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1" name="Rectangle 25"/>
          <p:cNvSpPr>
            <a:spLocks noChangeArrowheads="1"/>
          </p:cNvSpPr>
          <p:nvPr/>
        </p:nvSpPr>
        <p:spPr bwMode="auto">
          <a:xfrm rot="16200000" flipH="1">
            <a:off x="4341813" y="18303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2" name="Rectangle 27"/>
          <p:cNvSpPr>
            <a:spLocks noChangeArrowheads="1"/>
          </p:cNvSpPr>
          <p:nvPr/>
        </p:nvSpPr>
        <p:spPr bwMode="auto">
          <a:xfrm rot="16200000" flipH="1">
            <a:off x="1371600" y="3048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3" name="Rectangle 28"/>
          <p:cNvSpPr>
            <a:spLocks noChangeArrowheads="1"/>
          </p:cNvSpPr>
          <p:nvPr/>
        </p:nvSpPr>
        <p:spPr bwMode="auto">
          <a:xfrm rot="16200000" flipH="1">
            <a:off x="1217613" y="2438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4" name="Rectangle 29"/>
          <p:cNvSpPr>
            <a:spLocks noChangeArrowheads="1"/>
          </p:cNvSpPr>
          <p:nvPr/>
        </p:nvSpPr>
        <p:spPr bwMode="auto">
          <a:xfrm rot="16200000" flipH="1">
            <a:off x="1217613" y="2743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5" name="Rectangle 30"/>
          <p:cNvSpPr>
            <a:spLocks noChangeArrowheads="1"/>
          </p:cNvSpPr>
          <p:nvPr/>
        </p:nvSpPr>
        <p:spPr bwMode="auto">
          <a:xfrm rot="16200000" flipH="1">
            <a:off x="1217613"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6" name="Rectangle 31"/>
          <p:cNvSpPr>
            <a:spLocks noChangeArrowheads="1"/>
          </p:cNvSpPr>
          <p:nvPr/>
        </p:nvSpPr>
        <p:spPr bwMode="auto">
          <a:xfrm rot="16200000" flipH="1">
            <a:off x="1219200" y="2895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7" name="Rectangle 32"/>
          <p:cNvSpPr>
            <a:spLocks noChangeArrowheads="1"/>
          </p:cNvSpPr>
          <p:nvPr/>
        </p:nvSpPr>
        <p:spPr bwMode="auto">
          <a:xfrm rot="16200000" flipH="1">
            <a:off x="1219200" y="3048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8" name="Rectangle 33"/>
          <p:cNvSpPr>
            <a:spLocks noChangeArrowheads="1"/>
          </p:cNvSpPr>
          <p:nvPr/>
        </p:nvSpPr>
        <p:spPr bwMode="auto">
          <a:xfrm rot="16200000" flipH="1">
            <a:off x="1371600" y="2895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199" name="Rectangle 34"/>
          <p:cNvSpPr>
            <a:spLocks noChangeArrowheads="1"/>
          </p:cNvSpPr>
          <p:nvPr/>
        </p:nvSpPr>
        <p:spPr bwMode="auto">
          <a:xfrm rot="16200000" flipH="1">
            <a:off x="1370013" y="2438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0" name="Rectangle 35"/>
          <p:cNvSpPr>
            <a:spLocks noChangeArrowheads="1"/>
          </p:cNvSpPr>
          <p:nvPr/>
        </p:nvSpPr>
        <p:spPr bwMode="auto">
          <a:xfrm rot="16200000" flipH="1">
            <a:off x="1370013" y="2743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1" name="Rectangle 36"/>
          <p:cNvSpPr>
            <a:spLocks noChangeArrowheads="1"/>
          </p:cNvSpPr>
          <p:nvPr/>
        </p:nvSpPr>
        <p:spPr bwMode="auto">
          <a:xfrm rot="16200000" flipH="1">
            <a:off x="1370013"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2" name="Rectangle 38"/>
          <p:cNvSpPr>
            <a:spLocks noChangeArrowheads="1"/>
          </p:cNvSpPr>
          <p:nvPr/>
        </p:nvSpPr>
        <p:spPr bwMode="auto">
          <a:xfrm rot="16200000" flipH="1">
            <a:off x="4344988" y="3048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3" name="Rectangle 39"/>
          <p:cNvSpPr>
            <a:spLocks noChangeArrowheads="1"/>
          </p:cNvSpPr>
          <p:nvPr/>
        </p:nvSpPr>
        <p:spPr bwMode="auto">
          <a:xfrm rot="16200000" flipH="1">
            <a:off x="4191000" y="2438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4" name="Rectangle 40"/>
          <p:cNvSpPr>
            <a:spLocks noChangeArrowheads="1"/>
          </p:cNvSpPr>
          <p:nvPr/>
        </p:nvSpPr>
        <p:spPr bwMode="auto">
          <a:xfrm rot="16200000" flipH="1">
            <a:off x="4191000" y="2743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5" name="Rectangle 41"/>
          <p:cNvSpPr>
            <a:spLocks noChangeArrowheads="1"/>
          </p:cNvSpPr>
          <p:nvPr/>
        </p:nvSpPr>
        <p:spPr bwMode="auto">
          <a:xfrm rot="16200000" flipH="1">
            <a:off x="4191000" y="2590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6" name="Rectangle 42"/>
          <p:cNvSpPr>
            <a:spLocks noChangeArrowheads="1"/>
          </p:cNvSpPr>
          <p:nvPr/>
        </p:nvSpPr>
        <p:spPr bwMode="auto">
          <a:xfrm rot="16200000" flipH="1">
            <a:off x="4192588" y="2895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7" name="Rectangle 43"/>
          <p:cNvSpPr>
            <a:spLocks noChangeArrowheads="1"/>
          </p:cNvSpPr>
          <p:nvPr/>
        </p:nvSpPr>
        <p:spPr bwMode="auto">
          <a:xfrm rot="16200000" flipH="1">
            <a:off x="4192588" y="3048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8" name="Rectangle 44"/>
          <p:cNvSpPr>
            <a:spLocks noChangeArrowheads="1"/>
          </p:cNvSpPr>
          <p:nvPr/>
        </p:nvSpPr>
        <p:spPr bwMode="auto">
          <a:xfrm rot="16200000" flipH="1">
            <a:off x="4344988" y="2895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09" name="Rectangle 45"/>
          <p:cNvSpPr>
            <a:spLocks noChangeArrowheads="1"/>
          </p:cNvSpPr>
          <p:nvPr/>
        </p:nvSpPr>
        <p:spPr bwMode="auto">
          <a:xfrm rot="16200000" flipH="1">
            <a:off x="4343400" y="2438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0" name="Rectangle 46"/>
          <p:cNvSpPr>
            <a:spLocks noChangeArrowheads="1"/>
          </p:cNvSpPr>
          <p:nvPr/>
        </p:nvSpPr>
        <p:spPr bwMode="auto">
          <a:xfrm rot="16200000" flipH="1">
            <a:off x="4343400" y="2743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1" name="Rectangle 47"/>
          <p:cNvSpPr>
            <a:spLocks noChangeArrowheads="1"/>
          </p:cNvSpPr>
          <p:nvPr/>
        </p:nvSpPr>
        <p:spPr bwMode="auto">
          <a:xfrm rot="16200000" flipH="1">
            <a:off x="4343400" y="2590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2" name="Rectangle 49"/>
          <p:cNvSpPr>
            <a:spLocks noChangeArrowheads="1"/>
          </p:cNvSpPr>
          <p:nvPr/>
        </p:nvSpPr>
        <p:spPr bwMode="auto">
          <a:xfrm rot="16200000" flipH="1">
            <a:off x="1371600" y="3810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3" name="Rectangle 50"/>
          <p:cNvSpPr>
            <a:spLocks noChangeArrowheads="1"/>
          </p:cNvSpPr>
          <p:nvPr/>
        </p:nvSpPr>
        <p:spPr bwMode="auto">
          <a:xfrm rot="16200000" flipH="1">
            <a:off x="1217613" y="3200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4" name="Rectangle 51"/>
          <p:cNvSpPr>
            <a:spLocks noChangeArrowheads="1"/>
          </p:cNvSpPr>
          <p:nvPr/>
        </p:nvSpPr>
        <p:spPr bwMode="auto">
          <a:xfrm rot="16200000" flipH="1">
            <a:off x="1217613" y="3505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5" name="Rectangle 52"/>
          <p:cNvSpPr>
            <a:spLocks noChangeArrowheads="1"/>
          </p:cNvSpPr>
          <p:nvPr/>
        </p:nvSpPr>
        <p:spPr bwMode="auto">
          <a:xfrm rot="16200000" flipH="1">
            <a:off x="1217613" y="3352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6" name="Rectangle 53"/>
          <p:cNvSpPr>
            <a:spLocks noChangeArrowheads="1"/>
          </p:cNvSpPr>
          <p:nvPr/>
        </p:nvSpPr>
        <p:spPr bwMode="auto">
          <a:xfrm rot="16200000" flipH="1">
            <a:off x="12192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7" name="Rectangle 54"/>
          <p:cNvSpPr>
            <a:spLocks noChangeArrowheads="1"/>
          </p:cNvSpPr>
          <p:nvPr/>
        </p:nvSpPr>
        <p:spPr bwMode="auto">
          <a:xfrm rot="16200000" flipH="1">
            <a:off x="1219200" y="3810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8" name="Rectangle 55"/>
          <p:cNvSpPr>
            <a:spLocks noChangeArrowheads="1"/>
          </p:cNvSpPr>
          <p:nvPr/>
        </p:nvSpPr>
        <p:spPr bwMode="auto">
          <a:xfrm rot="16200000" flipH="1">
            <a:off x="13716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19" name="Rectangle 56"/>
          <p:cNvSpPr>
            <a:spLocks noChangeArrowheads="1"/>
          </p:cNvSpPr>
          <p:nvPr/>
        </p:nvSpPr>
        <p:spPr bwMode="auto">
          <a:xfrm rot="16200000" flipH="1">
            <a:off x="1370013" y="3200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0" name="Rectangle 57"/>
          <p:cNvSpPr>
            <a:spLocks noChangeArrowheads="1"/>
          </p:cNvSpPr>
          <p:nvPr/>
        </p:nvSpPr>
        <p:spPr bwMode="auto">
          <a:xfrm rot="16200000" flipH="1">
            <a:off x="1370013" y="3505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1" name="Rectangle 58"/>
          <p:cNvSpPr>
            <a:spLocks noChangeArrowheads="1"/>
          </p:cNvSpPr>
          <p:nvPr/>
        </p:nvSpPr>
        <p:spPr bwMode="auto">
          <a:xfrm rot="16200000" flipH="1">
            <a:off x="1370013" y="3352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2" name="Rectangle 60"/>
          <p:cNvSpPr>
            <a:spLocks noChangeArrowheads="1"/>
          </p:cNvSpPr>
          <p:nvPr/>
        </p:nvSpPr>
        <p:spPr bwMode="auto">
          <a:xfrm rot="16200000" flipH="1">
            <a:off x="4344988" y="3810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3" name="Rectangle 61"/>
          <p:cNvSpPr>
            <a:spLocks noChangeArrowheads="1"/>
          </p:cNvSpPr>
          <p:nvPr/>
        </p:nvSpPr>
        <p:spPr bwMode="auto">
          <a:xfrm rot="16200000" flipH="1">
            <a:off x="4191000" y="3200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4" name="Rectangle 62"/>
          <p:cNvSpPr>
            <a:spLocks noChangeArrowheads="1"/>
          </p:cNvSpPr>
          <p:nvPr/>
        </p:nvSpPr>
        <p:spPr bwMode="auto">
          <a:xfrm rot="16200000" flipH="1">
            <a:off x="4191000" y="3505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5" name="Rectangle 63"/>
          <p:cNvSpPr>
            <a:spLocks noChangeArrowheads="1"/>
          </p:cNvSpPr>
          <p:nvPr/>
        </p:nvSpPr>
        <p:spPr bwMode="auto">
          <a:xfrm rot="16200000" flipH="1">
            <a:off x="4191000" y="3352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6" name="Rectangle 64"/>
          <p:cNvSpPr>
            <a:spLocks noChangeArrowheads="1"/>
          </p:cNvSpPr>
          <p:nvPr/>
        </p:nvSpPr>
        <p:spPr bwMode="auto">
          <a:xfrm rot="16200000" flipH="1">
            <a:off x="4192588" y="3657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7" name="Rectangle 65"/>
          <p:cNvSpPr>
            <a:spLocks noChangeArrowheads="1"/>
          </p:cNvSpPr>
          <p:nvPr/>
        </p:nvSpPr>
        <p:spPr bwMode="auto">
          <a:xfrm rot="16200000" flipH="1">
            <a:off x="4192588" y="3810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8" name="Rectangle 66"/>
          <p:cNvSpPr>
            <a:spLocks noChangeArrowheads="1"/>
          </p:cNvSpPr>
          <p:nvPr/>
        </p:nvSpPr>
        <p:spPr bwMode="auto">
          <a:xfrm rot="16200000" flipH="1">
            <a:off x="4344988" y="3657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29" name="Rectangle 67"/>
          <p:cNvSpPr>
            <a:spLocks noChangeArrowheads="1"/>
          </p:cNvSpPr>
          <p:nvPr/>
        </p:nvSpPr>
        <p:spPr bwMode="auto">
          <a:xfrm rot="16200000" flipH="1">
            <a:off x="4343400" y="3200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0" name="Rectangle 68"/>
          <p:cNvSpPr>
            <a:spLocks noChangeArrowheads="1"/>
          </p:cNvSpPr>
          <p:nvPr/>
        </p:nvSpPr>
        <p:spPr bwMode="auto">
          <a:xfrm rot="16200000" flipH="1">
            <a:off x="4343400" y="3505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1" name="Rectangle 69"/>
          <p:cNvSpPr>
            <a:spLocks noChangeArrowheads="1"/>
          </p:cNvSpPr>
          <p:nvPr/>
        </p:nvSpPr>
        <p:spPr bwMode="auto">
          <a:xfrm rot="16200000" flipH="1">
            <a:off x="4343400" y="3352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2" name="Rectangle 70"/>
          <p:cNvSpPr>
            <a:spLocks noChangeArrowheads="1"/>
          </p:cNvSpPr>
          <p:nvPr/>
        </p:nvSpPr>
        <p:spPr bwMode="auto">
          <a:xfrm rot="16200000" flipH="1">
            <a:off x="5027613" y="16779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3" name="Rectangle 71"/>
          <p:cNvSpPr>
            <a:spLocks noChangeArrowheads="1"/>
          </p:cNvSpPr>
          <p:nvPr/>
        </p:nvSpPr>
        <p:spPr bwMode="auto">
          <a:xfrm rot="16200000" flipH="1">
            <a:off x="5027613" y="19827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4" name="Rectangle 72"/>
          <p:cNvSpPr>
            <a:spLocks noChangeArrowheads="1"/>
          </p:cNvSpPr>
          <p:nvPr/>
        </p:nvSpPr>
        <p:spPr bwMode="auto">
          <a:xfrm rot="16200000" flipH="1">
            <a:off x="5027613" y="18303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5" name="Rectangle 73"/>
          <p:cNvSpPr>
            <a:spLocks noChangeArrowheads="1"/>
          </p:cNvSpPr>
          <p:nvPr/>
        </p:nvSpPr>
        <p:spPr bwMode="auto">
          <a:xfrm rot="16200000" flipH="1">
            <a:off x="5029200" y="21351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6" name="Rectangle 74"/>
          <p:cNvSpPr>
            <a:spLocks noChangeArrowheads="1"/>
          </p:cNvSpPr>
          <p:nvPr/>
        </p:nvSpPr>
        <p:spPr bwMode="auto">
          <a:xfrm rot="16200000" flipH="1">
            <a:off x="5029200" y="22875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7" name="Rectangle 75"/>
          <p:cNvSpPr>
            <a:spLocks noChangeArrowheads="1"/>
          </p:cNvSpPr>
          <p:nvPr/>
        </p:nvSpPr>
        <p:spPr bwMode="auto">
          <a:xfrm rot="16200000" flipH="1">
            <a:off x="5029200" y="2438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8" name="Rectangle 76"/>
          <p:cNvSpPr>
            <a:spLocks noChangeArrowheads="1"/>
          </p:cNvSpPr>
          <p:nvPr/>
        </p:nvSpPr>
        <p:spPr bwMode="auto">
          <a:xfrm rot="16200000" flipH="1">
            <a:off x="5029200" y="2743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39" name="Rectangle 77"/>
          <p:cNvSpPr>
            <a:spLocks noChangeArrowheads="1"/>
          </p:cNvSpPr>
          <p:nvPr/>
        </p:nvSpPr>
        <p:spPr bwMode="auto">
          <a:xfrm rot="16200000" flipH="1">
            <a:off x="5029200"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0" name="Rectangle 78"/>
          <p:cNvSpPr>
            <a:spLocks noChangeArrowheads="1"/>
          </p:cNvSpPr>
          <p:nvPr/>
        </p:nvSpPr>
        <p:spPr bwMode="auto">
          <a:xfrm rot="16200000" flipH="1">
            <a:off x="5029200" y="2895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1" name="Rectangle 79"/>
          <p:cNvSpPr>
            <a:spLocks noChangeArrowheads="1"/>
          </p:cNvSpPr>
          <p:nvPr/>
        </p:nvSpPr>
        <p:spPr bwMode="auto">
          <a:xfrm rot="16200000" flipH="1">
            <a:off x="5029200" y="3048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2" name="Rectangle 80"/>
          <p:cNvSpPr>
            <a:spLocks noChangeArrowheads="1"/>
          </p:cNvSpPr>
          <p:nvPr/>
        </p:nvSpPr>
        <p:spPr bwMode="auto">
          <a:xfrm rot="16200000" flipH="1">
            <a:off x="5029200" y="3200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3" name="Rectangle 81"/>
          <p:cNvSpPr>
            <a:spLocks noChangeArrowheads="1"/>
          </p:cNvSpPr>
          <p:nvPr/>
        </p:nvSpPr>
        <p:spPr bwMode="auto">
          <a:xfrm rot="16200000" flipH="1">
            <a:off x="5029200" y="3505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4" name="Rectangle 82"/>
          <p:cNvSpPr>
            <a:spLocks noChangeArrowheads="1"/>
          </p:cNvSpPr>
          <p:nvPr/>
        </p:nvSpPr>
        <p:spPr bwMode="auto">
          <a:xfrm rot="16200000" flipH="1">
            <a:off x="5029200" y="3352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5" name="Rectangle 83"/>
          <p:cNvSpPr>
            <a:spLocks noChangeArrowheads="1"/>
          </p:cNvSpPr>
          <p:nvPr/>
        </p:nvSpPr>
        <p:spPr bwMode="auto">
          <a:xfrm rot="16200000" flipH="1">
            <a:off x="50292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6" name="Rectangle 84"/>
          <p:cNvSpPr>
            <a:spLocks noChangeArrowheads="1"/>
          </p:cNvSpPr>
          <p:nvPr/>
        </p:nvSpPr>
        <p:spPr bwMode="auto">
          <a:xfrm rot="16200000" flipH="1">
            <a:off x="5029200" y="3810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47" name="Text Box 85"/>
          <p:cNvSpPr txBox="1">
            <a:spLocks noChangeArrowheads="1"/>
          </p:cNvSpPr>
          <p:nvPr/>
        </p:nvSpPr>
        <p:spPr bwMode="auto">
          <a:xfrm>
            <a:off x="1143000" y="1143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a:solidFill>
                  <a:schemeClr val="accent2"/>
                </a:solidFill>
              </a:rPr>
              <a:t>A  B      X</a:t>
            </a:r>
            <a:endParaRPr lang="en-GB" altLang="en-US">
              <a:solidFill>
                <a:schemeClr val="accent2"/>
              </a:solidFill>
            </a:endParaRPr>
          </a:p>
        </p:txBody>
      </p:sp>
      <p:sp>
        <p:nvSpPr>
          <p:cNvPr id="135248" name="Text Box 86"/>
          <p:cNvSpPr txBox="1">
            <a:spLocks noChangeArrowheads="1"/>
          </p:cNvSpPr>
          <p:nvPr/>
        </p:nvSpPr>
        <p:spPr bwMode="auto">
          <a:xfrm>
            <a:off x="1905000" y="4114800"/>
            <a:ext cx="1143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800">
                <a:solidFill>
                  <a:schemeClr val="accent2"/>
                </a:solidFill>
              </a:rPr>
              <a:t>Is X, A or B?</a:t>
            </a:r>
            <a:endParaRPr lang="en-GB" altLang="en-US" sz="1800">
              <a:solidFill>
                <a:schemeClr val="accent2"/>
              </a:solidFill>
            </a:endParaRPr>
          </a:p>
        </p:txBody>
      </p:sp>
      <p:sp>
        <p:nvSpPr>
          <p:cNvPr id="135249" name="Text Box 88"/>
          <p:cNvSpPr txBox="1">
            <a:spLocks noChangeArrowheads="1"/>
          </p:cNvSpPr>
          <p:nvPr/>
        </p:nvSpPr>
        <p:spPr bwMode="auto">
          <a:xfrm>
            <a:off x="3886200" y="4724400"/>
            <a:ext cx="487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accent2"/>
                </a:solidFill>
              </a:rPr>
              <a:t>Most probably X belongs to class B</a:t>
            </a:r>
            <a:endParaRPr lang="en-GB" altLang="en-US" sz="2000">
              <a:solidFill>
                <a:schemeClr val="accent2"/>
              </a:solidFill>
            </a:endParaRPr>
          </a:p>
        </p:txBody>
      </p:sp>
      <p:sp>
        <p:nvSpPr>
          <p:cNvPr id="135250" name="Rectangle 90"/>
          <p:cNvSpPr>
            <a:spLocks noChangeArrowheads="1"/>
          </p:cNvSpPr>
          <p:nvPr/>
        </p:nvSpPr>
        <p:spPr bwMode="auto">
          <a:xfrm rot="16200000" flipH="1">
            <a:off x="1677988" y="2286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1" name="Rectangle 91"/>
          <p:cNvSpPr>
            <a:spLocks noChangeArrowheads="1"/>
          </p:cNvSpPr>
          <p:nvPr/>
        </p:nvSpPr>
        <p:spPr bwMode="auto">
          <a:xfrm rot="16200000" flipH="1">
            <a:off x="1524000" y="1676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2" name="Rectangle 92"/>
          <p:cNvSpPr>
            <a:spLocks noChangeArrowheads="1"/>
          </p:cNvSpPr>
          <p:nvPr/>
        </p:nvSpPr>
        <p:spPr bwMode="auto">
          <a:xfrm rot="16200000" flipH="1">
            <a:off x="1524000" y="1981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3" name="Rectangle 93"/>
          <p:cNvSpPr>
            <a:spLocks noChangeArrowheads="1"/>
          </p:cNvSpPr>
          <p:nvPr/>
        </p:nvSpPr>
        <p:spPr bwMode="auto">
          <a:xfrm rot="16200000" flipH="1">
            <a:off x="1524000" y="1828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4" name="Rectangle 94"/>
          <p:cNvSpPr>
            <a:spLocks noChangeArrowheads="1"/>
          </p:cNvSpPr>
          <p:nvPr/>
        </p:nvSpPr>
        <p:spPr bwMode="auto">
          <a:xfrm rot="16200000" flipH="1">
            <a:off x="1525588" y="2133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5" name="Rectangle 95"/>
          <p:cNvSpPr>
            <a:spLocks noChangeArrowheads="1"/>
          </p:cNvSpPr>
          <p:nvPr/>
        </p:nvSpPr>
        <p:spPr bwMode="auto">
          <a:xfrm rot="16200000" flipH="1">
            <a:off x="1525588" y="2286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6" name="Rectangle 96"/>
          <p:cNvSpPr>
            <a:spLocks noChangeArrowheads="1"/>
          </p:cNvSpPr>
          <p:nvPr/>
        </p:nvSpPr>
        <p:spPr bwMode="auto">
          <a:xfrm rot="16200000" flipH="1">
            <a:off x="1677988" y="2133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7" name="Rectangle 97"/>
          <p:cNvSpPr>
            <a:spLocks noChangeArrowheads="1"/>
          </p:cNvSpPr>
          <p:nvPr/>
        </p:nvSpPr>
        <p:spPr bwMode="auto">
          <a:xfrm rot="16200000" flipH="1">
            <a:off x="1676400" y="1676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8" name="Rectangle 98"/>
          <p:cNvSpPr>
            <a:spLocks noChangeArrowheads="1"/>
          </p:cNvSpPr>
          <p:nvPr/>
        </p:nvSpPr>
        <p:spPr bwMode="auto">
          <a:xfrm rot="16200000" flipH="1">
            <a:off x="1676400" y="1981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59" name="Rectangle 99"/>
          <p:cNvSpPr>
            <a:spLocks noChangeArrowheads="1"/>
          </p:cNvSpPr>
          <p:nvPr/>
        </p:nvSpPr>
        <p:spPr bwMode="auto">
          <a:xfrm rot="16200000" flipH="1">
            <a:off x="1676400" y="1828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0" name="Rectangle 100"/>
          <p:cNvSpPr>
            <a:spLocks noChangeArrowheads="1"/>
          </p:cNvSpPr>
          <p:nvPr/>
        </p:nvSpPr>
        <p:spPr bwMode="auto">
          <a:xfrm rot="16200000" flipH="1">
            <a:off x="1679575" y="30464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1" name="Rectangle 101"/>
          <p:cNvSpPr>
            <a:spLocks noChangeArrowheads="1"/>
          </p:cNvSpPr>
          <p:nvPr/>
        </p:nvSpPr>
        <p:spPr bwMode="auto">
          <a:xfrm rot="16200000" flipH="1">
            <a:off x="1525588" y="2436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2" name="Rectangle 102"/>
          <p:cNvSpPr>
            <a:spLocks noChangeArrowheads="1"/>
          </p:cNvSpPr>
          <p:nvPr/>
        </p:nvSpPr>
        <p:spPr bwMode="auto">
          <a:xfrm rot="16200000" flipH="1">
            <a:off x="1525588" y="2741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3" name="Rectangle 103"/>
          <p:cNvSpPr>
            <a:spLocks noChangeArrowheads="1"/>
          </p:cNvSpPr>
          <p:nvPr/>
        </p:nvSpPr>
        <p:spPr bwMode="auto">
          <a:xfrm rot="16200000" flipH="1">
            <a:off x="1525588" y="25892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4" name="Rectangle 104"/>
          <p:cNvSpPr>
            <a:spLocks noChangeArrowheads="1"/>
          </p:cNvSpPr>
          <p:nvPr/>
        </p:nvSpPr>
        <p:spPr bwMode="auto">
          <a:xfrm rot="16200000" flipH="1">
            <a:off x="1527175" y="28940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5" name="Rectangle 105"/>
          <p:cNvSpPr>
            <a:spLocks noChangeArrowheads="1"/>
          </p:cNvSpPr>
          <p:nvPr/>
        </p:nvSpPr>
        <p:spPr bwMode="auto">
          <a:xfrm rot="16200000" flipH="1">
            <a:off x="1527175" y="30464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6" name="Rectangle 106"/>
          <p:cNvSpPr>
            <a:spLocks noChangeArrowheads="1"/>
          </p:cNvSpPr>
          <p:nvPr/>
        </p:nvSpPr>
        <p:spPr bwMode="auto">
          <a:xfrm rot="16200000" flipH="1">
            <a:off x="1679575" y="28940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7" name="Rectangle 107"/>
          <p:cNvSpPr>
            <a:spLocks noChangeArrowheads="1"/>
          </p:cNvSpPr>
          <p:nvPr/>
        </p:nvSpPr>
        <p:spPr bwMode="auto">
          <a:xfrm rot="16200000" flipH="1">
            <a:off x="1677988" y="2436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8" name="Rectangle 108"/>
          <p:cNvSpPr>
            <a:spLocks noChangeArrowheads="1"/>
          </p:cNvSpPr>
          <p:nvPr/>
        </p:nvSpPr>
        <p:spPr bwMode="auto">
          <a:xfrm rot="16200000" flipH="1">
            <a:off x="1677988" y="2741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69" name="Rectangle 109"/>
          <p:cNvSpPr>
            <a:spLocks noChangeArrowheads="1"/>
          </p:cNvSpPr>
          <p:nvPr/>
        </p:nvSpPr>
        <p:spPr bwMode="auto">
          <a:xfrm rot="16200000" flipH="1">
            <a:off x="1677988" y="25892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0" name="Rectangle 110"/>
          <p:cNvSpPr>
            <a:spLocks noChangeArrowheads="1"/>
          </p:cNvSpPr>
          <p:nvPr/>
        </p:nvSpPr>
        <p:spPr bwMode="auto">
          <a:xfrm rot="16200000" flipH="1">
            <a:off x="1679575" y="38084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1" name="Rectangle 111"/>
          <p:cNvSpPr>
            <a:spLocks noChangeArrowheads="1"/>
          </p:cNvSpPr>
          <p:nvPr/>
        </p:nvSpPr>
        <p:spPr bwMode="auto">
          <a:xfrm rot="16200000" flipH="1">
            <a:off x="1525588" y="3198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2" name="Rectangle 112"/>
          <p:cNvSpPr>
            <a:spLocks noChangeArrowheads="1"/>
          </p:cNvSpPr>
          <p:nvPr/>
        </p:nvSpPr>
        <p:spPr bwMode="auto">
          <a:xfrm rot="16200000" flipH="1">
            <a:off x="1525588" y="3503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3" name="Rectangle 113"/>
          <p:cNvSpPr>
            <a:spLocks noChangeArrowheads="1"/>
          </p:cNvSpPr>
          <p:nvPr/>
        </p:nvSpPr>
        <p:spPr bwMode="auto">
          <a:xfrm rot="16200000" flipH="1">
            <a:off x="1525588" y="33512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4" name="Rectangle 114"/>
          <p:cNvSpPr>
            <a:spLocks noChangeArrowheads="1"/>
          </p:cNvSpPr>
          <p:nvPr/>
        </p:nvSpPr>
        <p:spPr bwMode="auto">
          <a:xfrm rot="16200000" flipH="1">
            <a:off x="1527175" y="36560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5" name="Rectangle 115"/>
          <p:cNvSpPr>
            <a:spLocks noChangeArrowheads="1"/>
          </p:cNvSpPr>
          <p:nvPr/>
        </p:nvSpPr>
        <p:spPr bwMode="auto">
          <a:xfrm rot="16200000" flipH="1">
            <a:off x="1527175" y="38084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6" name="Rectangle 116"/>
          <p:cNvSpPr>
            <a:spLocks noChangeArrowheads="1"/>
          </p:cNvSpPr>
          <p:nvPr/>
        </p:nvSpPr>
        <p:spPr bwMode="auto">
          <a:xfrm rot="16200000" flipH="1">
            <a:off x="1679575" y="36560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7" name="Rectangle 117"/>
          <p:cNvSpPr>
            <a:spLocks noChangeArrowheads="1"/>
          </p:cNvSpPr>
          <p:nvPr/>
        </p:nvSpPr>
        <p:spPr bwMode="auto">
          <a:xfrm rot="16200000" flipH="1">
            <a:off x="1677988" y="3198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8" name="Rectangle 118"/>
          <p:cNvSpPr>
            <a:spLocks noChangeArrowheads="1"/>
          </p:cNvSpPr>
          <p:nvPr/>
        </p:nvSpPr>
        <p:spPr bwMode="auto">
          <a:xfrm rot="16200000" flipH="1">
            <a:off x="1677988" y="3503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79" name="Rectangle 119"/>
          <p:cNvSpPr>
            <a:spLocks noChangeArrowheads="1"/>
          </p:cNvSpPr>
          <p:nvPr/>
        </p:nvSpPr>
        <p:spPr bwMode="auto">
          <a:xfrm rot="16200000" flipH="1">
            <a:off x="1677988" y="33512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0" name="Text Box 120"/>
          <p:cNvSpPr txBox="1">
            <a:spLocks noChangeArrowheads="1"/>
          </p:cNvSpPr>
          <p:nvPr/>
        </p:nvSpPr>
        <p:spPr bwMode="auto">
          <a:xfrm>
            <a:off x="3276600" y="3962400"/>
            <a:ext cx="5181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accent2"/>
                </a:solidFill>
              </a:rPr>
              <a:t>Diff (B, X) = 2     Diff (A, X) = 13</a:t>
            </a:r>
            <a:endParaRPr lang="en-GB" altLang="en-US" sz="2000">
              <a:solidFill>
                <a:schemeClr val="accent2"/>
              </a:solidFill>
            </a:endParaRPr>
          </a:p>
        </p:txBody>
      </p:sp>
      <p:sp>
        <p:nvSpPr>
          <p:cNvPr id="135281" name="Rectangle 121"/>
          <p:cNvSpPr>
            <a:spLocks noChangeArrowheads="1"/>
          </p:cNvSpPr>
          <p:nvPr/>
        </p:nvSpPr>
        <p:spPr bwMode="auto">
          <a:xfrm rot="16200000" flipH="1">
            <a:off x="2589213" y="16779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2" name="Rectangle 122"/>
          <p:cNvSpPr>
            <a:spLocks noChangeArrowheads="1"/>
          </p:cNvSpPr>
          <p:nvPr/>
        </p:nvSpPr>
        <p:spPr bwMode="auto">
          <a:xfrm rot="16200000" flipH="1">
            <a:off x="2589213" y="19827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3" name="Rectangle 123"/>
          <p:cNvSpPr>
            <a:spLocks noChangeArrowheads="1"/>
          </p:cNvSpPr>
          <p:nvPr/>
        </p:nvSpPr>
        <p:spPr bwMode="auto">
          <a:xfrm rot="16200000" flipH="1">
            <a:off x="2589213" y="18303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4" name="Rectangle 124"/>
          <p:cNvSpPr>
            <a:spLocks noChangeArrowheads="1"/>
          </p:cNvSpPr>
          <p:nvPr/>
        </p:nvSpPr>
        <p:spPr bwMode="auto">
          <a:xfrm rot="16200000" flipH="1">
            <a:off x="2590800" y="21351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5" name="Rectangle 125"/>
          <p:cNvSpPr>
            <a:spLocks noChangeArrowheads="1"/>
          </p:cNvSpPr>
          <p:nvPr/>
        </p:nvSpPr>
        <p:spPr bwMode="auto">
          <a:xfrm rot="16200000" flipH="1">
            <a:off x="2590800" y="2287588"/>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6" name="Rectangle 126"/>
          <p:cNvSpPr>
            <a:spLocks noChangeArrowheads="1"/>
          </p:cNvSpPr>
          <p:nvPr/>
        </p:nvSpPr>
        <p:spPr bwMode="auto">
          <a:xfrm rot="16200000" flipH="1">
            <a:off x="2590800" y="2438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7" name="Rectangle 127"/>
          <p:cNvSpPr>
            <a:spLocks noChangeArrowheads="1"/>
          </p:cNvSpPr>
          <p:nvPr/>
        </p:nvSpPr>
        <p:spPr bwMode="auto">
          <a:xfrm rot="16200000" flipH="1">
            <a:off x="2590800" y="2743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8" name="Rectangle 128"/>
          <p:cNvSpPr>
            <a:spLocks noChangeArrowheads="1"/>
          </p:cNvSpPr>
          <p:nvPr/>
        </p:nvSpPr>
        <p:spPr bwMode="auto">
          <a:xfrm rot="16200000" flipH="1">
            <a:off x="2590800"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89" name="Rectangle 129"/>
          <p:cNvSpPr>
            <a:spLocks noChangeArrowheads="1"/>
          </p:cNvSpPr>
          <p:nvPr/>
        </p:nvSpPr>
        <p:spPr bwMode="auto">
          <a:xfrm rot="16200000" flipH="1">
            <a:off x="2590800" y="2895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0" name="Rectangle 130"/>
          <p:cNvSpPr>
            <a:spLocks noChangeArrowheads="1"/>
          </p:cNvSpPr>
          <p:nvPr/>
        </p:nvSpPr>
        <p:spPr bwMode="auto">
          <a:xfrm rot="16200000" flipH="1">
            <a:off x="2590800" y="3048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1" name="Rectangle 131"/>
          <p:cNvSpPr>
            <a:spLocks noChangeArrowheads="1"/>
          </p:cNvSpPr>
          <p:nvPr/>
        </p:nvSpPr>
        <p:spPr bwMode="auto">
          <a:xfrm rot="16200000" flipH="1">
            <a:off x="2590800" y="3200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2" name="Rectangle 132"/>
          <p:cNvSpPr>
            <a:spLocks noChangeArrowheads="1"/>
          </p:cNvSpPr>
          <p:nvPr/>
        </p:nvSpPr>
        <p:spPr bwMode="auto">
          <a:xfrm rot="16200000" flipH="1">
            <a:off x="2590800" y="3505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3" name="Rectangle 133"/>
          <p:cNvSpPr>
            <a:spLocks noChangeArrowheads="1"/>
          </p:cNvSpPr>
          <p:nvPr/>
        </p:nvSpPr>
        <p:spPr bwMode="auto">
          <a:xfrm rot="16200000" flipH="1">
            <a:off x="2590800" y="3352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4" name="Rectangle 134"/>
          <p:cNvSpPr>
            <a:spLocks noChangeArrowheads="1"/>
          </p:cNvSpPr>
          <p:nvPr/>
        </p:nvSpPr>
        <p:spPr bwMode="auto">
          <a:xfrm rot="16200000" flipH="1">
            <a:off x="25908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5" name="Rectangle 135"/>
          <p:cNvSpPr>
            <a:spLocks noChangeArrowheads="1"/>
          </p:cNvSpPr>
          <p:nvPr/>
        </p:nvSpPr>
        <p:spPr bwMode="auto">
          <a:xfrm rot="16200000" flipH="1">
            <a:off x="2590800" y="3810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6" name="Rectangle 136"/>
          <p:cNvSpPr>
            <a:spLocks noChangeArrowheads="1"/>
          </p:cNvSpPr>
          <p:nvPr/>
        </p:nvSpPr>
        <p:spPr bwMode="auto">
          <a:xfrm>
            <a:off x="3124200" y="1371600"/>
            <a:ext cx="53340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7" name="Rectangle 137"/>
          <p:cNvSpPr>
            <a:spLocks noChangeArrowheads="1"/>
          </p:cNvSpPr>
          <p:nvPr/>
        </p:nvSpPr>
        <p:spPr bwMode="auto">
          <a:xfrm rot="16200000" flipH="1">
            <a:off x="6629400" y="2286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8" name="Rectangle 138"/>
          <p:cNvSpPr>
            <a:spLocks noChangeArrowheads="1"/>
          </p:cNvSpPr>
          <p:nvPr/>
        </p:nvSpPr>
        <p:spPr bwMode="auto">
          <a:xfrm rot="16200000" flipH="1">
            <a:off x="6475413" y="1676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299" name="Rectangle 139"/>
          <p:cNvSpPr>
            <a:spLocks noChangeArrowheads="1"/>
          </p:cNvSpPr>
          <p:nvPr/>
        </p:nvSpPr>
        <p:spPr bwMode="auto">
          <a:xfrm rot="16200000" flipH="1">
            <a:off x="6475413" y="1981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0" name="Rectangle 140"/>
          <p:cNvSpPr>
            <a:spLocks noChangeArrowheads="1"/>
          </p:cNvSpPr>
          <p:nvPr/>
        </p:nvSpPr>
        <p:spPr bwMode="auto">
          <a:xfrm rot="16200000" flipH="1">
            <a:off x="6475413" y="1828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1" name="Rectangle 141"/>
          <p:cNvSpPr>
            <a:spLocks noChangeArrowheads="1"/>
          </p:cNvSpPr>
          <p:nvPr/>
        </p:nvSpPr>
        <p:spPr bwMode="auto">
          <a:xfrm rot="16200000" flipH="1">
            <a:off x="6477000" y="2133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2" name="Rectangle 142"/>
          <p:cNvSpPr>
            <a:spLocks noChangeArrowheads="1"/>
          </p:cNvSpPr>
          <p:nvPr/>
        </p:nvSpPr>
        <p:spPr bwMode="auto">
          <a:xfrm rot="16200000" flipH="1">
            <a:off x="6477000" y="2286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3" name="Rectangle 143"/>
          <p:cNvSpPr>
            <a:spLocks noChangeArrowheads="1"/>
          </p:cNvSpPr>
          <p:nvPr/>
        </p:nvSpPr>
        <p:spPr bwMode="auto">
          <a:xfrm rot="16200000" flipH="1">
            <a:off x="6629400" y="2133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4" name="Rectangle 144"/>
          <p:cNvSpPr>
            <a:spLocks noChangeArrowheads="1"/>
          </p:cNvSpPr>
          <p:nvPr/>
        </p:nvSpPr>
        <p:spPr bwMode="auto">
          <a:xfrm rot="16200000" flipH="1">
            <a:off x="6627813" y="1676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5" name="Rectangle 145"/>
          <p:cNvSpPr>
            <a:spLocks noChangeArrowheads="1"/>
          </p:cNvSpPr>
          <p:nvPr/>
        </p:nvSpPr>
        <p:spPr bwMode="auto">
          <a:xfrm rot="16200000" flipH="1">
            <a:off x="6627813" y="1981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6" name="Rectangle 146"/>
          <p:cNvSpPr>
            <a:spLocks noChangeArrowheads="1"/>
          </p:cNvSpPr>
          <p:nvPr/>
        </p:nvSpPr>
        <p:spPr bwMode="auto">
          <a:xfrm rot="16200000" flipH="1">
            <a:off x="6627813" y="1828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7" name="Rectangle 147"/>
          <p:cNvSpPr>
            <a:spLocks noChangeArrowheads="1"/>
          </p:cNvSpPr>
          <p:nvPr/>
        </p:nvSpPr>
        <p:spPr bwMode="auto">
          <a:xfrm rot="16200000" flipH="1">
            <a:off x="6629400" y="3048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8" name="Rectangle 148"/>
          <p:cNvSpPr>
            <a:spLocks noChangeArrowheads="1"/>
          </p:cNvSpPr>
          <p:nvPr/>
        </p:nvSpPr>
        <p:spPr bwMode="auto">
          <a:xfrm rot="16200000" flipH="1">
            <a:off x="6475413" y="2438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09" name="Rectangle 149"/>
          <p:cNvSpPr>
            <a:spLocks noChangeArrowheads="1"/>
          </p:cNvSpPr>
          <p:nvPr/>
        </p:nvSpPr>
        <p:spPr bwMode="auto">
          <a:xfrm rot="16200000" flipH="1">
            <a:off x="6475413" y="2743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0" name="Rectangle 150"/>
          <p:cNvSpPr>
            <a:spLocks noChangeArrowheads="1"/>
          </p:cNvSpPr>
          <p:nvPr/>
        </p:nvSpPr>
        <p:spPr bwMode="auto">
          <a:xfrm rot="16200000" flipH="1">
            <a:off x="6475413"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1" name="Rectangle 151"/>
          <p:cNvSpPr>
            <a:spLocks noChangeArrowheads="1"/>
          </p:cNvSpPr>
          <p:nvPr/>
        </p:nvSpPr>
        <p:spPr bwMode="auto">
          <a:xfrm rot="16200000" flipH="1">
            <a:off x="6477000" y="2895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2" name="Rectangle 152"/>
          <p:cNvSpPr>
            <a:spLocks noChangeArrowheads="1"/>
          </p:cNvSpPr>
          <p:nvPr/>
        </p:nvSpPr>
        <p:spPr bwMode="auto">
          <a:xfrm rot="16200000" flipH="1">
            <a:off x="6477000" y="3048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3" name="Rectangle 153"/>
          <p:cNvSpPr>
            <a:spLocks noChangeArrowheads="1"/>
          </p:cNvSpPr>
          <p:nvPr/>
        </p:nvSpPr>
        <p:spPr bwMode="auto">
          <a:xfrm rot="16200000" flipH="1">
            <a:off x="6629400" y="2895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4" name="Rectangle 154"/>
          <p:cNvSpPr>
            <a:spLocks noChangeArrowheads="1"/>
          </p:cNvSpPr>
          <p:nvPr/>
        </p:nvSpPr>
        <p:spPr bwMode="auto">
          <a:xfrm rot="16200000" flipH="1">
            <a:off x="6627813" y="2438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5" name="Rectangle 155"/>
          <p:cNvSpPr>
            <a:spLocks noChangeArrowheads="1"/>
          </p:cNvSpPr>
          <p:nvPr/>
        </p:nvSpPr>
        <p:spPr bwMode="auto">
          <a:xfrm rot="16200000" flipH="1">
            <a:off x="6627813" y="2743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6" name="Rectangle 156"/>
          <p:cNvSpPr>
            <a:spLocks noChangeArrowheads="1"/>
          </p:cNvSpPr>
          <p:nvPr/>
        </p:nvSpPr>
        <p:spPr bwMode="auto">
          <a:xfrm rot="16200000" flipH="1">
            <a:off x="6627813" y="2590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7" name="Rectangle 157"/>
          <p:cNvSpPr>
            <a:spLocks noChangeArrowheads="1"/>
          </p:cNvSpPr>
          <p:nvPr/>
        </p:nvSpPr>
        <p:spPr bwMode="auto">
          <a:xfrm rot="16200000" flipH="1">
            <a:off x="6629400" y="3810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8" name="Rectangle 158"/>
          <p:cNvSpPr>
            <a:spLocks noChangeArrowheads="1"/>
          </p:cNvSpPr>
          <p:nvPr/>
        </p:nvSpPr>
        <p:spPr bwMode="auto">
          <a:xfrm rot="16200000" flipH="1">
            <a:off x="6475413" y="3200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19" name="Rectangle 159"/>
          <p:cNvSpPr>
            <a:spLocks noChangeArrowheads="1"/>
          </p:cNvSpPr>
          <p:nvPr/>
        </p:nvSpPr>
        <p:spPr bwMode="auto">
          <a:xfrm rot="16200000" flipH="1">
            <a:off x="6475413" y="3505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0" name="Rectangle 160"/>
          <p:cNvSpPr>
            <a:spLocks noChangeArrowheads="1"/>
          </p:cNvSpPr>
          <p:nvPr/>
        </p:nvSpPr>
        <p:spPr bwMode="auto">
          <a:xfrm rot="16200000" flipH="1">
            <a:off x="6475413" y="3352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1" name="Rectangle 161"/>
          <p:cNvSpPr>
            <a:spLocks noChangeArrowheads="1"/>
          </p:cNvSpPr>
          <p:nvPr/>
        </p:nvSpPr>
        <p:spPr bwMode="auto">
          <a:xfrm rot="16200000" flipH="1">
            <a:off x="64770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2" name="Rectangle 162"/>
          <p:cNvSpPr>
            <a:spLocks noChangeArrowheads="1"/>
          </p:cNvSpPr>
          <p:nvPr/>
        </p:nvSpPr>
        <p:spPr bwMode="auto">
          <a:xfrm rot="16200000" flipH="1">
            <a:off x="6477000" y="38100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3" name="Rectangle 163"/>
          <p:cNvSpPr>
            <a:spLocks noChangeArrowheads="1"/>
          </p:cNvSpPr>
          <p:nvPr/>
        </p:nvSpPr>
        <p:spPr bwMode="auto">
          <a:xfrm rot="16200000" flipH="1">
            <a:off x="6629400" y="36576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4" name="Rectangle 164"/>
          <p:cNvSpPr>
            <a:spLocks noChangeArrowheads="1"/>
          </p:cNvSpPr>
          <p:nvPr/>
        </p:nvSpPr>
        <p:spPr bwMode="auto">
          <a:xfrm rot="16200000" flipH="1">
            <a:off x="6627813" y="32004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5" name="Rectangle 165"/>
          <p:cNvSpPr>
            <a:spLocks noChangeArrowheads="1"/>
          </p:cNvSpPr>
          <p:nvPr/>
        </p:nvSpPr>
        <p:spPr bwMode="auto">
          <a:xfrm rot="16200000" flipH="1">
            <a:off x="6627813" y="35052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6" name="Rectangle 166"/>
          <p:cNvSpPr>
            <a:spLocks noChangeArrowheads="1"/>
          </p:cNvSpPr>
          <p:nvPr/>
        </p:nvSpPr>
        <p:spPr bwMode="auto">
          <a:xfrm rot="16200000" flipH="1">
            <a:off x="6627813" y="3352800"/>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7" name="Rectangle 167"/>
          <p:cNvSpPr>
            <a:spLocks noChangeArrowheads="1"/>
          </p:cNvSpPr>
          <p:nvPr/>
        </p:nvSpPr>
        <p:spPr bwMode="auto">
          <a:xfrm rot="16200000" flipH="1">
            <a:off x="7085013" y="16764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8" name="Rectangle 168"/>
          <p:cNvSpPr>
            <a:spLocks noChangeArrowheads="1"/>
          </p:cNvSpPr>
          <p:nvPr/>
        </p:nvSpPr>
        <p:spPr bwMode="auto">
          <a:xfrm rot="16200000" flipH="1">
            <a:off x="7085013" y="19812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29" name="Rectangle 169"/>
          <p:cNvSpPr>
            <a:spLocks noChangeArrowheads="1"/>
          </p:cNvSpPr>
          <p:nvPr/>
        </p:nvSpPr>
        <p:spPr bwMode="auto">
          <a:xfrm rot="16200000" flipH="1">
            <a:off x="7085013" y="18288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0" name="Rectangle 170"/>
          <p:cNvSpPr>
            <a:spLocks noChangeArrowheads="1"/>
          </p:cNvSpPr>
          <p:nvPr/>
        </p:nvSpPr>
        <p:spPr bwMode="auto">
          <a:xfrm rot="16200000" flipH="1">
            <a:off x="7086600" y="21336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1" name="Rectangle 171"/>
          <p:cNvSpPr>
            <a:spLocks noChangeArrowheads="1"/>
          </p:cNvSpPr>
          <p:nvPr/>
        </p:nvSpPr>
        <p:spPr bwMode="auto">
          <a:xfrm rot="16200000" flipH="1">
            <a:off x="7086600" y="2286000"/>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2" name="Rectangle 172"/>
          <p:cNvSpPr>
            <a:spLocks noChangeArrowheads="1"/>
          </p:cNvSpPr>
          <p:nvPr/>
        </p:nvSpPr>
        <p:spPr bwMode="auto">
          <a:xfrm rot="16200000" flipH="1">
            <a:off x="7086600" y="2436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3" name="Rectangle 173"/>
          <p:cNvSpPr>
            <a:spLocks noChangeArrowheads="1"/>
          </p:cNvSpPr>
          <p:nvPr/>
        </p:nvSpPr>
        <p:spPr bwMode="auto">
          <a:xfrm rot="16200000" flipH="1">
            <a:off x="7086600" y="2741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4" name="Rectangle 174"/>
          <p:cNvSpPr>
            <a:spLocks noChangeArrowheads="1"/>
          </p:cNvSpPr>
          <p:nvPr/>
        </p:nvSpPr>
        <p:spPr bwMode="auto">
          <a:xfrm rot="16200000" flipH="1">
            <a:off x="7086600" y="2589213"/>
            <a:ext cx="152400" cy="152400"/>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5" name="Rectangle 175"/>
          <p:cNvSpPr>
            <a:spLocks noChangeArrowheads="1"/>
          </p:cNvSpPr>
          <p:nvPr/>
        </p:nvSpPr>
        <p:spPr bwMode="auto">
          <a:xfrm rot="16200000" flipH="1">
            <a:off x="7086600" y="28940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6" name="Rectangle 176"/>
          <p:cNvSpPr>
            <a:spLocks noChangeArrowheads="1"/>
          </p:cNvSpPr>
          <p:nvPr/>
        </p:nvSpPr>
        <p:spPr bwMode="auto">
          <a:xfrm rot="16200000" flipH="1">
            <a:off x="7087394" y="3047207"/>
            <a:ext cx="152400" cy="150812"/>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7" name="Rectangle 177"/>
          <p:cNvSpPr>
            <a:spLocks noChangeArrowheads="1"/>
          </p:cNvSpPr>
          <p:nvPr/>
        </p:nvSpPr>
        <p:spPr bwMode="auto">
          <a:xfrm rot="16200000" flipH="1">
            <a:off x="7086600" y="31988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8" name="Rectangle 178"/>
          <p:cNvSpPr>
            <a:spLocks noChangeArrowheads="1"/>
          </p:cNvSpPr>
          <p:nvPr/>
        </p:nvSpPr>
        <p:spPr bwMode="auto">
          <a:xfrm rot="16200000" flipH="1">
            <a:off x="7086600" y="35036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39" name="Rectangle 179"/>
          <p:cNvSpPr>
            <a:spLocks noChangeArrowheads="1"/>
          </p:cNvSpPr>
          <p:nvPr/>
        </p:nvSpPr>
        <p:spPr bwMode="auto">
          <a:xfrm rot="16200000" flipH="1">
            <a:off x="7086600" y="3351213"/>
            <a:ext cx="152400" cy="152400"/>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40" name="Rectangle 180"/>
          <p:cNvSpPr>
            <a:spLocks noChangeArrowheads="1"/>
          </p:cNvSpPr>
          <p:nvPr/>
        </p:nvSpPr>
        <p:spPr bwMode="auto">
          <a:xfrm rot="16200000" flipH="1">
            <a:off x="7087394" y="3656807"/>
            <a:ext cx="152400" cy="150812"/>
          </a:xfrm>
          <a:prstGeom prst="rect">
            <a:avLst/>
          </a:prstGeom>
          <a:solidFill>
            <a:schemeClr val="accent1"/>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41" name="Rectangle 181"/>
          <p:cNvSpPr>
            <a:spLocks noChangeArrowheads="1"/>
          </p:cNvSpPr>
          <p:nvPr/>
        </p:nvSpPr>
        <p:spPr bwMode="auto">
          <a:xfrm rot="16200000" flipH="1">
            <a:off x="7087394" y="3809207"/>
            <a:ext cx="152400" cy="150812"/>
          </a:xfrm>
          <a:prstGeom prst="rect">
            <a:avLst/>
          </a:prstGeom>
          <a:solidFill>
            <a:schemeClr val="hlink"/>
          </a:solidFill>
          <a:ln w="9525">
            <a:solidFill>
              <a:schemeClr val="accent2"/>
            </a:solidFill>
            <a:miter lim="800000"/>
            <a:headEnd/>
            <a:tailEnd/>
          </a:ln>
        </p:spPr>
        <p:txBody>
          <a:bodyPr wrap="none" lIns="91430" tIns="45715" rIns="91430" bIns="45715" anchor="ct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n-GB" altLang="en-US"/>
          </a:p>
        </p:txBody>
      </p:sp>
      <p:sp>
        <p:nvSpPr>
          <p:cNvPr id="135342" name="Text Box 183"/>
          <p:cNvSpPr txBox="1">
            <a:spLocks noChangeArrowheads="1"/>
          </p:cNvSpPr>
          <p:nvPr/>
        </p:nvSpPr>
        <p:spPr bwMode="auto">
          <a:xfrm>
            <a:off x="685800" y="5578475"/>
            <a:ext cx="762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a:solidFill>
                  <a:schemeClr val="accent2"/>
                </a:solidFill>
              </a:rPr>
              <a:t>Algorithms: DLDA, KNN, SVM, random forests, PAM, etc.</a:t>
            </a:r>
            <a:endParaRPr lang="en-GB" altLang="en-US">
              <a:solidFill>
                <a:schemeClr val="accent2"/>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685800" y="152400"/>
            <a:ext cx="7772400" cy="1143000"/>
          </a:xfrm>
        </p:spPr>
        <p:txBody>
          <a:bodyPr/>
          <a:lstStyle/>
          <a:p>
            <a:r>
              <a:rPr lang="es-ES_tradnl" altLang="en-US" smtClean="0">
                <a:solidFill>
                  <a:schemeClr val="hlink"/>
                </a:solidFill>
                <a:latin typeface="Verdana" pitchFamily="34" charset="0"/>
              </a:rPr>
              <a:t>Predictor of clinical outcome in breast cancer</a:t>
            </a:r>
            <a:endParaRPr lang="es-ES" altLang="en-US" smtClean="0">
              <a:solidFill>
                <a:schemeClr val="hlink"/>
              </a:solidFill>
              <a:latin typeface="Verdana" pitchFamily="34" charset="0"/>
            </a:endParaRPr>
          </a:p>
        </p:txBody>
      </p:sp>
      <p:pic>
        <p:nvPicPr>
          <p:cNvPr id="137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4854575" cy="511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Line 4"/>
          <p:cNvSpPr>
            <a:spLocks noChangeShapeType="1"/>
          </p:cNvSpPr>
          <p:nvPr/>
        </p:nvSpPr>
        <p:spPr bwMode="auto">
          <a:xfrm flipH="1">
            <a:off x="5334000" y="4114800"/>
            <a:ext cx="609600" cy="0"/>
          </a:xfrm>
          <a:prstGeom prst="line">
            <a:avLst/>
          </a:prstGeom>
          <a:noFill/>
          <a:ln w="57150">
            <a:solidFill>
              <a:schemeClr val="hlink"/>
            </a:solidFill>
            <a:round/>
            <a:headEnd/>
            <a:tailEnd type="triangle" w="med" len="med"/>
          </a:ln>
          <a:extLst>
            <a:ext uri="{909E8E84-426E-40DD-AFC4-6F175D3DCCD1}">
              <a14:hiddenFill xmlns:a14="http://schemas.microsoft.com/office/drawing/2010/main">
                <a:noFill/>
              </a14:hiddenFill>
            </a:ext>
          </a:extLst>
        </p:spPr>
        <p:txBody>
          <a:bodyPr lIns="91430" tIns="45715" rIns="91430" bIns="45715"/>
          <a:lstStyle/>
          <a:p>
            <a:endParaRPr lang="en-US"/>
          </a:p>
        </p:txBody>
      </p:sp>
      <p:sp>
        <p:nvSpPr>
          <p:cNvPr id="137221" name="Text Box 5"/>
          <p:cNvSpPr txBox="1">
            <a:spLocks noChangeArrowheads="1"/>
          </p:cNvSpPr>
          <p:nvPr/>
        </p:nvSpPr>
        <p:spPr bwMode="auto">
          <a:xfrm>
            <a:off x="5638800" y="6248400"/>
            <a:ext cx="304800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1800" i="1">
                <a:solidFill>
                  <a:schemeClr val="hlink"/>
                </a:solidFill>
              </a:rPr>
              <a:t>van’t Veer et al., Nature, 2002</a:t>
            </a:r>
            <a:endParaRPr lang="es-ES" altLang="en-US" sz="1800" i="1">
              <a:solidFill>
                <a:schemeClr val="hlink"/>
              </a:solidFill>
            </a:endParaRPr>
          </a:p>
        </p:txBody>
      </p:sp>
      <p:sp>
        <p:nvSpPr>
          <p:cNvPr id="137222" name="Text Box 6"/>
          <p:cNvSpPr txBox="1">
            <a:spLocks noChangeArrowheads="1"/>
          </p:cNvSpPr>
          <p:nvPr/>
        </p:nvSpPr>
        <p:spPr bwMode="auto">
          <a:xfrm>
            <a:off x="5943600" y="2362200"/>
            <a:ext cx="28956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accent2"/>
                </a:solidFill>
              </a:rPr>
              <a:t>Genes are arranged to their correlation eith the pronostic groups</a:t>
            </a:r>
            <a:endParaRPr lang="es-ES" altLang="en-US" sz="2000">
              <a:solidFill>
                <a:schemeClr val="accent2"/>
              </a:solidFill>
            </a:endParaRPr>
          </a:p>
        </p:txBody>
      </p:sp>
      <p:sp>
        <p:nvSpPr>
          <p:cNvPr id="137223" name="Text Box 7"/>
          <p:cNvSpPr txBox="1">
            <a:spLocks noChangeArrowheads="1"/>
          </p:cNvSpPr>
          <p:nvPr/>
        </p:nvSpPr>
        <p:spPr bwMode="auto">
          <a:xfrm>
            <a:off x="6019800" y="3962400"/>
            <a:ext cx="2971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chemeClr val="accent2"/>
                </a:solidFill>
              </a:rPr>
              <a:t>Pronostic classifier with optimal accuracy</a:t>
            </a:r>
            <a:endParaRPr lang="es-ES" altLang="en-US" sz="2000">
              <a:solidFill>
                <a:schemeClr val="accent2"/>
              </a:solidFill>
            </a:endParaRPr>
          </a:p>
        </p:txBody>
      </p:sp>
      <p:pic>
        <p:nvPicPr>
          <p:cNvPr id="200714" name="Picture 10"/>
          <p:cNvPicPr>
            <a:picLocks noChangeAspect="1" noChangeArrowheads="1"/>
          </p:cNvPicPr>
          <p:nvPr/>
        </p:nvPicPr>
        <p:blipFill>
          <a:blip r:embed="rId3">
            <a:extLst>
              <a:ext uri="{28A0092B-C50C-407E-A947-70E740481C1C}">
                <a14:useLocalDpi xmlns:a14="http://schemas.microsoft.com/office/drawing/2010/main" val="0"/>
              </a:ext>
            </a:extLst>
          </a:blip>
          <a:srcRect l="5000" r="15625" b="5208"/>
          <a:stretch>
            <a:fillRect/>
          </a:stretch>
        </p:blipFill>
        <p:spPr bwMode="auto">
          <a:xfrm>
            <a:off x="228600" y="3048000"/>
            <a:ext cx="5105400"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0714"/>
                                        </p:tgtEl>
                                        <p:attrNameLst>
                                          <p:attrName>style.visibility</p:attrName>
                                        </p:attrNameLst>
                                      </p:cBhvr>
                                      <p:to>
                                        <p:strVal val="visible"/>
                                      </p:to>
                                    </p:set>
                                    <p:animEffect transition="in" filter="dissolve">
                                      <p:cBhvr>
                                        <p:cTn id="7" dur="500"/>
                                        <p:tgtEl>
                                          <p:spTgt spid="200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0" y="0"/>
            <a:ext cx="9144000" cy="1143000"/>
          </a:xfrm>
        </p:spPr>
        <p:txBody>
          <a:bodyPr/>
          <a:lstStyle/>
          <a:p>
            <a:pPr eaLnBrk="1" hangingPunct="1"/>
            <a:r>
              <a:rPr lang="en-US" altLang="en-US" sz="3600" b="1" dirty="0" smtClean="0">
                <a:effectLst>
                  <a:outerShdw blurRad="38100" dist="38100" dir="2700000" algn="tl">
                    <a:srgbClr val="000000">
                      <a:alpha val="43137"/>
                    </a:srgbClr>
                  </a:outerShdw>
                </a:effectLst>
                <a:latin typeface="Verdana" pitchFamily="34" charset="0"/>
              </a:rPr>
              <a:t>Genotyping: finding </a:t>
            </a:r>
            <a:r>
              <a:rPr lang="en-US" altLang="en-US" sz="3600" b="1" dirty="0" smtClean="0">
                <a:effectLst>
                  <a:outerShdw blurRad="38100" dist="38100" dir="2700000" algn="tl">
                    <a:srgbClr val="000000">
                      <a:alpha val="43137"/>
                    </a:srgbClr>
                  </a:outerShdw>
                </a:effectLst>
                <a:latin typeface="Verdana" pitchFamily="34" charset="0"/>
              </a:rPr>
              <a:t>mutations associated to diseases</a:t>
            </a:r>
          </a:p>
        </p:txBody>
      </p:sp>
      <p:pic>
        <p:nvPicPr>
          <p:cNvPr id="139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438" y="1785938"/>
            <a:ext cx="4125912"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268" name="63 CuadroTexto"/>
          <p:cNvSpPr txBox="1">
            <a:spLocks noChangeArrowheads="1"/>
          </p:cNvSpPr>
          <p:nvPr/>
        </p:nvSpPr>
        <p:spPr bwMode="auto">
          <a:xfrm>
            <a:off x="571500" y="4929188"/>
            <a:ext cx="8286750" cy="184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s-ES_tradnl" altLang="en-US" sz="1600">
                <a:solidFill>
                  <a:srgbClr val="000000"/>
                </a:solidFill>
              </a:rPr>
              <a:t>	 			 </a:t>
            </a:r>
          </a:p>
          <a:p>
            <a:pPr algn="l"/>
            <a:endParaRPr lang="es-ES_tradnl" altLang="en-US" sz="1600">
              <a:solidFill>
                <a:srgbClr val="000000"/>
              </a:solidFill>
            </a:endParaRPr>
          </a:p>
          <a:p>
            <a:pPr algn="l"/>
            <a:r>
              <a:rPr lang="es-ES_tradnl" altLang="en-US" sz="1600">
                <a:solidFill>
                  <a:srgbClr val="000000"/>
                </a:solidFill>
              </a:rPr>
              <a:t>Gene A	1 0 0 0 0 0 0 0 0 0 0 0		0 0 0 0 1 0 0 0 0 0 0 0 </a:t>
            </a:r>
          </a:p>
          <a:p>
            <a:pPr algn="l"/>
            <a:r>
              <a:rPr lang="es-ES_tradnl" altLang="en-US" sz="1600">
                <a:solidFill>
                  <a:srgbClr val="000000"/>
                </a:solidFill>
              </a:rPr>
              <a:t>Gene B	0 0 0 1 0 0 0 0 0 0 0 0		0 0 0 0 0 0 0 0 0 0 0 0 </a:t>
            </a:r>
          </a:p>
          <a:p>
            <a:pPr algn="l"/>
            <a:r>
              <a:rPr lang="es-ES_tradnl" altLang="en-US" sz="1600">
                <a:solidFill>
                  <a:srgbClr val="000000"/>
                </a:solidFill>
              </a:rPr>
              <a:t>Gene C	0 0 0 0 0 0 0 0 0 0 0 0		1 1 1 1 1 1 1 1 1 1 1 1</a:t>
            </a:r>
          </a:p>
          <a:p>
            <a:pPr algn="l"/>
            <a:r>
              <a:rPr lang="es-ES_tradnl" altLang="en-US" sz="1600">
                <a:solidFill>
                  <a:srgbClr val="000000"/>
                </a:solidFill>
              </a:rPr>
              <a:t>Gene D	0 0 0 0 0 0 0 0 0 0 1 0		0 0 0 0 0 0 0 0 0 0 0 0 </a:t>
            </a:r>
          </a:p>
          <a:p>
            <a:pPr algn="l"/>
            <a:r>
              <a:rPr lang="es-ES_tradnl" altLang="en-US" sz="1600">
                <a:solidFill>
                  <a:srgbClr val="000000"/>
                </a:solidFill>
              </a:rPr>
              <a:t>Gene E	0 0 0 0 0 1 0 0 0 0 0 0		0 0 0 0 0 0 0 1 0 0 0 0 </a:t>
            </a:r>
          </a:p>
        </p:txBody>
      </p:sp>
      <p:grpSp>
        <p:nvGrpSpPr>
          <p:cNvPr id="2" name="64 Grupo"/>
          <p:cNvGrpSpPr/>
          <p:nvPr/>
        </p:nvGrpSpPr>
        <p:grpSpPr bwMode="auto">
          <a:xfrm>
            <a:off x="6786606" y="3543298"/>
            <a:ext cx="885828" cy="1243015"/>
            <a:chOff x="6072198" y="3114676"/>
            <a:chExt cx="885828" cy="1243018"/>
          </a:xfrm>
          <a:solidFill>
            <a:srgbClr val="C00000"/>
          </a:solidFill>
        </p:grpSpPr>
        <p:grpSp>
          <p:nvGrpSpPr>
            <p:cNvPr id="3" name="34 Grupo"/>
            <p:cNvGrpSpPr/>
            <p:nvPr/>
          </p:nvGrpSpPr>
          <p:grpSpPr>
            <a:xfrm>
              <a:off x="6072198" y="3114676"/>
              <a:ext cx="428628" cy="785818"/>
              <a:chOff x="5357818" y="2928934"/>
              <a:chExt cx="428628" cy="785818"/>
            </a:xfrm>
            <a:grpFill/>
          </p:grpSpPr>
          <p:sp>
            <p:nvSpPr>
              <p:cNvPr id="36" name="35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37" name="36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 name="37 Grupo"/>
            <p:cNvGrpSpPr/>
            <p:nvPr/>
          </p:nvGrpSpPr>
          <p:grpSpPr>
            <a:xfrm>
              <a:off x="6224598" y="3267076"/>
              <a:ext cx="428628" cy="785818"/>
              <a:chOff x="5357818" y="2928934"/>
              <a:chExt cx="428628" cy="785818"/>
            </a:xfrm>
            <a:grpFill/>
          </p:grpSpPr>
          <p:sp>
            <p:nvSpPr>
              <p:cNvPr id="39" name="38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40" name="3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5" name="40 Grupo"/>
            <p:cNvGrpSpPr/>
            <p:nvPr/>
          </p:nvGrpSpPr>
          <p:grpSpPr>
            <a:xfrm>
              <a:off x="6376998" y="3419476"/>
              <a:ext cx="428628" cy="785818"/>
              <a:chOff x="5357818" y="2928934"/>
              <a:chExt cx="428628" cy="785818"/>
            </a:xfrm>
            <a:grpFill/>
          </p:grpSpPr>
          <p:sp>
            <p:nvSpPr>
              <p:cNvPr id="42" name="4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43" name="4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6" name="43 Grupo"/>
            <p:cNvGrpSpPr/>
            <p:nvPr/>
          </p:nvGrpSpPr>
          <p:grpSpPr>
            <a:xfrm>
              <a:off x="6529398" y="3571876"/>
              <a:ext cx="428628" cy="785818"/>
              <a:chOff x="5357818" y="2928934"/>
              <a:chExt cx="428628" cy="785818"/>
            </a:xfrm>
            <a:grpFill/>
          </p:grpSpPr>
          <p:sp>
            <p:nvSpPr>
              <p:cNvPr id="45" name="44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46" name="45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grpSp>
        <p:nvGrpSpPr>
          <p:cNvPr id="139270" name="51 Grupo"/>
          <p:cNvGrpSpPr>
            <a:grpSpLocks/>
          </p:cNvGrpSpPr>
          <p:nvPr/>
        </p:nvGrpSpPr>
        <p:grpSpPr bwMode="auto">
          <a:xfrm>
            <a:off x="4500563" y="3071813"/>
            <a:ext cx="428625" cy="357187"/>
            <a:chOff x="7072330" y="2214554"/>
            <a:chExt cx="428628" cy="357190"/>
          </a:xfrm>
        </p:grpSpPr>
        <p:cxnSp>
          <p:nvCxnSpPr>
            <p:cNvPr id="50" name="49 Conector recto"/>
            <p:cNvCxnSpPr/>
            <p:nvPr/>
          </p:nvCxnSpPr>
          <p:spPr>
            <a:xfrm>
              <a:off x="7072330" y="2214554"/>
              <a:ext cx="428628" cy="35719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7072330" y="2214554"/>
              <a:ext cx="428628" cy="35719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9271" name="52 Grupo"/>
          <p:cNvGrpSpPr>
            <a:grpSpLocks/>
          </p:cNvGrpSpPr>
          <p:nvPr/>
        </p:nvGrpSpPr>
        <p:grpSpPr bwMode="auto">
          <a:xfrm>
            <a:off x="4500563" y="1928813"/>
            <a:ext cx="428625" cy="357187"/>
            <a:chOff x="7072330" y="2214554"/>
            <a:chExt cx="428628" cy="357190"/>
          </a:xfrm>
        </p:grpSpPr>
        <p:cxnSp>
          <p:nvCxnSpPr>
            <p:cNvPr id="54" name="53 Conector recto"/>
            <p:cNvCxnSpPr/>
            <p:nvPr/>
          </p:nvCxnSpPr>
          <p:spPr>
            <a:xfrm>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H="1">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57" name="56 Conector recto de flecha"/>
          <p:cNvCxnSpPr/>
          <p:nvPr/>
        </p:nvCxnSpPr>
        <p:spPr bwMode="auto">
          <a:xfrm rot="10800000" flipV="1">
            <a:off x="4929188" y="3006725"/>
            <a:ext cx="1785937" cy="2079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39273" name="59 Grupo"/>
          <p:cNvGrpSpPr>
            <a:grpSpLocks/>
          </p:cNvGrpSpPr>
          <p:nvPr/>
        </p:nvGrpSpPr>
        <p:grpSpPr bwMode="auto">
          <a:xfrm>
            <a:off x="4929188" y="4000500"/>
            <a:ext cx="428625" cy="357188"/>
            <a:chOff x="7072330" y="2214554"/>
            <a:chExt cx="428628" cy="357190"/>
          </a:xfrm>
        </p:grpSpPr>
        <p:cxnSp>
          <p:nvCxnSpPr>
            <p:cNvPr id="61" name="60 Conector recto"/>
            <p:cNvCxnSpPr/>
            <p:nvPr/>
          </p:nvCxnSpPr>
          <p:spPr>
            <a:xfrm>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flipH="1">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9274" name="64 Grupo"/>
          <p:cNvGrpSpPr>
            <a:grpSpLocks/>
          </p:cNvGrpSpPr>
          <p:nvPr/>
        </p:nvGrpSpPr>
        <p:grpSpPr bwMode="auto">
          <a:xfrm>
            <a:off x="3214688" y="2714625"/>
            <a:ext cx="428625" cy="357188"/>
            <a:chOff x="7072330" y="2214554"/>
            <a:chExt cx="428628" cy="357190"/>
          </a:xfrm>
        </p:grpSpPr>
        <p:cxnSp>
          <p:nvCxnSpPr>
            <p:cNvPr id="66" name="65 Conector recto"/>
            <p:cNvCxnSpPr/>
            <p:nvPr/>
          </p:nvCxnSpPr>
          <p:spPr>
            <a:xfrm>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flipH="1">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275" name="94 CuadroTexto"/>
          <p:cNvSpPr txBox="1">
            <a:spLocks noChangeArrowheads="1"/>
          </p:cNvSpPr>
          <p:nvPr/>
        </p:nvSpPr>
        <p:spPr bwMode="auto">
          <a:xfrm>
            <a:off x="6500813" y="4929188"/>
            <a:ext cx="13573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00"/>
                </a:solidFill>
              </a:rPr>
              <a:t>Cases</a:t>
            </a:r>
          </a:p>
        </p:txBody>
      </p:sp>
      <p:grpSp>
        <p:nvGrpSpPr>
          <p:cNvPr id="139276" name="59 Grupo"/>
          <p:cNvGrpSpPr>
            <a:grpSpLocks/>
          </p:cNvGrpSpPr>
          <p:nvPr/>
        </p:nvGrpSpPr>
        <p:grpSpPr bwMode="auto">
          <a:xfrm>
            <a:off x="3714750" y="4357688"/>
            <a:ext cx="428625" cy="357187"/>
            <a:chOff x="7072330" y="2214554"/>
            <a:chExt cx="428628" cy="357190"/>
          </a:xfrm>
        </p:grpSpPr>
        <p:cxnSp>
          <p:nvCxnSpPr>
            <p:cNvPr id="98" name="97 Conector recto"/>
            <p:cNvCxnSpPr/>
            <p:nvPr/>
          </p:nvCxnSpPr>
          <p:spPr>
            <a:xfrm>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flipH="1">
              <a:off x="7072330" y="2214554"/>
              <a:ext cx="428628" cy="35719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9277" name="125 Grupo"/>
          <p:cNvGrpSpPr>
            <a:grpSpLocks/>
          </p:cNvGrpSpPr>
          <p:nvPr/>
        </p:nvGrpSpPr>
        <p:grpSpPr bwMode="auto">
          <a:xfrm>
            <a:off x="714375" y="1785938"/>
            <a:ext cx="885825" cy="1243012"/>
            <a:chOff x="428596" y="1785925"/>
            <a:chExt cx="885828" cy="1243016"/>
          </a:xfrm>
        </p:grpSpPr>
        <p:grpSp>
          <p:nvGrpSpPr>
            <p:cNvPr id="13" name="28 Grupo"/>
            <p:cNvGrpSpPr/>
            <p:nvPr/>
          </p:nvGrpSpPr>
          <p:grpSpPr bwMode="auto">
            <a:xfrm>
              <a:off x="428596" y="1785925"/>
              <a:ext cx="428628" cy="785817"/>
              <a:chOff x="5357818" y="2928934"/>
              <a:chExt cx="428628" cy="785818"/>
            </a:xfrm>
            <a:solidFill>
              <a:srgbClr val="FFFF99"/>
            </a:solidFill>
          </p:grpSpPr>
          <p:sp>
            <p:nvSpPr>
              <p:cNvPr id="30" name="29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31" name="30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14" name="31 Grupo"/>
            <p:cNvGrpSpPr/>
            <p:nvPr/>
          </p:nvGrpSpPr>
          <p:grpSpPr bwMode="auto">
            <a:xfrm>
              <a:off x="580996" y="1938325"/>
              <a:ext cx="428628" cy="785817"/>
              <a:chOff x="5357818" y="2928934"/>
              <a:chExt cx="428628" cy="785818"/>
            </a:xfrm>
            <a:solidFill>
              <a:srgbClr val="FFFF99"/>
            </a:solidFill>
          </p:grpSpPr>
          <p:sp>
            <p:nvSpPr>
              <p:cNvPr id="33" name="32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34" name="33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15" name="31 Grupo"/>
            <p:cNvGrpSpPr/>
            <p:nvPr/>
          </p:nvGrpSpPr>
          <p:grpSpPr bwMode="auto">
            <a:xfrm>
              <a:off x="733396" y="2090725"/>
              <a:ext cx="428628" cy="785817"/>
              <a:chOff x="5357818" y="2928934"/>
              <a:chExt cx="428628" cy="785818"/>
            </a:xfrm>
            <a:solidFill>
              <a:srgbClr val="FFFF99"/>
            </a:solidFill>
          </p:grpSpPr>
          <p:sp>
            <p:nvSpPr>
              <p:cNvPr id="69" name="68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70" name="6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16" name="31 Grupo"/>
            <p:cNvGrpSpPr/>
            <p:nvPr/>
          </p:nvGrpSpPr>
          <p:grpSpPr bwMode="auto">
            <a:xfrm>
              <a:off x="885796" y="2243124"/>
              <a:ext cx="428628" cy="785817"/>
              <a:chOff x="5357818" y="2928934"/>
              <a:chExt cx="428628" cy="785818"/>
            </a:xfrm>
            <a:solidFill>
              <a:srgbClr val="FFFF99"/>
            </a:solidFill>
          </p:grpSpPr>
          <p:sp>
            <p:nvSpPr>
              <p:cNvPr id="74" name="73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77" name="76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sp>
        <p:nvSpPr>
          <p:cNvPr id="139278" name="93 CuadroTexto"/>
          <p:cNvSpPr txBox="1">
            <a:spLocks noChangeArrowheads="1"/>
          </p:cNvSpPr>
          <p:nvPr/>
        </p:nvSpPr>
        <p:spPr bwMode="auto">
          <a:xfrm>
            <a:off x="428625" y="4786313"/>
            <a:ext cx="16430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a:solidFill>
                  <a:srgbClr val="000000"/>
                </a:solidFill>
              </a:rPr>
              <a:t>Controls</a:t>
            </a:r>
          </a:p>
        </p:txBody>
      </p:sp>
      <p:grpSp>
        <p:nvGrpSpPr>
          <p:cNvPr id="17" name="64 Grupo"/>
          <p:cNvGrpSpPr/>
          <p:nvPr/>
        </p:nvGrpSpPr>
        <p:grpSpPr bwMode="auto">
          <a:xfrm>
            <a:off x="6858044" y="1685920"/>
            <a:ext cx="885828" cy="1243015"/>
            <a:chOff x="6072198" y="3114676"/>
            <a:chExt cx="885828" cy="1243018"/>
          </a:xfrm>
          <a:solidFill>
            <a:srgbClr val="C00000"/>
          </a:solidFill>
        </p:grpSpPr>
        <p:grpSp>
          <p:nvGrpSpPr>
            <p:cNvPr id="18" name="34 Grupo"/>
            <p:cNvGrpSpPr/>
            <p:nvPr/>
          </p:nvGrpSpPr>
          <p:grpSpPr>
            <a:xfrm>
              <a:off x="6072198" y="3114676"/>
              <a:ext cx="428628" cy="785818"/>
              <a:chOff x="5357818" y="2928934"/>
              <a:chExt cx="428628" cy="785818"/>
            </a:xfrm>
            <a:grpFill/>
          </p:grpSpPr>
          <p:sp>
            <p:nvSpPr>
              <p:cNvPr id="124" name="123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25" name="124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19" name="37 Grupo"/>
            <p:cNvGrpSpPr/>
            <p:nvPr/>
          </p:nvGrpSpPr>
          <p:grpSpPr>
            <a:xfrm>
              <a:off x="6224598" y="3267076"/>
              <a:ext cx="428628" cy="785818"/>
              <a:chOff x="5357818" y="2928934"/>
              <a:chExt cx="428628" cy="785818"/>
            </a:xfrm>
            <a:grpFill/>
          </p:grpSpPr>
          <p:sp>
            <p:nvSpPr>
              <p:cNvPr id="122" name="12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23" name="12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0" name="40 Grupo"/>
            <p:cNvGrpSpPr/>
            <p:nvPr/>
          </p:nvGrpSpPr>
          <p:grpSpPr>
            <a:xfrm>
              <a:off x="6376998" y="3419476"/>
              <a:ext cx="428628" cy="785818"/>
              <a:chOff x="5357818" y="2928934"/>
              <a:chExt cx="428628" cy="785818"/>
            </a:xfrm>
            <a:grpFill/>
          </p:grpSpPr>
          <p:sp>
            <p:nvSpPr>
              <p:cNvPr id="120" name="119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21" name="120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1" name="43 Grupo"/>
            <p:cNvGrpSpPr/>
            <p:nvPr/>
          </p:nvGrpSpPr>
          <p:grpSpPr>
            <a:xfrm>
              <a:off x="6529398" y="3571876"/>
              <a:ext cx="428628" cy="785818"/>
              <a:chOff x="5357818" y="2928934"/>
              <a:chExt cx="428628" cy="785818"/>
            </a:xfrm>
            <a:grpFill/>
          </p:grpSpPr>
          <p:sp>
            <p:nvSpPr>
              <p:cNvPr id="118" name="117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19" name="118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grpSp>
        <p:nvGrpSpPr>
          <p:cNvPr id="139280" name="126 Grupo"/>
          <p:cNvGrpSpPr>
            <a:grpSpLocks/>
          </p:cNvGrpSpPr>
          <p:nvPr/>
        </p:nvGrpSpPr>
        <p:grpSpPr bwMode="auto">
          <a:xfrm>
            <a:off x="642938" y="2614613"/>
            <a:ext cx="885825" cy="1243012"/>
            <a:chOff x="428596" y="1785925"/>
            <a:chExt cx="885828" cy="1243016"/>
          </a:xfrm>
        </p:grpSpPr>
        <p:grpSp>
          <p:nvGrpSpPr>
            <p:cNvPr id="23" name="28 Grupo"/>
            <p:cNvGrpSpPr/>
            <p:nvPr/>
          </p:nvGrpSpPr>
          <p:grpSpPr bwMode="auto">
            <a:xfrm>
              <a:off x="428596" y="1785929"/>
              <a:ext cx="428628" cy="785818"/>
              <a:chOff x="5357818" y="2928934"/>
              <a:chExt cx="428628" cy="785818"/>
            </a:xfrm>
            <a:solidFill>
              <a:srgbClr val="FFFF99"/>
            </a:solidFill>
          </p:grpSpPr>
          <p:sp>
            <p:nvSpPr>
              <p:cNvPr id="138" name="137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39" name="138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4" name="31 Grupo"/>
            <p:cNvGrpSpPr/>
            <p:nvPr/>
          </p:nvGrpSpPr>
          <p:grpSpPr bwMode="auto">
            <a:xfrm>
              <a:off x="580996" y="1938329"/>
              <a:ext cx="428628" cy="785818"/>
              <a:chOff x="5357818" y="2928934"/>
              <a:chExt cx="428628" cy="785818"/>
            </a:xfrm>
            <a:solidFill>
              <a:srgbClr val="FFFF99"/>
            </a:solidFill>
          </p:grpSpPr>
          <p:sp>
            <p:nvSpPr>
              <p:cNvPr id="136" name="135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37" name="136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5" name="31 Grupo"/>
            <p:cNvGrpSpPr/>
            <p:nvPr/>
          </p:nvGrpSpPr>
          <p:grpSpPr bwMode="auto">
            <a:xfrm>
              <a:off x="733396" y="2090729"/>
              <a:ext cx="428628" cy="785818"/>
              <a:chOff x="5357818" y="2928934"/>
              <a:chExt cx="428628" cy="785818"/>
            </a:xfrm>
            <a:solidFill>
              <a:srgbClr val="FFFF99"/>
            </a:solidFill>
          </p:grpSpPr>
          <p:sp>
            <p:nvSpPr>
              <p:cNvPr id="134" name="133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35" name="134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6" name="31 Grupo"/>
            <p:cNvGrpSpPr/>
            <p:nvPr/>
          </p:nvGrpSpPr>
          <p:grpSpPr bwMode="auto">
            <a:xfrm>
              <a:off x="885796" y="2243128"/>
              <a:ext cx="428628" cy="785818"/>
              <a:chOff x="5357818" y="2928934"/>
              <a:chExt cx="428628" cy="785818"/>
            </a:xfrm>
            <a:solidFill>
              <a:srgbClr val="FFFF99"/>
            </a:solidFill>
          </p:grpSpPr>
          <p:sp>
            <p:nvSpPr>
              <p:cNvPr id="132" name="13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33" name="13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grpSp>
        <p:nvGrpSpPr>
          <p:cNvPr id="139281" name="139 Grupo"/>
          <p:cNvGrpSpPr>
            <a:grpSpLocks/>
          </p:cNvGrpSpPr>
          <p:nvPr/>
        </p:nvGrpSpPr>
        <p:grpSpPr bwMode="auto">
          <a:xfrm>
            <a:off x="714375" y="3471863"/>
            <a:ext cx="885825" cy="1243012"/>
            <a:chOff x="428596" y="1785925"/>
            <a:chExt cx="885828" cy="1243016"/>
          </a:xfrm>
        </p:grpSpPr>
        <p:grpSp>
          <p:nvGrpSpPr>
            <p:cNvPr id="28" name="28 Grupo"/>
            <p:cNvGrpSpPr/>
            <p:nvPr/>
          </p:nvGrpSpPr>
          <p:grpSpPr bwMode="auto">
            <a:xfrm>
              <a:off x="428596" y="1785929"/>
              <a:ext cx="428628" cy="785818"/>
              <a:chOff x="5357818" y="2928934"/>
              <a:chExt cx="428628" cy="785818"/>
            </a:xfrm>
            <a:solidFill>
              <a:srgbClr val="FFFF99"/>
            </a:solidFill>
          </p:grpSpPr>
          <p:sp>
            <p:nvSpPr>
              <p:cNvPr id="151" name="150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52" name="151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29" name="31 Grupo"/>
            <p:cNvGrpSpPr/>
            <p:nvPr/>
          </p:nvGrpSpPr>
          <p:grpSpPr bwMode="auto">
            <a:xfrm>
              <a:off x="580996" y="1938329"/>
              <a:ext cx="428628" cy="785818"/>
              <a:chOff x="5357818" y="2928934"/>
              <a:chExt cx="428628" cy="785818"/>
            </a:xfrm>
            <a:solidFill>
              <a:srgbClr val="FFFF99"/>
            </a:solidFill>
          </p:grpSpPr>
          <p:sp>
            <p:nvSpPr>
              <p:cNvPr id="149" name="148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50" name="14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48" name="31 Grupo"/>
            <p:cNvGrpSpPr/>
            <p:nvPr/>
          </p:nvGrpSpPr>
          <p:grpSpPr bwMode="auto">
            <a:xfrm>
              <a:off x="733396" y="2090729"/>
              <a:ext cx="428628" cy="785818"/>
              <a:chOff x="5357818" y="2928934"/>
              <a:chExt cx="428628" cy="785818"/>
            </a:xfrm>
            <a:solidFill>
              <a:srgbClr val="FFFF99"/>
            </a:solidFill>
          </p:grpSpPr>
          <p:sp>
            <p:nvSpPr>
              <p:cNvPr id="147" name="146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48" name="147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50" name="31 Grupo"/>
            <p:cNvGrpSpPr/>
            <p:nvPr/>
          </p:nvGrpSpPr>
          <p:grpSpPr bwMode="auto">
            <a:xfrm>
              <a:off x="885796" y="2243128"/>
              <a:ext cx="428628" cy="785818"/>
              <a:chOff x="5357818" y="2928934"/>
              <a:chExt cx="428628" cy="785818"/>
            </a:xfrm>
            <a:solidFill>
              <a:srgbClr val="FFFF99"/>
            </a:solidFill>
          </p:grpSpPr>
          <p:sp>
            <p:nvSpPr>
              <p:cNvPr id="145" name="144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46" name="145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grpSp>
        <p:nvGrpSpPr>
          <p:cNvPr id="452" name="64 Grupo"/>
          <p:cNvGrpSpPr/>
          <p:nvPr/>
        </p:nvGrpSpPr>
        <p:grpSpPr bwMode="auto">
          <a:xfrm>
            <a:off x="6858044" y="2643182"/>
            <a:ext cx="885828" cy="1243015"/>
            <a:chOff x="6072198" y="3114676"/>
            <a:chExt cx="885828" cy="1243018"/>
          </a:xfrm>
          <a:solidFill>
            <a:srgbClr val="C00000"/>
          </a:solidFill>
        </p:grpSpPr>
        <p:grpSp>
          <p:nvGrpSpPr>
            <p:cNvPr id="454" name="34 Grupo"/>
            <p:cNvGrpSpPr/>
            <p:nvPr/>
          </p:nvGrpSpPr>
          <p:grpSpPr>
            <a:xfrm>
              <a:off x="6072198" y="3114676"/>
              <a:ext cx="428628" cy="785818"/>
              <a:chOff x="5357818" y="2928934"/>
              <a:chExt cx="428628" cy="785818"/>
            </a:xfrm>
            <a:grpFill/>
          </p:grpSpPr>
          <p:sp>
            <p:nvSpPr>
              <p:cNvPr id="107" name="106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10" name="10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56" name="37 Grupo"/>
            <p:cNvGrpSpPr/>
            <p:nvPr/>
          </p:nvGrpSpPr>
          <p:grpSpPr>
            <a:xfrm>
              <a:off x="6224598" y="3267076"/>
              <a:ext cx="428628" cy="785818"/>
              <a:chOff x="5357818" y="2928934"/>
              <a:chExt cx="428628" cy="785818"/>
            </a:xfrm>
            <a:grpFill/>
          </p:grpSpPr>
          <p:sp>
            <p:nvSpPr>
              <p:cNvPr id="105" name="104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06" name="105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58" name="40 Grupo"/>
            <p:cNvGrpSpPr/>
            <p:nvPr/>
          </p:nvGrpSpPr>
          <p:grpSpPr>
            <a:xfrm>
              <a:off x="6376998" y="3419476"/>
              <a:ext cx="428628" cy="785818"/>
              <a:chOff x="5357818" y="2928934"/>
              <a:chExt cx="428628" cy="785818"/>
            </a:xfrm>
            <a:grpFill/>
          </p:grpSpPr>
          <p:sp>
            <p:nvSpPr>
              <p:cNvPr id="102" name="10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03" name="10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nvGrpSpPr>
            <p:cNvPr id="460" name="43 Grupo"/>
            <p:cNvGrpSpPr/>
            <p:nvPr/>
          </p:nvGrpSpPr>
          <p:grpSpPr>
            <a:xfrm>
              <a:off x="6529398" y="3571876"/>
              <a:ext cx="428628" cy="785818"/>
              <a:chOff x="5357818" y="2928934"/>
              <a:chExt cx="428628" cy="785818"/>
            </a:xfrm>
            <a:grpFill/>
          </p:grpSpPr>
          <p:sp>
            <p:nvSpPr>
              <p:cNvPr id="97" name="96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100" name="9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grpSp>
      <p:cxnSp>
        <p:nvCxnSpPr>
          <p:cNvPr id="445" name="444 Conector recto de flecha"/>
          <p:cNvCxnSpPr/>
          <p:nvPr/>
        </p:nvCxnSpPr>
        <p:spPr>
          <a:xfrm rot="10800000" flipV="1">
            <a:off x="5000625" y="2214563"/>
            <a:ext cx="1643063" cy="857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7" name="446 Conector recto de flecha"/>
          <p:cNvCxnSpPr/>
          <p:nvPr/>
        </p:nvCxnSpPr>
        <p:spPr>
          <a:xfrm rot="10800000" flipV="1">
            <a:off x="5000625" y="2428875"/>
            <a:ext cx="1643063" cy="7143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9" name="448 Conector recto de flecha"/>
          <p:cNvCxnSpPr/>
          <p:nvPr/>
        </p:nvCxnSpPr>
        <p:spPr>
          <a:xfrm rot="10800000" flipV="1">
            <a:off x="5143500" y="2786063"/>
            <a:ext cx="1571625"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1" name="450 Conector recto de flecha"/>
          <p:cNvCxnSpPr/>
          <p:nvPr/>
        </p:nvCxnSpPr>
        <p:spPr>
          <a:xfrm rot="10800000">
            <a:off x="5072063" y="3286125"/>
            <a:ext cx="164306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3" name="452 Conector recto de flecha"/>
          <p:cNvCxnSpPr/>
          <p:nvPr/>
        </p:nvCxnSpPr>
        <p:spPr>
          <a:xfrm rot="10800000">
            <a:off x="5000625" y="3429000"/>
            <a:ext cx="1643063" cy="285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5" name="454 Conector recto de flecha"/>
          <p:cNvCxnSpPr/>
          <p:nvPr/>
        </p:nvCxnSpPr>
        <p:spPr>
          <a:xfrm rot="10800000">
            <a:off x="5000625" y="3500438"/>
            <a:ext cx="1571625" cy="500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7" name="456 Conector recto de flecha"/>
          <p:cNvCxnSpPr/>
          <p:nvPr/>
        </p:nvCxnSpPr>
        <p:spPr>
          <a:xfrm rot="10800000">
            <a:off x="5000625" y="3571875"/>
            <a:ext cx="1714500" cy="857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458 Conector recto de flecha"/>
          <p:cNvCxnSpPr/>
          <p:nvPr/>
        </p:nvCxnSpPr>
        <p:spPr>
          <a:xfrm rot="10800000">
            <a:off x="5429250" y="4214813"/>
            <a:ext cx="1428750"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1" name="460 Conector recto de flecha"/>
          <p:cNvCxnSpPr/>
          <p:nvPr/>
        </p:nvCxnSpPr>
        <p:spPr>
          <a:xfrm flipV="1">
            <a:off x="1714500" y="2071688"/>
            <a:ext cx="2643188" cy="1428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3" name="462 Conector recto de flecha"/>
          <p:cNvCxnSpPr/>
          <p:nvPr/>
        </p:nvCxnSpPr>
        <p:spPr>
          <a:xfrm>
            <a:off x="1857375" y="2857500"/>
            <a:ext cx="1285875"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5" name="464 Conector recto de flecha"/>
          <p:cNvCxnSpPr/>
          <p:nvPr/>
        </p:nvCxnSpPr>
        <p:spPr>
          <a:xfrm>
            <a:off x="1714500" y="3643313"/>
            <a:ext cx="3071813" cy="5000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7" name="466 Conector recto de flecha"/>
          <p:cNvCxnSpPr/>
          <p:nvPr/>
        </p:nvCxnSpPr>
        <p:spPr>
          <a:xfrm>
            <a:off x="1785938" y="4500563"/>
            <a:ext cx="1785937" cy="1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9295" name="467 CuadroTexto"/>
          <p:cNvSpPr txBox="1">
            <a:spLocks noChangeArrowheads="1"/>
          </p:cNvSpPr>
          <p:nvPr/>
        </p:nvSpPr>
        <p:spPr bwMode="auto">
          <a:xfrm>
            <a:off x="5072063" y="1857375"/>
            <a:ext cx="357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a:solidFill>
                  <a:srgbClr val="000000"/>
                </a:solidFill>
              </a:rPr>
              <a:t>A</a:t>
            </a:r>
          </a:p>
        </p:txBody>
      </p:sp>
      <p:sp>
        <p:nvSpPr>
          <p:cNvPr id="139296" name="468 CuadroTexto"/>
          <p:cNvSpPr txBox="1">
            <a:spLocks noChangeArrowheads="1"/>
          </p:cNvSpPr>
          <p:nvPr/>
        </p:nvSpPr>
        <p:spPr bwMode="auto">
          <a:xfrm>
            <a:off x="3714750" y="2643188"/>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a:solidFill>
                  <a:srgbClr val="000000"/>
                </a:solidFill>
              </a:rPr>
              <a:t>B</a:t>
            </a:r>
          </a:p>
        </p:txBody>
      </p:sp>
      <p:sp>
        <p:nvSpPr>
          <p:cNvPr id="139297" name="469 CuadroTexto"/>
          <p:cNvSpPr txBox="1">
            <a:spLocks noChangeArrowheads="1"/>
          </p:cNvSpPr>
          <p:nvPr/>
        </p:nvSpPr>
        <p:spPr bwMode="auto">
          <a:xfrm>
            <a:off x="4572000" y="2643188"/>
            <a:ext cx="285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a:solidFill>
                  <a:srgbClr val="000000"/>
                </a:solidFill>
              </a:rPr>
              <a:t>C</a:t>
            </a:r>
          </a:p>
        </p:txBody>
      </p:sp>
      <p:sp>
        <p:nvSpPr>
          <p:cNvPr id="139298" name="470 CuadroTexto"/>
          <p:cNvSpPr txBox="1">
            <a:spLocks noChangeArrowheads="1"/>
          </p:cNvSpPr>
          <p:nvPr/>
        </p:nvSpPr>
        <p:spPr bwMode="auto">
          <a:xfrm>
            <a:off x="4214813" y="4429125"/>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a:solidFill>
                  <a:srgbClr val="000000"/>
                </a:solidFill>
              </a:rPr>
              <a:t>D</a:t>
            </a:r>
          </a:p>
        </p:txBody>
      </p:sp>
      <p:sp>
        <p:nvSpPr>
          <p:cNvPr id="139299" name="471 CuadroTexto"/>
          <p:cNvSpPr txBox="1">
            <a:spLocks noChangeArrowheads="1"/>
          </p:cNvSpPr>
          <p:nvPr/>
        </p:nvSpPr>
        <p:spPr bwMode="auto">
          <a:xfrm>
            <a:off x="5214938" y="4429125"/>
            <a:ext cx="285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0" tIns="45706" rIns="91410" bIns="45706">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s-ES_tradnl" altLang="en-US">
                <a:solidFill>
                  <a:srgbClr val="000000"/>
                </a:solidFill>
              </a:rPr>
              <a:t>E</a:t>
            </a:r>
          </a:p>
        </p:txBody>
      </p:sp>
      <p:cxnSp>
        <p:nvCxnSpPr>
          <p:cNvPr id="474" name="473 Conector recto de flecha"/>
          <p:cNvCxnSpPr/>
          <p:nvPr/>
        </p:nvCxnSpPr>
        <p:spPr>
          <a:xfrm rot="10800000">
            <a:off x="5000625" y="2357438"/>
            <a:ext cx="1643063" cy="428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62" name="476 Grupo"/>
          <p:cNvGrpSpPr>
            <a:grpSpLocks/>
          </p:cNvGrpSpPr>
          <p:nvPr/>
        </p:nvGrpSpPr>
        <p:grpSpPr bwMode="auto">
          <a:xfrm>
            <a:off x="500063" y="5857875"/>
            <a:ext cx="8143875" cy="357188"/>
            <a:chOff x="214282" y="5857892"/>
            <a:chExt cx="8143932" cy="357190"/>
          </a:xfrm>
        </p:grpSpPr>
        <p:sp>
          <p:nvSpPr>
            <p:cNvPr id="475" name="474 Rectángulo redondeado"/>
            <p:cNvSpPr/>
            <p:nvPr/>
          </p:nvSpPr>
          <p:spPr>
            <a:xfrm>
              <a:off x="214282" y="5929330"/>
              <a:ext cx="7286676" cy="2857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sp>
          <p:nvSpPr>
            <p:cNvPr id="476" name="475 Flecha derecha"/>
            <p:cNvSpPr/>
            <p:nvPr/>
          </p:nvSpPr>
          <p:spPr>
            <a:xfrm flipH="1">
              <a:off x="7786710" y="5857892"/>
              <a:ext cx="571504" cy="3571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a:solidFill>
                  <a:prstClr val="white"/>
                </a:solidFill>
              </a:endParaRPr>
            </a:p>
          </p:txBody>
        </p:sp>
      </p:grpSp>
      <p:sp>
        <p:nvSpPr>
          <p:cNvPr id="139302" name="125 CuadroTexto"/>
          <p:cNvSpPr txBox="1">
            <a:spLocks noChangeArrowheads="1"/>
          </p:cNvSpPr>
          <p:nvPr/>
        </p:nvSpPr>
        <p:spPr bwMode="auto">
          <a:xfrm>
            <a:off x="1000125" y="1143000"/>
            <a:ext cx="685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US" altLang="en-US">
                <a:solidFill>
                  <a:srgbClr val="000000"/>
                </a:solidFill>
              </a:rPr>
              <a:t>The simplest case: monogenic disease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wipe(down)">
                                      <p:cBhvr>
                                        <p:cTn id="7"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1 Título"/>
          <p:cNvSpPr>
            <a:spLocks noGrp="1"/>
          </p:cNvSpPr>
          <p:nvPr>
            <p:ph type="title"/>
          </p:nvPr>
        </p:nvSpPr>
        <p:spPr>
          <a:xfrm>
            <a:off x="251520" y="188640"/>
            <a:ext cx="8564488" cy="1143000"/>
          </a:xfrm>
        </p:spPr>
        <p:txBody>
          <a:bodyPr/>
          <a:lstStyle/>
          <a:p>
            <a:r>
              <a:rPr lang="en-GB" altLang="en-US" sz="4000"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Genotyping and nowadays NGS</a:t>
            </a:r>
            <a:endParaRPr lang="en-GB" altLang="en-US" sz="4000"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3824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348880"/>
            <a:ext cx="4071045" cy="287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Users\Ximo\Documents\presentaciones\2013-06-17 NGS congress London\HCSR_Affected(x4)_solid4Control_Solid5Control(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348880"/>
            <a:ext cx="4519345" cy="27519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878" y="4933330"/>
            <a:ext cx="1647888" cy="1235916"/>
          </a:xfrm>
          <a:prstGeom prst="rect">
            <a:avLst/>
          </a:prstGeom>
          <a:noFill/>
          <a:ln>
            <a:noFill/>
          </a:ln>
          <a:effectLst>
            <a:outerShdw dist="35921" dir="2700000" algn="ctr" rotWithShape="0">
              <a:srgbClr val="EEECE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1 Imagen"/>
          <p:cNvPicPr>
            <a:picLocks noChangeAspect="1"/>
          </p:cNvPicPr>
          <p:nvPr/>
        </p:nvPicPr>
        <p:blipFill>
          <a:blip r:embed="rId4">
            <a:lum/>
            <a:alphaModFix/>
          </a:blip>
          <a:srcRect/>
          <a:stretch>
            <a:fillRect/>
          </a:stretch>
        </p:blipFill>
        <p:spPr>
          <a:xfrm>
            <a:off x="1043608" y="5229200"/>
            <a:ext cx="2309370" cy="818097"/>
          </a:xfrm>
          <a:prstGeom prst="rect">
            <a:avLst/>
          </a:prstGeom>
          <a:noFill/>
          <a:ln>
            <a:noFill/>
          </a:ln>
        </p:spPr>
      </p:pic>
      <p:sp>
        <p:nvSpPr>
          <p:cNvPr id="3" name="2 Título"/>
          <p:cNvSpPr txBox="1">
            <a:spLocks noGrp="1"/>
          </p:cNvSpPr>
          <p:nvPr>
            <p:ph type="title" idx="4294967295"/>
          </p:nvPr>
        </p:nvSpPr>
        <p:spPr>
          <a:xfrm>
            <a:off x="32656" y="44624"/>
            <a:ext cx="9111345" cy="1143000"/>
          </a:xfrm>
        </p:spPr>
        <p:txBody>
          <a:bodyPr>
            <a:no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sz="4000" b="1" dirty="0" smtClean="0">
                <a:effectLst>
                  <a:outerShdw blurRad="38100" dist="38100" dir="2700000" algn="tl">
                    <a:srgbClr val="000000">
                      <a:alpha val="43137"/>
                    </a:srgbClr>
                  </a:outerShdw>
                </a:effectLst>
              </a:rPr>
              <a:t>Primary </a:t>
            </a:r>
            <a:r>
              <a:rPr lang="en-US" sz="4000" b="1" dirty="0">
                <a:effectLst>
                  <a:outerShdw blurRad="38100" dist="38100" dir="2700000" algn="tl">
                    <a:srgbClr val="000000">
                      <a:alpha val="43137"/>
                    </a:srgbClr>
                  </a:outerShdw>
                </a:effectLst>
              </a:rPr>
              <a:t>data </a:t>
            </a:r>
            <a:r>
              <a:rPr lang="en-US" sz="4000" b="1" dirty="0" smtClean="0">
                <a:effectLst>
                  <a:outerShdw blurRad="38100" dist="38100" dir="2700000" algn="tl">
                    <a:srgbClr val="000000">
                      <a:alpha val="43137"/>
                    </a:srgbClr>
                  </a:outerShdw>
                </a:effectLst>
              </a:rPr>
              <a:t>analysis </a:t>
            </a:r>
            <a:r>
              <a:rPr lang="en-US" sz="4000" b="1" dirty="0" smtClean="0">
                <a:effectLst>
                  <a:outerShdw blurRad="38100" dist="38100" dir="2700000" algn="tl">
                    <a:srgbClr val="000000">
                      <a:alpha val="43137"/>
                    </a:srgbClr>
                  </a:outerShdw>
                </a:effectLst>
              </a:rPr>
              <a:t>tools</a:t>
            </a:r>
            <a:endParaRPr lang="en-US" sz="1600" b="1" dirty="0">
              <a:effectLst>
                <a:outerShdw blurRad="38100" dist="38100" dir="2700000" algn="tl">
                  <a:srgbClr val="000000">
                    <a:alpha val="43137"/>
                  </a:srgbClr>
                </a:outerShdw>
              </a:effectLst>
            </a:endParaRPr>
          </a:p>
        </p:txBody>
      </p:sp>
      <p:pic>
        <p:nvPicPr>
          <p:cNvPr id="4" name="3 Imagen"/>
          <p:cNvPicPr>
            <a:picLocks noChangeAspect="1"/>
          </p:cNvPicPr>
          <p:nvPr/>
        </p:nvPicPr>
        <p:blipFill>
          <a:blip r:embed="rId5">
            <a:lum/>
            <a:alphaModFix/>
          </a:blip>
          <a:srcRect/>
          <a:stretch>
            <a:fillRect/>
          </a:stretch>
        </p:blipFill>
        <p:spPr>
          <a:xfrm>
            <a:off x="2040947" y="1112351"/>
            <a:ext cx="862095" cy="943179"/>
          </a:xfrm>
          <a:prstGeom prst="rect">
            <a:avLst/>
          </a:prstGeom>
          <a:noFill/>
          <a:ln>
            <a:noFill/>
          </a:ln>
        </p:spPr>
      </p:pic>
      <p:sp>
        <p:nvSpPr>
          <p:cNvPr id="6" name="5 Conector recto"/>
          <p:cNvSpPr/>
          <p:nvPr/>
        </p:nvSpPr>
        <p:spPr>
          <a:xfrm flipV="1">
            <a:off x="2954307" y="1505231"/>
            <a:ext cx="1467799" cy="1"/>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7" name="6 CuadroTexto"/>
          <p:cNvSpPr txBox="1"/>
          <p:nvPr/>
        </p:nvSpPr>
        <p:spPr>
          <a:xfrm>
            <a:off x="5039756" y="1345163"/>
            <a:ext cx="3825306" cy="320137"/>
          </a:xfrm>
          <a:prstGeom prst="rect">
            <a:avLst/>
          </a:prstGeom>
          <a:noFill/>
          <a:ln>
            <a:noFill/>
          </a:ln>
        </p:spPr>
        <p:txBody>
          <a:bodyPr vert="horz" wrap="none" lIns="89803" tIns="48983" rIns="89803" bIns="48983" anchorCtr="0" compatLnSpc="0">
            <a:spAutoFit/>
          </a:bodyPr>
          <a:lstStyle/>
          <a:p>
            <a:pPr algn="l" eaLnBrk="1">
              <a:spcBef>
                <a:spcPts val="0"/>
              </a:spcBef>
              <a:spcAft>
                <a:spcPts val="0"/>
              </a:spcAft>
            </a:pPr>
            <a:r>
              <a:rPr lang="en-US" sz="1500" b="1" dirty="0" err="1">
                <a:solidFill>
                  <a:srgbClr val="004586"/>
                </a:solidFill>
                <a:latin typeface="Arial" pitchFamily="18"/>
                <a:ea typeface="DejaVu Sans" pitchFamily="2"/>
                <a:cs typeface="Lohit Hindi" pitchFamily="2"/>
              </a:rPr>
              <a:t>Fastq</a:t>
            </a:r>
            <a:r>
              <a:rPr lang="en-US" sz="1500" b="1" dirty="0">
                <a:solidFill>
                  <a:srgbClr val="004586"/>
                </a:solidFill>
                <a:latin typeface="Arial" pitchFamily="18"/>
                <a:ea typeface="DejaVu Sans" pitchFamily="2"/>
                <a:cs typeface="Lohit Hindi" pitchFamily="2"/>
              </a:rPr>
              <a:t> file</a:t>
            </a:r>
            <a:r>
              <a:rPr lang="en-US" sz="1500" b="1" dirty="0">
                <a:solidFill>
                  <a:prstClr val="black"/>
                </a:solidFill>
                <a:latin typeface="Arial" pitchFamily="18"/>
                <a:ea typeface="DejaVu Sans" pitchFamily="2"/>
                <a:cs typeface="Lohit Hindi" pitchFamily="2"/>
              </a:rPr>
              <a:t>, up to hundreds of GB per run</a:t>
            </a:r>
          </a:p>
        </p:txBody>
      </p:sp>
      <p:sp>
        <p:nvSpPr>
          <p:cNvPr id="8" name="7 CuadroTexto"/>
          <p:cNvSpPr txBox="1"/>
          <p:nvPr/>
        </p:nvSpPr>
        <p:spPr>
          <a:xfrm>
            <a:off x="3523678" y="2042140"/>
            <a:ext cx="2244232"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a:t>QC and preprocessing</a:t>
            </a:r>
          </a:p>
        </p:txBody>
      </p:sp>
      <p:sp>
        <p:nvSpPr>
          <p:cNvPr id="9" name="8 CuadroTexto"/>
          <p:cNvSpPr txBox="1"/>
          <p:nvPr/>
        </p:nvSpPr>
        <p:spPr>
          <a:xfrm>
            <a:off x="3131840" y="2588845"/>
            <a:ext cx="3027908"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p>
            <a:pPr algn="l" eaLnBrk="1">
              <a:spcBef>
                <a:spcPts val="0"/>
              </a:spcBef>
              <a:spcAft>
                <a:spcPts val="0"/>
              </a:spcAft>
            </a:pPr>
            <a:r>
              <a:rPr lang="en-US" sz="1500" b="1" dirty="0">
                <a:solidFill>
                  <a:srgbClr val="000080"/>
                </a:solidFill>
                <a:latin typeface="Arial" pitchFamily="18"/>
                <a:ea typeface="DejaVu Sans" pitchFamily="2"/>
                <a:cs typeface="Lohit Hindi" pitchFamily="2"/>
              </a:rPr>
              <a:t>HPG Aligner</a:t>
            </a:r>
            <a:r>
              <a:rPr lang="en-US" sz="1500" b="1" dirty="0">
                <a:solidFill>
                  <a:prstClr val="black"/>
                </a:solidFill>
                <a:latin typeface="Arial" pitchFamily="18"/>
                <a:ea typeface="DejaVu Sans" pitchFamily="2"/>
                <a:cs typeface="Lohit Hindi" pitchFamily="2"/>
              </a:rPr>
              <a:t>, short read aligner</a:t>
            </a:r>
          </a:p>
        </p:txBody>
      </p:sp>
      <p:sp>
        <p:nvSpPr>
          <p:cNvPr id="10" name="9 CuadroTexto"/>
          <p:cNvSpPr txBox="1"/>
          <p:nvPr/>
        </p:nvSpPr>
        <p:spPr>
          <a:xfrm>
            <a:off x="3523678" y="3647327"/>
            <a:ext cx="2244232"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a:t>QC and preprocessing</a:t>
            </a:r>
          </a:p>
        </p:txBody>
      </p:sp>
      <p:sp>
        <p:nvSpPr>
          <p:cNvPr id="13" name="12 CuadroTexto"/>
          <p:cNvSpPr txBox="1"/>
          <p:nvPr/>
        </p:nvSpPr>
        <p:spPr>
          <a:xfrm>
            <a:off x="4197099" y="4741715"/>
            <a:ext cx="897390" cy="320137"/>
          </a:xfrm>
          <a:prstGeom prst="rect">
            <a:avLst/>
          </a:prstGeom>
          <a:solidFill>
            <a:schemeClr val="bg1">
              <a:lumMod val="85000"/>
            </a:schemeClr>
          </a:solidFill>
          <a:ln>
            <a:noFill/>
          </a:ln>
        </p:spPr>
        <p:txBody>
          <a:bodyPr vert="horz" wrap="none" lIns="89803" tIns="48983" rIns="89803" bIns="48983" anchorCtr="0" compatLnSpc="0">
            <a:spAutoFit/>
          </a:bodyPr>
          <a:lstStyle/>
          <a:p>
            <a:pPr algn="l" eaLnBrk="1">
              <a:spcBef>
                <a:spcPts val="0"/>
              </a:spcBef>
              <a:spcAft>
                <a:spcPts val="0"/>
              </a:spcAft>
            </a:pPr>
            <a:r>
              <a:rPr lang="en-US" sz="1500" b="1" dirty="0">
                <a:solidFill>
                  <a:srgbClr val="004586"/>
                </a:solidFill>
                <a:latin typeface="Arial" pitchFamily="18"/>
                <a:ea typeface="DejaVu Sans" pitchFamily="2"/>
                <a:cs typeface="Lohit Hindi" pitchFamily="2"/>
              </a:rPr>
              <a:t>VCF file</a:t>
            </a:r>
          </a:p>
        </p:txBody>
      </p:sp>
      <p:sp>
        <p:nvSpPr>
          <p:cNvPr id="14" name="13 CuadroTexto"/>
          <p:cNvSpPr txBox="1"/>
          <p:nvPr/>
        </p:nvSpPr>
        <p:spPr>
          <a:xfrm>
            <a:off x="3523678" y="5231151"/>
            <a:ext cx="2244232"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a:t>QC and preprocessing</a:t>
            </a:r>
          </a:p>
        </p:txBody>
      </p:sp>
      <p:sp>
        <p:nvSpPr>
          <p:cNvPr id="15" name="14 Conector recto"/>
          <p:cNvSpPr/>
          <p:nvPr/>
        </p:nvSpPr>
        <p:spPr>
          <a:xfrm>
            <a:off x="4645794" y="1784463"/>
            <a:ext cx="0" cy="257677"/>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16" name="15 Conector recto"/>
          <p:cNvSpPr/>
          <p:nvPr/>
        </p:nvSpPr>
        <p:spPr>
          <a:xfrm>
            <a:off x="4645794" y="2431267"/>
            <a:ext cx="0" cy="128838"/>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18" name="17 Conector recto"/>
          <p:cNvSpPr/>
          <p:nvPr/>
        </p:nvSpPr>
        <p:spPr>
          <a:xfrm flipH="1">
            <a:off x="4645793" y="3497979"/>
            <a:ext cx="0" cy="158129"/>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19" name="18 Conector recto"/>
          <p:cNvSpPr/>
          <p:nvPr/>
        </p:nvSpPr>
        <p:spPr>
          <a:xfrm>
            <a:off x="4610460" y="3967464"/>
            <a:ext cx="0" cy="267718"/>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20" name="19 Conector recto"/>
          <p:cNvSpPr/>
          <p:nvPr/>
        </p:nvSpPr>
        <p:spPr>
          <a:xfrm>
            <a:off x="4645794" y="5016537"/>
            <a:ext cx="0" cy="257675"/>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21" name="20 Conector recto"/>
          <p:cNvSpPr/>
          <p:nvPr/>
        </p:nvSpPr>
        <p:spPr>
          <a:xfrm flipH="1">
            <a:off x="2474382" y="5435861"/>
            <a:ext cx="1049296" cy="564653"/>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22" name="21 Conector recto"/>
          <p:cNvSpPr/>
          <p:nvPr/>
        </p:nvSpPr>
        <p:spPr>
          <a:xfrm>
            <a:off x="5920658" y="5435861"/>
            <a:ext cx="718220" cy="564653"/>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23" name="22 CuadroTexto"/>
          <p:cNvSpPr txBox="1"/>
          <p:nvPr/>
        </p:nvSpPr>
        <p:spPr>
          <a:xfrm>
            <a:off x="611560" y="6056688"/>
            <a:ext cx="3334531"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dirty="0" smtClean="0"/>
              <a:t>Genome Maps. Variant </a:t>
            </a:r>
            <a:r>
              <a:rPr lang="en-US" dirty="0"/>
              <a:t>VCF viewer</a:t>
            </a:r>
          </a:p>
        </p:txBody>
      </p:sp>
      <p:sp>
        <p:nvSpPr>
          <p:cNvPr id="24" name="23 CuadroTexto"/>
          <p:cNvSpPr txBox="1"/>
          <p:nvPr/>
        </p:nvSpPr>
        <p:spPr>
          <a:xfrm>
            <a:off x="5436096" y="6025162"/>
            <a:ext cx="3686743"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dirty="0" err="1" smtClean="0"/>
              <a:t>BiERApp</a:t>
            </a:r>
            <a:r>
              <a:rPr lang="en-US" dirty="0" smtClean="0"/>
              <a:t> candidate gene prioritization</a:t>
            </a:r>
            <a:endParaRPr lang="en-US" dirty="0"/>
          </a:p>
        </p:txBody>
      </p:sp>
      <p:sp>
        <p:nvSpPr>
          <p:cNvPr id="25" name="24 CuadroTexto"/>
          <p:cNvSpPr txBox="1"/>
          <p:nvPr/>
        </p:nvSpPr>
        <p:spPr>
          <a:xfrm>
            <a:off x="6429391" y="2055530"/>
            <a:ext cx="2066862" cy="423370"/>
          </a:xfrm>
          <a:prstGeom prst="rect">
            <a:avLst/>
          </a:prstGeom>
          <a:noFill/>
          <a:ln>
            <a:noFill/>
          </a:ln>
        </p:spPr>
        <p:txBody>
          <a:bodyPr vert="horz" wrap="square" lIns="89803" tIns="48983" rIns="89803" bIns="48983" anchorCtr="0" compatLnSpc="0">
            <a:spAutoFit/>
          </a:bodyPr>
          <a:lstStyle/>
          <a:p>
            <a:pPr algn="l" eaLnBrk="1">
              <a:spcBef>
                <a:spcPts val="0"/>
              </a:spcBef>
              <a:spcAft>
                <a:spcPts val="0"/>
              </a:spcAft>
            </a:pPr>
            <a:r>
              <a:rPr lang="en-US" sz="1100" dirty="0">
                <a:solidFill>
                  <a:prstClr val="black"/>
                </a:solidFill>
                <a:latin typeface="Arial" pitchFamily="18"/>
                <a:ea typeface="DejaVu Sans" pitchFamily="2"/>
                <a:cs typeface="Lohit Hindi" pitchFamily="2"/>
              </a:rPr>
              <a:t>QC stats, filtering and preprocessing options</a:t>
            </a:r>
          </a:p>
        </p:txBody>
      </p:sp>
      <p:sp>
        <p:nvSpPr>
          <p:cNvPr id="26" name="25 CuadroTexto"/>
          <p:cNvSpPr txBox="1"/>
          <p:nvPr/>
        </p:nvSpPr>
        <p:spPr>
          <a:xfrm>
            <a:off x="3496844" y="4235182"/>
            <a:ext cx="2297901" cy="320137"/>
          </a:xfrm>
          <a:prstGeom prst="rect">
            <a:avLst/>
          </a:prstGeom>
          <a:noFill/>
          <a:ln w="18360">
            <a:solidFill>
              <a:srgbClr val="808080"/>
            </a:solidFill>
            <a:prstDash val="solid"/>
          </a:ln>
          <a:effectLst>
            <a:outerShdw blurRad="50800" dist="38100" dir="2700000" algn="tl" rotWithShape="0">
              <a:prstClr val="black">
                <a:alpha val="40000"/>
              </a:prstClr>
            </a:outerShdw>
          </a:effectLst>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0080"/>
                </a:solidFill>
                <a:latin typeface="Arial" pitchFamily="18"/>
                <a:ea typeface="DejaVu Sans" pitchFamily="2"/>
                <a:cs typeface="Lohit Hindi" pitchFamily="2"/>
              </a:defRPr>
            </a:lvl1pPr>
          </a:lstStyle>
          <a:p>
            <a:pPr algn="l" eaLnBrk="1"/>
            <a:r>
              <a:rPr lang="en-US"/>
              <a:t>Variant calling analysis</a:t>
            </a:r>
          </a:p>
        </p:txBody>
      </p:sp>
      <p:pic>
        <p:nvPicPr>
          <p:cNvPr id="27" name="26 Imagen"/>
          <p:cNvPicPr>
            <a:picLocks noChangeAspect="1"/>
          </p:cNvPicPr>
          <p:nvPr/>
        </p:nvPicPr>
        <p:blipFill>
          <a:blip r:embed="rId6">
            <a:lum/>
            <a:alphaModFix/>
          </a:blip>
          <a:srcRect/>
          <a:stretch>
            <a:fillRect/>
          </a:stretch>
        </p:blipFill>
        <p:spPr>
          <a:xfrm>
            <a:off x="4422107" y="1314505"/>
            <a:ext cx="447375" cy="447423"/>
          </a:xfrm>
          <a:prstGeom prst="rect">
            <a:avLst/>
          </a:prstGeom>
          <a:noFill/>
          <a:ln>
            <a:noFill/>
          </a:ln>
        </p:spPr>
      </p:pic>
      <p:sp>
        <p:nvSpPr>
          <p:cNvPr id="29" name="28 Conector recto"/>
          <p:cNvSpPr/>
          <p:nvPr/>
        </p:nvSpPr>
        <p:spPr>
          <a:xfrm>
            <a:off x="4645794" y="4492202"/>
            <a:ext cx="0" cy="257677"/>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30" name="29 CuadroTexto"/>
          <p:cNvSpPr txBox="1"/>
          <p:nvPr/>
        </p:nvSpPr>
        <p:spPr>
          <a:xfrm>
            <a:off x="6399227" y="2532344"/>
            <a:ext cx="2421247" cy="747818"/>
          </a:xfrm>
          <a:prstGeom prst="rect">
            <a:avLst/>
          </a:prstGeom>
          <a:noFill/>
          <a:ln>
            <a:noFill/>
          </a:ln>
        </p:spPr>
        <p:txBody>
          <a:bodyPr vert="horz" wrap="square" lIns="89803" tIns="48983" rIns="89803" bIns="48983" anchorCtr="0" compatLnSpc="0">
            <a:spAutoFit/>
          </a:bodyPr>
          <a:lstStyle/>
          <a:p>
            <a:pPr algn="l" eaLnBrk="1">
              <a:spcBef>
                <a:spcPts val="0"/>
              </a:spcBef>
              <a:spcAft>
                <a:spcPts val="0"/>
              </a:spcAft>
            </a:pPr>
            <a:r>
              <a:rPr lang="en-US" sz="1100" dirty="0">
                <a:solidFill>
                  <a:prstClr val="black"/>
                </a:solidFill>
                <a:latin typeface="Arial" pitchFamily="18"/>
                <a:ea typeface="DejaVu Sans" pitchFamily="2"/>
                <a:cs typeface="Lohit Hindi" pitchFamily="2"/>
              </a:rPr>
              <a:t>Double mapping strategy:</a:t>
            </a:r>
          </a:p>
          <a:p>
            <a:pPr algn="l" eaLnBrk="1">
              <a:spcBef>
                <a:spcPts val="0"/>
              </a:spcBef>
              <a:spcAft>
                <a:spcPts val="0"/>
              </a:spcAft>
            </a:pPr>
            <a:r>
              <a:rPr lang="en-US" sz="1100" dirty="0">
                <a:solidFill>
                  <a:prstClr val="black"/>
                </a:solidFill>
                <a:latin typeface="Arial" pitchFamily="18"/>
                <a:ea typeface="DejaVu Sans" pitchFamily="2"/>
                <a:cs typeface="Lohit Hindi" pitchFamily="2"/>
              </a:rPr>
              <a:t>Burrows-Wheeler Transform (</a:t>
            </a:r>
            <a:r>
              <a:rPr lang="en-US" sz="1100" i="1" dirty="0">
                <a:solidFill>
                  <a:prstClr val="black"/>
                </a:solidFill>
                <a:latin typeface="Arial" pitchFamily="18"/>
                <a:ea typeface="DejaVu Sans" pitchFamily="2"/>
                <a:cs typeface="Lohit Hindi" pitchFamily="2"/>
              </a:rPr>
              <a:t>GPU </a:t>
            </a:r>
            <a:r>
              <a:rPr lang="en-US" sz="1100" i="1" dirty="0" err="1">
                <a:solidFill>
                  <a:prstClr val="black"/>
                </a:solidFill>
                <a:latin typeface="Arial" pitchFamily="18"/>
                <a:ea typeface="DejaVu Sans" pitchFamily="2"/>
                <a:cs typeface="Lohit Hindi" pitchFamily="2"/>
              </a:rPr>
              <a:t>Nvidia</a:t>
            </a:r>
            <a:r>
              <a:rPr lang="en-US" sz="1100" i="1" dirty="0">
                <a:solidFill>
                  <a:prstClr val="black"/>
                </a:solidFill>
                <a:latin typeface="Arial" pitchFamily="18"/>
                <a:ea typeface="DejaVu Sans" pitchFamily="2"/>
                <a:cs typeface="Lohit Hindi" pitchFamily="2"/>
              </a:rPr>
              <a:t> CUDA</a:t>
            </a:r>
            <a:r>
              <a:rPr lang="en-US" sz="1100" dirty="0">
                <a:solidFill>
                  <a:prstClr val="black"/>
                </a:solidFill>
                <a:latin typeface="Arial" pitchFamily="18"/>
                <a:ea typeface="DejaVu Sans" pitchFamily="2"/>
                <a:cs typeface="Lohit Hindi" pitchFamily="2"/>
              </a:rPr>
              <a:t>) </a:t>
            </a:r>
            <a:r>
              <a:rPr lang="en-US" sz="1100" dirty="0">
                <a:solidFill>
                  <a:prstClr val="black"/>
                </a:solidFill>
                <a:latin typeface="Arial" pitchFamily="18"/>
                <a:ea typeface="DejaVu Sans" pitchFamily="2"/>
                <a:cs typeface="Lohit Hindi" pitchFamily="2"/>
              </a:rPr>
              <a:t>+ Smith-Waterman </a:t>
            </a:r>
            <a:r>
              <a:rPr lang="en-US" sz="1100" dirty="0">
                <a:solidFill>
                  <a:prstClr val="black"/>
                </a:solidFill>
                <a:latin typeface="Arial" pitchFamily="18"/>
                <a:ea typeface="DejaVu Sans" pitchFamily="2"/>
                <a:cs typeface="Lohit Hindi" pitchFamily="2"/>
              </a:rPr>
              <a:t>(</a:t>
            </a:r>
            <a:r>
              <a:rPr lang="en-US" sz="1100" i="1" dirty="0">
                <a:solidFill>
                  <a:prstClr val="black"/>
                </a:solidFill>
                <a:latin typeface="Arial" pitchFamily="18"/>
                <a:ea typeface="DejaVu Sans" pitchFamily="2"/>
                <a:cs typeface="Lohit Hindi" pitchFamily="2"/>
              </a:rPr>
              <a:t>CPU </a:t>
            </a:r>
            <a:r>
              <a:rPr lang="en-US" sz="1100" i="1" dirty="0" err="1">
                <a:solidFill>
                  <a:prstClr val="black"/>
                </a:solidFill>
                <a:latin typeface="Arial" pitchFamily="18"/>
                <a:ea typeface="DejaVu Sans" pitchFamily="2"/>
                <a:cs typeface="Lohit Hindi" pitchFamily="2"/>
              </a:rPr>
              <a:t>OpenMP+SSE</a:t>
            </a:r>
            <a:r>
              <a:rPr lang="en-US" sz="1100" i="1" dirty="0">
                <a:solidFill>
                  <a:prstClr val="black"/>
                </a:solidFill>
                <a:latin typeface="Arial" pitchFamily="18"/>
                <a:ea typeface="DejaVu Sans" pitchFamily="2"/>
                <a:cs typeface="Lohit Hindi" pitchFamily="2"/>
              </a:rPr>
              <a:t>/AVX</a:t>
            </a:r>
            <a:r>
              <a:rPr lang="en-US" sz="1100" dirty="0">
                <a:solidFill>
                  <a:prstClr val="black"/>
                </a:solidFill>
                <a:latin typeface="Arial" pitchFamily="18"/>
                <a:ea typeface="DejaVu Sans" pitchFamily="2"/>
                <a:cs typeface="Lohit Hindi" pitchFamily="2"/>
              </a:rPr>
              <a:t>)</a:t>
            </a:r>
          </a:p>
        </p:txBody>
      </p:sp>
      <p:sp>
        <p:nvSpPr>
          <p:cNvPr id="31" name="30 CuadroTexto"/>
          <p:cNvSpPr txBox="1"/>
          <p:nvPr/>
        </p:nvSpPr>
        <p:spPr>
          <a:xfrm>
            <a:off x="5798341" y="3656108"/>
            <a:ext cx="2957569" cy="261147"/>
          </a:xfrm>
          <a:prstGeom prst="rect">
            <a:avLst/>
          </a:prstGeom>
          <a:noFill/>
          <a:ln>
            <a:noFill/>
          </a:ln>
        </p:spPr>
        <p:txBody>
          <a:bodyPr vert="horz" wrap="none" lIns="89803" tIns="48983" rIns="89803" bIns="48983" anchorCtr="0" compatLnSpc="0">
            <a:spAutoFit/>
          </a:bodyPr>
          <a:lstStyle/>
          <a:p>
            <a:pPr algn="l" eaLnBrk="1">
              <a:spcBef>
                <a:spcPts val="0"/>
              </a:spcBef>
              <a:spcAft>
                <a:spcPts val="0"/>
              </a:spcAft>
            </a:pPr>
            <a:r>
              <a:rPr lang="en-US" sz="1100" dirty="0">
                <a:solidFill>
                  <a:prstClr val="black"/>
                </a:solidFill>
                <a:latin typeface="Arial" pitchFamily="18"/>
                <a:ea typeface="DejaVu Sans" pitchFamily="2"/>
                <a:cs typeface="Lohit Hindi" pitchFamily="2"/>
              </a:rPr>
              <a:t>QC stats, filtering and preprocessing options</a:t>
            </a:r>
          </a:p>
        </p:txBody>
      </p:sp>
      <p:sp>
        <p:nvSpPr>
          <p:cNvPr id="32" name="31 CuadroTexto"/>
          <p:cNvSpPr txBox="1"/>
          <p:nvPr/>
        </p:nvSpPr>
        <p:spPr>
          <a:xfrm>
            <a:off x="5983427" y="4199405"/>
            <a:ext cx="2070788" cy="585594"/>
          </a:xfrm>
          <a:prstGeom prst="rect">
            <a:avLst/>
          </a:prstGeom>
          <a:noFill/>
          <a:ln>
            <a:noFill/>
          </a:ln>
        </p:spPr>
        <p:txBody>
          <a:bodyPr vert="horz" wrap="none" lIns="89803" tIns="48983" rIns="89803" bIns="48983" anchorCtr="0" compatLnSpc="0">
            <a:spAutoFit/>
          </a:bodyPr>
          <a:lstStyle/>
          <a:p>
            <a:pPr algn="l" eaLnBrk="1">
              <a:spcBef>
                <a:spcPts val="0"/>
              </a:spcBef>
              <a:spcAft>
                <a:spcPts val="0"/>
              </a:spcAft>
            </a:pPr>
            <a:r>
              <a:rPr lang="en-US" sz="1100" dirty="0">
                <a:solidFill>
                  <a:prstClr val="black"/>
                </a:solidFill>
                <a:latin typeface="Arial" pitchFamily="18"/>
                <a:ea typeface="DejaVu Sans" pitchFamily="2"/>
                <a:cs typeface="Lohit Hindi" pitchFamily="2"/>
              </a:rPr>
              <a:t>GATK and SAM </a:t>
            </a:r>
            <a:r>
              <a:rPr lang="en-US" sz="1100" dirty="0" err="1">
                <a:solidFill>
                  <a:prstClr val="black"/>
                </a:solidFill>
                <a:latin typeface="Arial" pitchFamily="18"/>
                <a:ea typeface="DejaVu Sans" pitchFamily="2"/>
                <a:cs typeface="Lohit Hindi" pitchFamily="2"/>
              </a:rPr>
              <a:t>mPileup</a:t>
            </a:r>
            <a:r>
              <a:rPr lang="en-US" sz="1100" dirty="0">
                <a:solidFill>
                  <a:prstClr val="black"/>
                </a:solidFill>
                <a:latin typeface="Arial" pitchFamily="18"/>
                <a:ea typeface="DejaVu Sans" pitchFamily="2"/>
                <a:cs typeface="Lohit Hindi" pitchFamily="2"/>
              </a:rPr>
              <a:t> HPC</a:t>
            </a:r>
          </a:p>
          <a:p>
            <a:pPr algn="l" eaLnBrk="1">
              <a:spcBef>
                <a:spcPts val="0"/>
              </a:spcBef>
              <a:spcAft>
                <a:spcPts val="0"/>
              </a:spcAft>
            </a:pPr>
            <a:r>
              <a:rPr lang="en-US" sz="1100" dirty="0">
                <a:solidFill>
                  <a:prstClr val="black"/>
                </a:solidFill>
                <a:latin typeface="Arial" pitchFamily="18"/>
                <a:ea typeface="DejaVu Sans" pitchFamily="2"/>
                <a:cs typeface="Lohit Hindi" pitchFamily="2"/>
              </a:rPr>
              <a:t> Implementation.</a:t>
            </a:r>
          </a:p>
          <a:p>
            <a:pPr algn="l" eaLnBrk="1">
              <a:spcBef>
                <a:spcPts val="0"/>
              </a:spcBef>
              <a:spcAft>
                <a:spcPts val="0"/>
              </a:spcAft>
            </a:pPr>
            <a:r>
              <a:rPr lang="en-US" sz="1100" dirty="0">
                <a:solidFill>
                  <a:prstClr val="black"/>
                </a:solidFill>
                <a:latin typeface="Arial" pitchFamily="18"/>
                <a:ea typeface="DejaVu Sans" pitchFamily="2"/>
                <a:cs typeface="Lohit Hindi" pitchFamily="2"/>
              </a:rPr>
              <a:t>Statistics genomic tests</a:t>
            </a:r>
          </a:p>
        </p:txBody>
      </p:sp>
      <p:sp>
        <p:nvSpPr>
          <p:cNvPr id="33" name="32 CuadroTexto"/>
          <p:cNvSpPr txBox="1"/>
          <p:nvPr/>
        </p:nvSpPr>
        <p:spPr>
          <a:xfrm>
            <a:off x="5436097" y="6311910"/>
            <a:ext cx="3686742" cy="408623"/>
          </a:xfrm>
          <a:prstGeom prst="rect">
            <a:avLst/>
          </a:prstGeom>
          <a:noFill/>
          <a:ln>
            <a:noFill/>
          </a:ln>
        </p:spPr>
        <p:txBody>
          <a:bodyPr vert="horz" wrap="square" lIns="89803" tIns="48983" rIns="89803" bIns="48983" anchorCtr="0" compatLnSpc="0">
            <a:spAutoFit/>
          </a:bodyPr>
          <a:lstStyle/>
          <a:p>
            <a:pPr algn="l" eaLnBrk="1">
              <a:spcBef>
                <a:spcPts val="0"/>
              </a:spcBef>
              <a:spcAft>
                <a:spcPts val="0"/>
              </a:spcAft>
            </a:pPr>
            <a:r>
              <a:rPr lang="en-US" sz="1050" b="1" dirty="0">
                <a:solidFill>
                  <a:prstClr val="black"/>
                </a:solidFill>
                <a:latin typeface="Arial" pitchFamily="18"/>
                <a:ea typeface="DejaVu Sans" pitchFamily="2"/>
                <a:cs typeface="Lohit Hindi" pitchFamily="2"/>
              </a:rPr>
              <a:t>Consequence type, </a:t>
            </a:r>
            <a:r>
              <a:rPr lang="en-US" sz="1050" b="1" dirty="0">
                <a:solidFill>
                  <a:prstClr val="black"/>
                </a:solidFill>
                <a:latin typeface="Arial" pitchFamily="18"/>
                <a:ea typeface="DejaVu Sans" pitchFamily="2"/>
                <a:cs typeface="Lohit Hindi" pitchFamily="2"/>
              </a:rPr>
              <a:t>pathogenicity, Population frequencies, </a:t>
            </a:r>
            <a:r>
              <a:rPr lang="en-US" sz="1050" b="1" dirty="0" err="1">
                <a:solidFill>
                  <a:prstClr val="black"/>
                </a:solidFill>
                <a:latin typeface="Arial" pitchFamily="18"/>
                <a:ea typeface="DejaVu Sans" pitchFamily="2"/>
                <a:cs typeface="Lohit Hindi" pitchFamily="2"/>
              </a:rPr>
              <a:t>etc</a:t>
            </a:r>
            <a:r>
              <a:rPr lang="en-US" sz="1050" b="1" dirty="0">
                <a:solidFill>
                  <a:prstClr val="black"/>
                </a:solidFill>
                <a:latin typeface="Arial" pitchFamily="18"/>
                <a:ea typeface="DejaVu Sans" pitchFamily="2"/>
                <a:cs typeface="Lohit Hindi" pitchFamily="2"/>
              </a:rPr>
              <a:t> </a:t>
            </a:r>
            <a:endParaRPr lang="en-US" sz="1050" b="1" dirty="0">
              <a:solidFill>
                <a:prstClr val="black"/>
              </a:solidFill>
              <a:latin typeface="Arial" pitchFamily="18"/>
              <a:ea typeface="DejaVu Sans" pitchFamily="2"/>
              <a:cs typeface="Lohit Hindi" pitchFamily="2"/>
            </a:endParaRPr>
          </a:p>
        </p:txBody>
      </p:sp>
      <p:sp>
        <p:nvSpPr>
          <p:cNvPr id="34" name="33 CuadroTexto"/>
          <p:cNvSpPr txBox="1"/>
          <p:nvPr/>
        </p:nvSpPr>
        <p:spPr>
          <a:xfrm>
            <a:off x="3167010" y="5553758"/>
            <a:ext cx="2957569" cy="261147"/>
          </a:xfrm>
          <a:prstGeom prst="rect">
            <a:avLst/>
          </a:prstGeom>
          <a:noFill/>
          <a:ln>
            <a:noFill/>
          </a:ln>
        </p:spPr>
        <p:txBody>
          <a:bodyPr vert="horz" wrap="none" lIns="89803" tIns="48983" rIns="89803" bIns="48983" anchorCtr="0" compatLnSpc="0">
            <a:spAutoFit/>
          </a:bodyPr>
          <a:lstStyle/>
          <a:p>
            <a:pPr algn="l" eaLnBrk="1">
              <a:spcBef>
                <a:spcPts val="0"/>
              </a:spcBef>
              <a:spcAft>
                <a:spcPts val="0"/>
              </a:spcAft>
            </a:pPr>
            <a:r>
              <a:rPr lang="en-US" sz="1100" dirty="0">
                <a:solidFill>
                  <a:prstClr val="black"/>
                </a:solidFill>
                <a:latin typeface="Arial" pitchFamily="18"/>
                <a:ea typeface="DejaVu Sans" pitchFamily="2"/>
                <a:cs typeface="Lohit Hindi" pitchFamily="2"/>
              </a:rPr>
              <a:t>QC stats, filtering and preprocessing options</a:t>
            </a:r>
          </a:p>
        </p:txBody>
      </p:sp>
      <p:sp>
        <p:nvSpPr>
          <p:cNvPr id="35" name="34 CuadroTexto"/>
          <p:cNvSpPr txBox="1"/>
          <p:nvPr/>
        </p:nvSpPr>
        <p:spPr>
          <a:xfrm>
            <a:off x="1086867" y="6417174"/>
            <a:ext cx="2223970" cy="261147"/>
          </a:xfrm>
          <a:prstGeom prst="rect">
            <a:avLst/>
          </a:prstGeom>
          <a:noFill/>
          <a:ln>
            <a:noFill/>
          </a:ln>
        </p:spPr>
        <p:txBody>
          <a:bodyPr vert="horz" wrap="none" lIns="89803" tIns="48983" rIns="89803" bIns="48983" anchorCtr="0" compatLnSpc="0">
            <a:spAutoFit/>
          </a:bodyPr>
          <a:lstStyle/>
          <a:p>
            <a:pPr algn="l" eaLnBrk="1">
              <a:spcBef>
                <a:spcPts val="0"/>
              </a:spcBef>
              <a:spcAft>
                <a:spcPts val="0"/>
              </a:spcAft>
            </a:pPr>
            <a:r>
              <a:rPr lang="en-US" sz="1100">
                <a:solidFill>
                  <a:prstClr val="black"/>
                </a:solidFill>
                <a:latin typeface="Arial" pitchFamily="18"/>
                <a:ea typeface="DejaVu Sans" pitchFamily="2"/>
                <a:cs typeface="Lohit Hindi" pitchFamily="2"/>
              </a:rPr>
              <a:t>HTML5+SVG Web based viewer</a:t>
            </a:r>
          </a:p>
        </p:txBody>
      </p:sp>
      <p:sp>
        <p:nvSpPr>
          <p:cNvPr id="37" name="36 Conector recto"/>
          <p:cNvSpPr/>
          <p:nvPr/>
        </p:nvSpPr>
        <p:spPr>
          <a:xfrm flipH="1">
            <a:off x="4645793" y="2906253"/>
            <a:ext cx="0" cy="271589"/>
          </a:xfrm>
          <a:prstGeom prst="line">
            <a:avLst/>
          </a:prstGeom>
          <a:noFill/>
          <a:ln w="0">
            <a:solidFill>
              <a:srgbClr val="000000"/>
            </a:solidFill>
            <a:prstDash val="solid"/>
            <a:tailEnd type="arrow"/>
          </a:ln>
          <a:effectLst>
            <a:outerShdw blurRad="50800" dist="38100" dir="2700000" algn="tl" rotWithShape="0">
              <a:prstClr val="black">
                <a:alpha val="40000"/>
              </a:prstClr>
            </a:outerShdw>
          </a:effectLst>
        </p:spPr>
        <p:txBody>
          <a:bodyPr vert="horz" wrap="none" lIns="81639" tIns="40820" rIns="81639" bIns="40820" anchor="ctr" anchorCtr="0" compatLnSpc="0"/>
          <a:lstStyle/>
          <a:p>
            <a:pPr algn="l" eaLnBrk="1">
              <a:spcBef>
                <a:spcPts val="0"/>
              </a:spcBef>
              <a:spcAft>
                <a:spcPts val="0"/>
              </a:spcAft>
            </a:pPr>
            <a:endParaRPr lang="en-US" sz="1600">
              <a:solidFill>
                <a:prstClr val="black"/>
              </a:solidFill>
              <a:latin typeface="Arial" pitchFamily="18"/>
              <a:ea typeface="DejaVu Sans" pitchFamily="2"/>
              <a:cs typeface="Lohit Hindi" pitchFamily="2"/>
            </a:endParaRPr>
          </a:p>
        </p:txBody>
      </p:sp>
      <p:sp>
        <p:nvSpPr>
          <p:cNvPr id="42" name="41 CuadroTexto"/>
          <p:cNvSpPr txBox="1"/>
          <p:nvPr/>
        </p:nvSpPr>
        <p:spPr>
          <a:xfrm>
            <a:off x="3894641" y="3177843"/>
            <a:ext cx="1431639" cy="320137"/>
          </a:xfrm>
          <a:prstGeom prst="rect">
            <a:avLst/>
          </a:prstGeom>
          <a:solidFill>
            <a:schemeClr val="bg1">
              <a:lumMod val="85000"/>
            </a:schemeClr>
          </a:solidFill>
          <a:ln>
            <a:noFill/>
          </a:ln>
        </p:spPr>
        <p:txBody>
          <a:bodyPr vert="horz" wrap="none" lIns="89803" tIns="48983" rIns="89803" bIns="48983" anchorCtr="0" compatLnSpc="0">
            <a:spAutoFit/>
          </a:bodyPr>
          <a:lstStyle>
            <a:defPPr>
              <a:defRPr lang="es-ES"/>
            </a:defPPr>
            <a:lvl1pPr hangingPunct="0">
              <a:spcBef>
                <a:spcPts val="0"/>
              </a:spcBef>
              <a:spcAft>
                <a:spcPts val="0"/>
              </a:spcAft>
              <a:defRPr sz="1500" b="1">
                <a:solidFill>
                  <a:srgbClr val="004586"/>
                </a:solidFill>
                <a:latin typeface="Arial" pitchFamily="18"/>
                <a:ea typeface="DejaVu Sans" pitchFamily="2"/>
                <a:cs typeface="Lohit Hindi" pitchFamily="2"/>
              </a:defRPr>
            </a:lvl1pPr>
          </a:lstStyle>
          <a:p>
            <a:pPr algn="l" eaLnBrk="1"/>
            <a:r>
              <a:rPr lang="en-US" dirty="0"/>
              <a:t>SAM/BAM file</a:t>
            </a:r>
          </a:p>
        </p:txBody>
      </p:sp>
      <p:cxnSp>
        <p:nvCxnSpPr>
          <p:cNvPr id="44" name="43 Conector angular"/>
          <p:cNvCxnSpPr>
            <a:stCxn id="42" idx="1"/>
            <a:endCxn id="2" idx="0"/>
          </p:cNvCxnSpPr>
          <p:nvPr/>
        </p:nvCxnSpPr>
        <p:spPr>
          <a:xfrm rot="10800000" flipV="1">
            <a:off x="2198293" y="3337912"/>
            <a:ext cx="1696348" cy="1891288"/>
          </a:xfrm>
          <a:prstGeom prst="bentConnector2">
            <a:avLst/>
          </a:prstGeom>
          <a:noFill/>
          <a:ln w="0">
            <a:solidFill>
              <a:srgbClr val="000000"/>
            </a:solidFill>
            <a:prstDash val="solid"/>
            <a:tailEnd type="arrow"/>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436935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23528" y="44624"/>
            <a:ext cx="8568952" cy="1143000"/>
          </a:xfrm>
        </p:spPr>
        <p:txBody>
          <a:bodyPr/>
          <a:lstStyle/>
          <a:p>
            <a:pPr>
              <a:lnSpc>
                <a:spcPct val="100000"/>
              </a:lnSpc>
            </a:pPr>
            <a:r>
              <a:rPr lang="en-US" sz="2800" b="1" dirty="0" smtClean="0">
                <a:effectLst>
                  <a:outerShdw blurRad="38100" dist="38100" dir="2700000" algn="tl">
                    <a:srgbClr val="000000">
                      <a:alpha val="43137"/>
                    </a:srgbClr>
                  </a:outerShdw>
                </a:effectLst>
              </a:rPr>
              <a:t>The principle: comparison of patients to reference controls or segregation within families </a:t>
            </a:r>
            <a:endParaRPr lang="en-GB" sz="2800" b="1" dirty="0" smtClean="0">
              <a:effectLst>
                <a:outerShdw blurRad="38100" dist="38100" dir="2700000" algn="tl">
                  <a:srgbClr val="000000">
                    <a:alpha val="43137"/>
                  </a:srgbClr>
                </a:outerShdw>
              </a:effectLst>
            </a:endParaRPr>
          </a:p>
        </p:txBody>
      </p:sp>
      <p:pic>
        <p:nvPicPr>
          <p:cNvPr id="4" name="28 Imagen" descr="mutacionRET.png"/>
          <p:cNvPicPr>
            <a:picLocks noChangeAspect="1"/>
          </p:cNvPicPr>
          <p:nvPr/>
        </p:nvPicPr>
        <p:blipFill>
          <a:blip r:embed="rId2" cstate="print"/>
          <a:srcRect/>
          <a:stretch>
            <a:fillRect/>
          </a:stretch>
        </p:blipFill>
        <p:spPr bwMode="auto">
          <a:xfrm>
            <a:off x="4269010" y="4221088"/>
            <a:ext cx="4514950" cy="2620247"/>
          </a:xfrm>
          <a:prstGeom prst="rect">
            <a:avLst/>
          </a:prstGeom>
          <a:noFill/>
          <a:ln w="9525">
            <a:noFill/>
            <a:miter lim="800000"/>
            <a:headEnd/>
            <a:tailEnd/>
          </a:ln>
        </p:spPr>
      </p:pic>
      <p:grpSp>
        <p:nvGrpSpPr>
          <p:cNvPr id="22" name="21 Grupo"/>
          <p:cNvGrpSpPr/>
          <p:nvPr/>
        </p:nvGrpSpPr>
        <p:grpSpPr>
          <a:xfrm>
            <a:off x="2627784" y="4966624"/>
            <a:ext cx="1223543" cy="1372343"/>
            <a:chOff x="827089" y="1520825"/>
            <a:chExt cx="2016126" cy="2134473"/>
          </a:xfrm>
        </p:grpSpPr>
        <p:sp>
          <p:nvSpPr>
            <p:cNvPr id="5" name="2 CuadroTexto"/>
            <p:cNvSpPr txBox="1">
              <a:spLocks noChangeArrowheads="1"/>
            </p:cNvSpPr>
            <p:nvPr/>
          </p:nvSpPr>
          <p:spPr bwMode="auto">
            <a:xfrm>
              <a:off x="827101" y="1952634"/>
              <a:ext cx="504824" cy="478701"/>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A</a:t>
              </a:r>
            </a:p>
          </p:txBody>
        </p:sp>
        <p:sp>
          <p:nvSpPr>
            <p:cNvPr id="6" name="3 CuadroTexto"/>
            <p:cNvSpPr txBox="1">
              <a:spLocks noChangeArrowheads="1"/>
            </p:cNvSpPr>
            <p:nvPr/>
          </p:nvSpPr>
          <p:spPr bwMode="auto">
            <a:xfrm>
              <a:off x="2268540" y="1952634"/>
              <a:ext cx="503238" cy="478701"/>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B</a:t>
              </a:r>
            </a:p>
          </p:txBody>
        </p:sp>
        <p:sp>
          <p:nvSpPr>
            <p:cNvPr id="7" name="4 CuadroTexto"/>
            <p:cNvSpPr txBox="1">
              <a:spLocks noChangeArrowheads="1"/>
            </p:cNvSpPr>
            <p:nvPr/>
          </p:nvSpPr>
          <p:spPr bwMode="auto">
            <a:xfrm>
              <a:off x="2339976" y="3176597"/>
              <a:ext cx="503239" cy="478701"/>
            </a:xfrm>
            <a:prstGeom prst="rect">
              <a:avLst/>
            </a:prstGeom>
            <a:noFill/>
            <a:ln w="9525">
              <a:noFill/>
              <a:miter lim="800000"/>
              <a:headEnd/>
              <a:tailEnd/>
            </a:ln>
          </p:spPr>
          <p:txBody>
            <a:bodyPr>
              <a:spAutoFit/>
            </a:bodyPr>
            <a:lstStyle/>
            <a:p>
              <a:pPr algn="l"/>
              <a:r>
                <a:rPr lang="es-ES" sz="1400" b="1">
                  <a:solidFill>
                    <a:srgbClr val="000000"/>
                  </a:solidFill>
                  <a:latin typeface="Arial" charset="0"/>
                  <a:ea typeface="ＭＳ Ｐゴシック" pitchFamily="34" charset="-128"/>
                  <a:cs typeface="Arial" pitchFamily="34" charset="0"/>
                </a:rPr>
                <a:t>C</a:t>
              </a:r>
            </a:p>
          </p:txBody>
        </p:sp>
        <p:sp>
          <p:nvSpPr>
            <p:cNvPr id="8" name="5 CuadroTexto"/>
            <p:cNvSpPr txBox="1">
              <a:spLocks noChangeArrowheads="1"/>
            </p:cNvSpPr>
            <p:nvPr/>
          </p:nvSpPr>
          <p:spPr bwMode="auto">
            <a:xfrm>
              <a:off x="827101" y="3176597"/>
              <a:ext cx="504824" cy="478701"/>
            </a:xfrm>
            <a:prstGeom prst="rect">
              <a:avLst/>
            </a:prstGeom>
            <a:noFill/>
            <a:ln w="9525">
              <a:noFill/>
              <a:miter lim="800000"/>
              <a:headEnd/>
              <a:tailEnd/>
            </a:ln>
          </p:spPr>
          <p:txBody>
            <a:bodyPr>
              <a:spAutoFit/>
            </a:bodyPr>
            <a:lstStyle/>
            <a:p>
              <a:pPr algn="l"/>
              <a:r>
                <a:rPr lang="es-ES" sz="1400" b="1">
                  <a:solidFill>
                    <a:srgbClr val="000000"/>
                  </a:solidFill>
                  <a:latin typeface="Arial" charset="0"/>
                  <a:ea typeface="ＭＳ Ｐゴシック" pitchFamily="34" charset="-128"/>
                  <a:cs typeface="Arial" pitchFamily="34" charset="0"/>
                </a:rPr>
                <a:t>D</a:t>
              </a:r>
            </a:p>
          </p:txBody>
        </p:sp>
        <p:sp>
          <p:nvSpPr>
            <p:cNvPr id="9" name="8 Elipse"/>
            <p:cNvSpPr/>
            <p:nvPr/>
          </p:nvSpPr>
          <p:spPr>
            <a:xfrm>
              <a:off x="827089" y="1520825"/>
              <a:ext cx="360363" cy="36036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s-ES" sz="1400" b="1">
                <a:solidFill>
                  <a:srgbClr val="FFFFFF"/>
                </a:solidFill>
              </a:endParaRPr>
            </a:p>
          </p:txBody>
        </p:sp>
        <p:sp>
          <p:nvSpPr>
            <p:cNvPr id="10" name="9 Rectángulo"/>
            <p:cNvSpPr/>
            <p:nvPr/>
          </p:nvSpPr>
          <p:spPr>
            <a:xfrm>
              <a:off x="2268550" y="1520825"/>
              <a:ext cx="358775" cy="36036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s-ES" sz="1400" b="1">
                <a:solidFill>
                  <a:srgbClr val="FFFFFF"/>
                </a:solidFill>
              </a:endParaRPr>
            </a:p>
          </p:txBody>
        </p:sp>
        <p:sp>
          <p:nvSpPr>
            <p:cNvPr id="11" name="10 Elipse"/>
            <p:cNvSpPr/>
            <p:nvPr/>
          </p:nvSpPr>
          <p:spPr>
            <a:xfrm>
              <a:off x="2339977" y="2744788"/>
              <a:ext cx="360363" cy="36036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s-ES" sz="1400" b="1">
                <a:solidFill>
                  <a:srgbClr val="FFFFFF"/>
                </a:solidFill>
              </a:endParaRPr>
            </a:p>
          </p:txBody>
        </p:sp>
        <p:sp>
          <p:nvSpPr>
            <p:cNvPr id="12" name="11 Rectángulo"/>
            <p:cNvSpPr/>
            <p:nvPr/>
          </p:nvSpPr>
          <p:spPr>
            <a:xfrm>
              <a:off x="827089" y="2744788"/>
              <a:ext cx="360363" cy="36036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s-ES" sz="1400" b="1">
                <a:solidFill>
                  <a:srgbClr val="FFFFFF"/>
                </a:solidFill>
              </a:endParaRPr>
            </a:p>
          </p:txBody>
        </p:sp>
        <p:cxnSp>
          <p:nvCxnSpPr>
            <p:cNvPr id="13" name="12 Conector recto"/>
            <p:cNvCxnSpPr>
              <a:stCxn id="9" idx="6"/>
              <a:endCxn id="10" idx="1"/>
            </p:cNvCxnSpPr>
            <p:nvPr/>
          </p:nvCxnSpPr>
          <p:spPr>
            <a:xfrm>
              <a:off x="1187451" y="1700213"/>
              <a:ext cx="1081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971551" y="245745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rot="5400000">
              <a:off x="2340772" y="2601119"/>
              <a:ext cx="2873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rot="5400000">
              <a:off x="827884" y="2601119"/>
              <a:ext cx="2873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rot="5400000">
              <a:off x="1331924" y="2097088"/>
              <a:ext cx="7207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30 CuadroTexto"/>
          <p:cNvSpPr txBox="1">
            <a:spLocks noChangeArrowheads="1"/>
          </p:cNvSpPr>
          <p:nvPr/>
        </p:nvSpPr>
        <p:spPr bwMode="auto">
          <a:xfrm>
            <a:off x="7236296" y="4809309"/>
            <a:ext cx="504825" cy="307777"/>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A</a:t>
            </a:r>
          </a:p>
        </p:txBody>
      </p:sp>
      <p:sp>
        <p:nvSpPr>
          <p:cNvPr id="19" name="31 CuadroTexto"/>
          <p:cNvSpPr txBox="1">
            <a:spLocks noChangeArrowheads="1"/>
          </p:cNvSpPr>
          <p:nvPr/>
        </p:nvSpPr>
        <p:spPr bwMode="auto">
          <a:xfrm>
            <a:off x="7229654" y="5750134"/>
            <a:ext cx="504825" cy="307777"/>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B</a:t>
            </a:r>
          </a:p>
        </p:txBody>
      </p:sp>
      <p:sp>
        <p:nvSpPr>
          <p:cNvPr id="20" name="32 CuadroTexto"/>
          <p:cNvSpPr txBox="1">
            <a:spLocks noChangeArrowheads="1"/>
          </p:cNvSpPr>
          <p:nvPr/>
        </p:nvSpPr>
        <p:spPr bwMode="auto">
          <a:xfrm>
            <a:off x="7236296" y="6264095"/>
            <a:ext cx="504825" cy="307777"/>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C</a:t>
            </a:r>
          </a:p>
        </p:txBody>
      </p:sp>
      <p:sp>
        <p:nvSpPr>
          <p:cNvPr id="21" name="33 CuadroTexto"/>
          <p:cNvSpPr txBox="1">
            <a:spLocks noChangeArrowheads="1"/>
          </p:cNvSpPr>
          <p:nvPr/>
        </p:nvSpPr>
        <p:spPr bwMode="auto">
          <a:xfrm>
            <a:off x="7229655" y="5215530"/>
            <a:ext cx="504825" cy="307777"/>
          </a:xfrm>
          <a:prstGeom prst="rect">
            <a:avLst/>
          </a:prstGeom>
          <a:noFill/>
          <a:ln w="9525">
            <a:noFill/>
            <a:miter lim="800000"/>
            <a:headEnd/>
            <a:tailEnd/>
          </a:ln>
        </p:spPr>
        <p:txBody>
          <a:bodyPr>
            <a:spAutoFit/>
          </a:bodyPr>
          <a:lstStyle/>
          <a:p>
            <a:pPr algn="l"/>
            <a:r>
              <a:rPr lang="es-ES" sz="1400" b="1" dirty="0">
                <a:solidFill>
                  <a:srgbClr val="000000"/>
                </a:solidFill>
                <a:latin typeface="Arial" charset="0"/>
                <a:ea typeface="ＭＳ Ｐゴシック" pitchFamily="34" charset="-128"/>
                <a:cs typeface="Arial" pitchFamily="34" charset="0"/>
              </a:rPr>
              <a:t>D</a:t>
            </a:r>
          </a:p>
        </p:txBody>
      </p:sp>
      <p:pic>
        <p:nvPicPr>
          <p:cNvPr id="23" name="Picture 2" descr="C:\Users\Ximo\Documents\presentaciones\2013-06-17 NGS congress London\HCSR_Affected(x4)_solid4Control_Solid5Control(x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759" y="1340768"/>
            <a:ext cx="4519345" cy="2751958"/>
          </a:xfrm>
          <a:prstGeom prst="rect">
            <a:avLst/>
          </a:prstGeom>
          <a:noFill/>
          <a:extLst>
            <a:ext uri="{909E8E84-426E-40DD-AFC4-6F175D3DCCD1}">
              <a14:hiddenFill xmlns:a14="http://schemas.microsoft.com/office/drawing/2010/main">
                <a:solidFill>
                  <a:srgbClr val="FFFFFF"/>
                </a:solidFill>
              </a14:hiddenFill>
            </a:ext>
          </a:extLst>
        </p:spPr>
      </p:pic>
      <p:sp>
        <p:nvSpPr>
          <p:cNvPr id="24" name="23 Cerrar llave"/>
          <p:cNvSpPr/>
          <p:nvPr/>
        </p:nvSpPr>
        <p:spPr>
          <a:xfrm>
            <a:off x="5580112" y="1844823"/>
            <a:ext cx="216024" cy="136815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eaLnBrk="1" hangingPunct="1"/>
            <a:endParaRPr lang="es-ES" sz="1800">
              <a:solidFill>
                <a:srgbClr val="000000"/>
              </a:solidFill>
            </a:endParaRPr>
          </a:p>
        </p:txBody>
      </p:sp>
      <p:sp>
        <p:nvSpPr>
          <p:cNvPr id="25" name="24 Cerrar llave"/>
          <p:cNvSpPr/>
          <p:nvPr/>
        </p:nvSpPr>
        <p:spPr>
          <a:xfrm>
            <a:off x="5580112" y="3353313"/>
            <a:ext cx="216024" cy="64862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eaLnBrk="1" hangingPunct="1"/>
            <a:endParaRPr lang="es-ES" sz="1800">
              <a:solidFill>
                <a:srgbClr val="000000"/>
              </a:solidFill>
            </a:endParaRPr>
          </a:p>
        </p:txBody>
      </p:sp>
      <p:sp>
        <p:nvSpPr>
          <p:cNvPr id="26" name="25 CuadroTexto"/>
          <p:cNvSpPr txBox="1"/>
          <p:nvPr/>
        </p:nvSpPr>
        <p:spPr>
          <a:xfrm>
            <a:off x="5868144" y="2348879"/>
            <a:ext cx="1224136" cy="369332"/>
          </a:xfrm>
          <a:prstGeom prst="rect">
            <a:avLst/>
          </a:prstGeom>
          <a:noFill/>
        </p:spPr>
        <p:txBody>
          <a:bodyPr wrap="square" rtlCol="0">
            <a:spAutoFit/>
          </a:bodyPr>
          <a:lstStyle/>
          <a:p>
            <a:pPr algn="l" eaLnBrk="1" hangingPunct="1"/>
            <a:r>
              <a:rPr lang="es-ES" sz="1800" dirty="0">
                <a:solidFill>
                  <a:srgbClr val="000000"/>
                </a:solidFill>
                <a:latin typeface="Arial" pitchFamily="34" charset="0"/>
                <a:cs typeface="Arial" pitchFamily="34" charset="0"/>
              </a:rPr>
              <a:t>Cases</a:t>
            </a:r>
            <a:endParaRPr lang="es-ES" sz="1800" dirty="0">
              <a:solidFill>
                <a:srgbClr val="000000"/>
              </a:solidFill>
              <a:latin typeface="Arial" pitchFamily="34" charset="0"/>
              <a:cs typeface="Arial" pitchFamily="34" charset="0"/>
            </a:endParaRPr>
          </a:p>
        </p:txBody>
      </p:sp>
      <p:sp>
        <p:nvSpPr>
          <p:cNvPr id="27" name="26 CuadroTexto"/>
          <p:cNvSpPr txBox="1"/>
          <p:nvPr/>
        </p:nvSpPr>
        <p:spPr>
          <a:xfrm>
            <a:off x="5868144" y="3501007"/>
            <a:ext cx="1080120" cy="369332"/>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Controls</a:t>
            </a:r>
            <a:endParaRPr lang="en-US" sz="1800" dirty="0">
              <a:solidFill>
                <a:srgbClr val="000000"/>
              </a:solidFill>
              <a:latin typeface="Arial" pitchFamily="34" charset="0"/>
              <a:cs typeface="Arial" pitchFamily="34" charset="0"/>
            </a:endParaRPr>
          </a:p>
        </p:txBody>
      </p:sp>
      <p:sp>
        <p:nvSpPr>
          <p:cNvPr id="28" name="27 CuadroTexto"/>
          <p:cNvSpPr txBox="1"/>
          <p:nvPr/>
        </p:nvSpPr>
        <p:spPr>
          <a:xfrm>
            <a:off x="467544" y="5198317"/>
            <a:ext cx="1728192" cy="923330"/>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Segregation within a pedigree</a:t>
            </a:r>
            <a:endParaRPr lang="en-US" sz="1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1208557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n-GB" b="1" dirty="0" smtClean="0">
                <a:effectLst>
                  <a:outerShdw blurRad="38100" dist="38100" dir="2700000" algn="tl">
                    <a:srgbClr val="000000">
                      <a:alpha val="43137"/>
                    </a:srgbClr>
                  </a:outerShdw>
                </a:effectLst>
              </a:rPr>
              <a:t>Variant/gene prioritization by successive filtering</a:t>
            </a:r>
            <a:endParaRPr lang="en-GB" b="1" dirty="0">
              <a:effectLst>
                <a:outerShdw blurRad="38100" dist="38100" dir="2700000" algn="tl">
                  <a:srgbClr val="000000">
                    <a:alpha val="43137"/>
                  </a:srgbClr>
                </a:outerShdw>
              </a:effectLst>
            </a:endParaRPr>
          </a:p>
        </p:txBody>
      </p:sp>
      <p:sp>
        <p:nvSpPr>
          <p:cNvPr id="3" name="2 CuadroTexto"/>
          <p:cNvSpPr txBox="1"/>
          <p:nvPr/>
        </p:nvSpPr>
        <p:spPr>
          <a:xfrm>
            <a:off x="539552" y="2780928"/>
            <a:ext cx="2376264" cy="2123658"/>
          </a:xfrm>
          <a:prstGeom prst="rect">
            <a:avLst/>
          </a:prstGeom>
          <a:solidFill>
            <a:schemeClr val="accent1">
              <a:lumMod val="20000"/>
              <a:lumOff val="80000"/>
            </a:schemeClr>
          </a:solidFill>
        </p:spPr>
        <p:txBody>
          <a:bodyPr wrap="square" rtlCol="0">
            <a:spAutoFit/>
          </a:bodyPr>
          <a:lstStyle/>
          <a:p>
            <a:pPr algn="l" eaLnBrk="1" hangingPunct="1"/>
            <a:r>
              <a:rPr lang="en-GB" b="1" dirty="0">
                <a:solidFill>
                  <a:srgbClr val="000000"/>
                </a:solidFill>
                <a:latin typeface="Arial" pitchFamily="34" charset="0"/>
                <a:cs typeface="Arial" pitchFamily="34" charset="0"/>
              </a:rPr>
              <a:t>Variant level</a:t>
            </a:r>
          </a:p>
          <a:p>
            <a:pPr algn="l" eaLnBrk="1" hangingPunct="1"/>
            <a:endParaRPr lang="en-GB" sz="1800" dirty="0">
              <a:solidFill>
                <a:srgbClr val="000000"/>
              </a:solidFill>
              <a:latin typeface="Arial" pitchFamily="34" charset="0"/>
              <a:cs typeface="Arial" pitchFamily="34" charset="0"/>
            </a:endParaRPr>
          </a:p>
          <a:p>
            <a:pPr algn="l" eaLnBrk="1" hangingPunct="1"/>
            <a:r>
              <a:rPr lang="en-GB" sz="1800" dirty="0">
                <a:solidFill>
                  <a:srgbClr val="000000"/>
                </a:solidFill>
                <a:latin typeface="Arial" pitchFamily="34" charset="0"/>
                <a:cs typeface="Arial" pitchFamily="34" charset="0"/>
              </a:rPr>
              <a:t>Potential impact of the variant</a:t>
            </a:r>
          </a:p>
          <a:p>
            <a:pPr algn="l" eaLnBrk="1" hangingPunct="1"/>
            <a:endParaRPr lang="en-GB" sz="1800" dirty="0">
              <a:solidFill>
                <a:srgbClr val="000000"/>
              </a:solidFill>
              <a:latin typeface="Arial" pitchFamily="34" charset="0"/>
              <a:cs typeface="Arial" pitchFamily="34" charset="0"/>
            </a:endParaRPr>
          </a:p>
          <a:p>
            <a:pPr algn="l" eaLnBrk="1" hangingPunct="1"/>
            <a:r>
              <a:rPr lang="en-GB" sz="1800" dirty="0">
                <a:solidFill>
                  <a:srgbClr val="000000"/>
                </a:solidFill>
                <a:latin typeface="Arial" pitchFamily="34" charset="0"/>
                <a:cs typeface="Arial" pitchFamily="34" charset="0"/>
              </a:rPr>
              <a:t>Population frequencies</a:t>
            </a:r>
          </a:p>
        </p:txBody>
      </p:sp>
      <p:sp>
        <p:nvSpPr>
          <p:cNvPr id="4" name="3 CuadroTexto"/>
          <p:cNvSpPr txBox="1"/>
          <p:nvPr/>
        </p:nvSpPr>
        <p:spPr>
          <a:xfrm>
            <a:off x="3347864" y="2780928"/>
            <a:ext cx="2376264" cy="2215991"/>
          </a:xfrm>
          <a:prstGeom prst="rect">
            <a:avLst/>
          </a:prstGeom>
          <a:solidFill>
            <a:schemeClr val="accent5">
              <a:lumMod val="20000"/>
              <a:lumOff val="80000"/>
            </a:schemeClr>
          </a:solidFill>
        </p:spPr>
        <p:txBody>
          <a:bodyPr wrap="square" rtlCol="0">
            <a:spAutoFit/>
          </a:bodyPr>
          <a:lstStyle/>
          <a:p>
            <a:pPr algn="l" eaLnBrk="1" hangingPunct="1"/>
            <a:r>
              <a:rPr lang="en-GB" b="1" dirty="0">
                <a:solidFill>
                  <a:srgbClr val="000000"/>
                </a:solidFill>
                <a:latin typeface="Arial" pitchFamily="34" charset="0"/>
                <a:cs typeface="Arial" pitchFamily="34" charset="0"/>
              </a:rPr>
              <a:t>Experimental design level</a:t>
            </a:r>
          </a:p>
          <a:p>
            <a:pPr algn="l" eaLnBrk="1" hangingPunct="1"/>
            <a:endParaRPr lang="en-GB" sz="1800" dirty="0">
              <a:solidFill>
                <a:srgbClr val="000000"/>
              </a:solidFill>
              <a:latin typeface="Arial" pitchFamily="34" charset="0"/>
              <a:cs typeface="Arial" pitchFamily="34" charset="0"/>
            </a:endParaRPr>
          </a:p>
          <a:p>
            <a:pPr algn="l" eaLnBrk="1" hangingPunct="1"/>
            <a:r>
              <a:rPr lang="en-GB" sz="1800" dirty="0">
                <a:solidFill>
                  <a:srgbClr val="000000"/>
                </a:solidFill>
                <a:latin typeface="Arial" pitchFamily="34" charset="0"/>
                <a:cs typeface="Arial" pitchFamily="34" charset="0"/>
              </a:rPr>
              <a:t>Family(</a:t>
            </a:r>
            <a:r>
              <a:rPr lang="en-GB" sz="1800" dirty="0" err="1">
                <a:solidFill>
                  <a:srgbClr val="000000"/>
                </a:solidFill>
                <a:latin typeface="Arial" pitchFamily="34" charset="0"/>
                <a:cs typeface="Arial" pitchFamily="34" charset="0"/>
              </a:rPr>
              <a:t>es</a:t>
            </a:r>
            <a:r>
              <a:rPr lang="en-GB" sz="1800" dirty="0">
                <a:solidFill>
                  <a:srgbClr val="000000"/>
                </a:solidFill>
                <a:latin typeface="Arial" pitchFamily="34" charset="0"/>
                <a:cs typeface="Arial" pitchFamily="34" charset="0"/>
              </a:rPr>
              <a:t>)</a:t>
            </a:r>
          </a:p>
          <a:p>
            <a:pPr algn="l" eaLnBrk="1" hangingPunct="1"/>
            <a:r>
              <a:rPr lang="en-GB" sz="1800" dirty="0">
                <a:solidFill>
                  <a:srgbClr val="000000"/>
                </a:solidFill>
                <a:latin typeface="Arial" pitchFamily="34" charset="0"/>
                <a:cs typeface="Arial" pitchFamily="34" charset="0"/>
              </a:rPr>
              <a:t>Trios</a:t>
            </a:r>
          </a:p>
          <a:p>
            <a:pPr algn="l" eaLnBrk="1" hangingPunct="1"/>
            <a:r>
              <a:rPr lang="en-GB" sz="1800" dirty="0">
                <a:solidFill>
                  <a:srgbClr val="000000"/>
                </a:solidFill>
                <a:latin typeface="Arial" pitchFamily="34" charset="0"/>
                <a:cs typeface="Arial" pitchFamily="34" charset="0"/>
              </a:rPr>
              <a:t>Case / control</a:t>
            </a:r>
          </a:p>
          <a:p>
            <a:pPr algn="l" eaLnBrk="1" hangingPunct="1"/>
            <a:endParaRPr lang="en-GB" sz="1800" dirty="0">
              <a:solidFill>
                <a:srgbClr val="000000"/>
              </a:solidFill>
              <a:latin typeface="Arial" pitchFamily="34" charset="0"/>
              <a:cs typeface="Arial" pitchFamily="34" charset="0"/>
            </a:endParaRPr>
          </a:p>
        </p:txBody>
      </p:sp>
      <p:sp>
        <p:nvSpPr>
          <p:cNvPr id="5" name="4 CuadroTexto"/>
          <p:cNvSpPr txBox="1"/>
          <p:nvPr/>
        </p:nvSpPr>
        <p:spPr>
          <a:xfrm>
            <a:off x="6084168" y="2780928"/>
            <a:ext cx="2376264" cy="2215991"/>
          </a:xfrm>
          <a:prstGeom prst="rect">
            <a:avLst/>
          </a:prstGeom>
          <a:solidFill>
            <a:schemeClr val="accent1">
              <a:lumMod val="20000"/>
              <a:lumOff val="80000"/>
            </a:schemeClr>
          </a:solidFill>
        </p:spPr>
        <p:txBody>
          <a:bodyPr wrap="square" rtlCol="0">
            <a:spAutoFit/>
          </a:bodyPr>
          <a:lstStyle>
            <a:defPPr>
              <a:defRPr lang="es-ES"/>
            </a:defPPr>
          </a:lstStyle>
          <a:p>
            <a:pPr algn="l" eaLnBrk="1" hangingPunct="1"/>
            <a:r>
              <a:rPr lang="en-GB" b="1" dirty="0">
                <a:solidFill>
                  <a:srgbClr val="000000"/>
                </a:solidFill>
                <a:latin typeface="Arial" pitchFamily="34" charset="0"/>
                <a:cs typeface="Arial" pitchFamily="34" charset="0"/>
              </a:rPr>
              <a:t>Functional (system) </a:t>
            </a:r>
            <a:r>
              <a:rPr lang="en-GB" b="1" dirty="0">
                <a:solidFill>
                  <a:srgbClr val="000000"/>
                </a:solidFill>
                <a:latin typeface="Arial" pitchFamily="34" charset="0"/>
                <a:cs typeface="Arial" pitchFamily="34" charset="0"/>
              </a:rPr>
              <a:t>level</a:t>
            </a:r>
          </a:p>
          <a:p>
            <a:pPr algn="l" eaLnBrk="1" hangingPunct="1"/>
            <a:endParaRPr lang="en-GB" sz="1800" dirty="0">
              <a:solidFill>
                <a:srgbClr val="000000"/>
              </a:solidFill>
              <a:latin typeface="Arial" pitchFamily="34" charset="0"/>
              <a:cs typeface="Arial" pitchFamily="34" charset="0"/>
            </a:endParaRPr>
          </a:p>
          <a:p>
            <a:pPr algn="l" eaLnBrk="1" hangingPunct="1"/>
            <a:r>
              <a:rPr lang="en-GB" sz="1800" dirty="0">
                <a:solidFill>
                  <a:srgbClr val="000000"/>
                </a:solidFill>
                <a:latin typeface="Arial" pitchFamily="34" charset="0"/>
                <a:cs typeface="Arial" pitchFamily="34" charset="0"/>
              </a:rPr>
              <a:t>Gene set</a:t>
            </a:r>
          </a:p>
          <a:p>
            <a:pPr algn="l" eaLnBrk="1" hangingPunct="1"/>
            <a:r>
              <a:rPr lang="en-GB" sz="1800" dirty="0">
                <a:solidFill>
                  <a:srgbClr val="000000"/>
                </a:solidFill>
                <a:latin typeface="Arial" pitchFamily="34" charset="0"/>
                <a:cs typeface="Arial" pitchFamily="34" charset="0"/>
              </a:rPr>
              <a:t>Network analysis</a:t>
            </a:r>
          </a:p>
          <a:p>
            <a:pPr algn="l" eaLnBrk="1" hangingPunct="1"/>
            <a:r>
              <a:rPr lang="en-GB" sz="1800" dirty="0">
                <a:solidFill>
                  <a:srgbClr val="000000"/>
                </a:solidFill>
                <a:latin typeface="Arial" pitchFamily="34" charset="0"/>
                <a:cs typeface="Arial" pitchFamily="34" charset="0"/>
              </a:rPr>
              <a:t>Pathway analysis</a:t>
            </a:r>
          </a:p>
          <a:p>
            <a:pPr algn="l" eaLnBrk="1" hangingPunct="1"/>
            <a:endParaRPr lang="en-GB" sz="1800" dirty="0">
              <a:solidFill>
                <a:srgbClr val="000000"/>
              </a:solidFill>
              <a:latin typeface="Arial" pitchFamily="34" charset="0"/>
              <a:cs typeface="Arial" pitchFamily="34" charset="0"/>
            </a:endParaRPr>
          </a:p>
        </p:txBody>
      </p:sp>
      <p:sp>
        <p:nvSpPr>
          <p:cNvPr id="6" name="5 CuadroTexto"/>
          <p:cNvSpPr txBox="1"/>
          <p:nvPr/>
        </p:nvSpPr>
        <p:spPr>
          <a:xfrm>
            <a:off x="3275856" y="5723964"/>
            <a:ext cx="5184576" cy="369332"/>
          </a:xfrm>
          <a:prstGeom prst="rect">
            <a:avLst/>
          </a:prstGeom>
          <a:solidFill>
            <a:srgbClr val="FFFF00"/>
          </a:solidFill>
        </p:spPr>
        <p:txBody>
          <a:bodyPr wrap="square" rtlCol="0">
            <a:spAutoFit/>
          </a:bodyPr>
          <a:lstStyle/>
          <a:p>
            <a:pPr algn="l" eaLnBrk="1" hangingPunct="1"/>
            <a:r>
              <a:rPr lang="en-US" sz="1800" dirty="0">
                <a:solidFill>
                  <a:srgbClr val="000000"/>
                </a:solidFill>
                <a:latin typeface="Arial" pitchFamily="34" charset="0"/>
                <a:cs typeface="Arial" pitchFamily="34" charset="0"/>
              </a:rPr>
              <a:t>Testing strategies</a:t>
            </a:r>
            <a:endParaRPr lang="en-US" sz="1800" dirty="0">
              <a:solidFill>
                <a:srgbClr val="000000"/>
              </a:solidFill>
              <a:latin typeface="Arial" pitchFamily="34" charset="0"/>
              <a:cs typeface="Arial" pitchFamily="34" charset="0"/>
            </a:endParaRPr>
          </a:p>
        </p:txBody>
      </p:sp>
      <p:sp>
        <p:nvSpPr>
          <p:cNvPr id="8" name="7 CuadroTexto"/>
          <p:cNvSpPr txBox="1"/>
          <p:nvPr/>
        </p:nvSpPr>
        <p:spPr>
          <a:xfrm>
            <a:off x="467544" y="5229200"/>
            <a:ext cx="5184576" cy="369332"/>
          </a:xfrm>
          <a:prstGeom prst="rect">
            <a:avLst/>
          </a:prstGeom>
          <a:solidFill>
            <a:srgbClr val="FFFF00"/>
          </a:solidFill>
        </p:spPr>
        <p:txBody>
          <a:bodyPr wrap="square" rtlCol="0">
            <a:spAutoFit/>
          </a:bodyPr>
          <a:lstStyle/>
          <a:p>
            <a:pPr algn="l" eaLnBrk="1" hangingPunct="1"/>
            <a:r>
              <a:rPr lang="en-US" sz="1800" dirty="0">
                <a:solidFill>
                  <a:srgbClr val="000000"/>
                </a:solidFill>
                <a:latin typeface="Arial" pitchFamily="34" charset="0"/>
                <a:cs typeface="Arial" pitchFamily="34" charset="0"/>
              </a:rPr>
              <a:t>Control of sequencing errors (missing values)</a:t>
            </a:r>
            <a:endParaRPr lang="en-US" sz="1800" dirty="0">
              <a:solidFill>
                <a:srgbClr val="000000"/>
              </a:solidFill>
              <a:latin typeface="Arial" pitchFamily="34" charset="0"/>
              <a:cs typeface="Arial" pitchFamily="34" charset="0"/>
            </a:endParaRPr>
          </a:p>
        </p:txBody>
      </p:sp>
      <p:sp>
        <p:nvSpPr>
          <p:cNvPr id="9" name="8 Flecha derecha"/>
          <p:cNvSpPr/>
          <p:nvPr/>
        </p:nvSpPr>
        <p:spPr>
          <a:xfrm>
            <a:off x="539552" y="1772816"/>
            <a:ext cx="2520280"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s-ES" sz="1800">
              <a:solidFill>
                <a:srgbClr val="FFFFFF"/>
              </a:solidFill>
            </a:endParaRPr>
          </a:p>
        </p:txBody>
      </p:sp>
      <p:sp>
        <p:nvSpPr>
          <p:cNvPr id="10" name="9 Flecha derecha"/>
          <p:cNvSpPr/>
          <p:nvPr/>
        </p:nvSpPr>
        <p:spPr>
          <a:xfrm>
            <a:off x="3347864" y="1772816"/>
            <a:ext cx="2520280"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s-ES" sz="1800">
              <a:solidFill>
                <a:srgbClr val="FFFFFF"/>
              </a:solidFill>
            </a:endParaRPr>
          </a:p>
        </p:txBody>
      </p:sp>
      <p:sp>
        <p:nvSpPr>
          <p:cNvPr id="11" name="10 Flecha derecha"/>
          <p:cNvSpPr/>
          <p:nvPr/>
        </p:nvSpPr>
        <p:spPr>
          <a:xfrm>
            <a:off x="6084168" y="1772816"/>
            <a:ext cx="2520280" cy="864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s-ES" sz="1800">
              <a:solidFill>
                <a:srgbClr val="FFFFFF"/>
              </a:solidFill>
            </a:endParaRPr>
          </a:p>
        </p:txBody>
      </p:sp>
    </p:spTree>
    <p:extLst>
      <p:ext uri="{BB962C8B-B14F-4D97-AF65-F5344CB8AC3E}">
        <p14:creationId xmlns:p14="http://schemas.microsoft.com/office/powerpoint/2010/main" val="19722540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9"/>
          <p:cNvPicPr>
            <a:picLocks noChangeAspect="1" noChangeArrowheads="1"/>
          </p:cNvPicPr>
          <p:nvPr/>
        </p:nvPicPr>
        <p:blipFill>
          <a:blip r:embed="rId2">
            <a:extLst>
              <a:ext uri="{28A0092B-C50C-407E-A947-70E740481C1C}">
                <a14:useLocalDpi xmlns:a14="http://schemas.microsoft.com/office/drawing/2010/main" val="0"/>
              </a:ext>
            </a:extLst>
          </a:blip>
          <a:srcRect l="11925" t="4572" r="11232" b="2467"/>
          <a:stretch>
            <a:fillRect/>
          </a:stretch>
        </p:blipFill>
        <p:spPr bwMode="auto">
          <a:xfrm>
            <a:off x="-107950" y="981075"/>
            <a:ext cx="4175125"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5" name="3 Título"/>
          <p:cNvSpPr>
            <a:spLocks noGrp="1"/>
          </p:cNvSpPr>
          <p:nvPr>
            <p:ph type="title"/>
          </p:nvPr>
        </p:nvSpPr>
        <p:spPr>
          <a:xfrm>
            <a:off x="755650" y="0"/>
            <a:ext cx="7772400" cy="1143000"/>
          </a:xfrm>
        </p:spPr>
        <p:txBody>
          <a:bodyPr/>
          <a:lstStyle/>
          <a:p>
            <a:r>
              <a:rPr lang="en-US" altLang="en-US"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Some bibliographic </a:t>
            </a:r>
            <a:r>
              <a:rPr lang="en-US" altLang="en-US"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data:</a:t>
            </a:r>
            <a:r>
              <a:rPr lang="en-US" altLang="en-US"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r>
            <a:br>
              <a:rPr lang="en-US" altLang="en-US"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br>
            <a:r>
              <a:rPr lang="en-US" altLang="en-US" b="1" dirty="0" smtClean="0">
                <a:solidFill>
                  <a:schemeClr val="bg2"/>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Microarray publications</a:t>
            </a:r>
          </a:p>
        </p:txBody>
      </p:sp>
      <p:sp>
        <p:nvSpPr>
          <p:cNvPr id="105476" name="8 CuadroTexto"/>
          <p:cNvSpPr txBox="1">
            <a:spLocks noChangeArrowheads="1"/>
          </p:cNvSpPr>
          <p:nvPr/>
        </p:nvSpPr>
        <p:spPr bwMode="auto">
          <a:xfrm>
            <a:off x="0" y="5000625"/>
            <a:ext cx="400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a:solidFill>
                  <a:schemeClr val="bg2"/>
                </a:solidFill>
              </a:rPr>
              <a:t>2010 Worlwide</a:t>
            </a:r>
          </a:p>
        </p:txBody>
      </p:sp>
      <p:sp>
        <p:nvSpPr>
          <p:cNvPr id="105477" name="9 CuadroTexto"/>
          <p:cNvSpPr txBox="1">
            <a:spLocks noChangeArrowheads="1"/>
          </p:cNvSpPr>
          <p:nvPr/>
        </p:nvSpPr>
        <p:spPr bwMode="auto">
          <a:xfrm>
            <a:off x="0" y="5500688"/>
            <a:ext cx="3929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800" b="1">
                <a:solidFill>
                  <a:schemeClr val="bg2"/>
                </a:solidFill>
              </a:rPr>
              <a:t>Source Pubmed. Query:</a:t>
            </a:r>
          </a:p>
          <a:p>
            <a:r>
              <a:rPr lang="en-US" altLang="en-US" sz="1800" b="1">
                <a:solidFill>
                  <a:schemeClr val="bg2"/>
                </a:solidFill>
              </a:rPr>
              <a:t>2009[Entrez Date] AND country[Affiliation]AND microarray[Title/Abstract]</a:t>
            </a:r>
            <a:endParaRPr lang="en-US" altLang="en-US" sz="1800">
              <a:solidFill>
                <a:schemeClr val="bg2"/>
              </a:solidFill>
            </a:endParaRPr>
          </a:p>
        </p:txBody>
      </p:sp>
      <p:pic>
        <p:nvPicPr>
          <p:cNvPr id="105478" name="Picture 8"/>
          <p:cNvPicPr>
            <a:picLocks noChangeAspect="1" noChangeArrowheads="1"/>
          </p:cNvPicPr>
          <p:nvPr/>
        </p:nvPicPr>
        <p:blipFill>
          <a:blip r:embed="rId3">
            <a:extLst>
              <a:ext uri="{28A0092B-C50C-407E-A947-70E740481C1C}">
                <a14:useLocalDpi xmlns:a14="http://schemas.microsoft.com/office/drawing/2010/main" val="0"/>
              </a:ext>
            </a:extLst>
          </a:blip>
          <a:srcRect l="1601" t="1607" b="1949"/>
          <a:stretch>
            <a:fillRect/>
          </a:stretch>
        </p:blipFill>
        <p:spPr bwMode="auto">
          <a:xfrm>
            <a:off x="4716463" y="2133600"/>
            <a:ext cx="4427537"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7 CuadroTexto"/>
          <p:cNvSpPr txBox="1">
            <a:spLocks noChangeArrowheads="1"/>
          </p:cNvSpPr>
          <p:nvPr/>
        </p:nvSpPr>
        <p:spPr bwMode="auto">
          <a:xfrm>
            <a:off x="4932363" y="1557338"/>
            <a:ext cx="4000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a:solidFill>
                  <a:schemeClr val="bg2"/>
                </a:solidFill>
              </a:rPr>
              <a:t>2010 Europe</a:t>
            </a:r>
          </a:p>
        </p:txBody>
      </p:sp>
      <p:sp>
        <p:nvSpPr>
          <p:cNvPr id="11" name="10 Flecha a la derecha con bandas"/>
          <p:cNvSpPr/>
          <p:nvPr/>
        </p:nvSpPr>
        <p:spPr bwMode="auto">
          <a:xfrm rot="669968">
            <a:off x="2900341" y="4234939"/>
            <a:ext cx="2167897" cy="917079"/>
          </a:xfrm>
          <a:prstGeom prst="stripedRightArrow">
            <a:avLst/>
          </a:prstGeom>
          <a:solidFill>
            <a:schemeClr val="accent6">
              <a:lumMod val="25000"/>
              <a:lumOff val="75000"/>
            </a:schemeClr>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a:spAutoFit/>
          </a:bodyPr>
          <a:lstStyle/>
          <a:p>
            <a:pPr>
              <a:defRPr/>
            </a:pPr>
            <a:endParaRPr lang="es-E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8 Flecha derecha"/>
          <p:cNvSpPr/>
          <p:nvPr/>
        </p:nvSpPr>
        <p:spPr>
          <a:xfrm>
            <a:off x="251520" y="836712"/>
            <a:ext cx="8712968" cy="1080120"/>
          </a:xfrm>
          <a:prstGeom prst="rightArrow">
            <a:avLst/>
          </a:prstGeom>
          <a:solidFill>
            <a:srgbClr val="FFC00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1" fontAlgn="auto" hangingPunct="1">
              <a:spcBef>
                <a:spcPts val="0"/>
              </a:spcBef>
              <a:spcAft>
                <a:spcPts val="0"/>
              </a:spcAft>
              <a:defRPr/>
            </a:pPr>
            <a:endParaRPr lang="en-US" sz="1600" dirty="0">
              <a:solidFill>
                <a:prstClr val="black"/>
              </a:solidFill>
              <a:latin typeface="Lucida Sans Unicode" pitchFamily="34" charset="0"/>
              <a:cs typeface="Lucida Sans Unicode" pitchFamily="34" charset="0"/>
            </a:endParaRPr>
          </a:p>
        </p:txBody>
      </p:sp>
      <p:sp>
        <p:nvSpPr>
          <p:cNvPr id="2" name="1 Título"/>
          <p:cNvSpPr>
            <a:spLocks noGrp="1"/>
          </p:cNvSpPr>
          <p:nvPr>
            <p:ph type="title"/>
          </p:nvPr>
        </p:nvSpPr>
        <p:spPr>
          <a:xfrm>
            <a:off x="457200" y="44624"/>
            <a:ext cx="8229600" cy="1143000"/>
          </a:xfrm>
        </p:spPr>
        <p:txBody>
          <a:bodyPr>
            <a:normAutofit/>
          </a:bodyPr>
          <a:lstStyle/>
          <a:p>
            <a:r>
              <a:rPr lang="en-US" b="1" dirty="0" smtClean="0">
                <a:effectLst>
                  <a:outerShdw blurRad="38100" dist="38100" dir="2700000" algn="tl">
                    <a:srgbClr val="000000">
                      <a:alpha val="43137"/>
                    </a:srgbClr>
                  </a:outerShdw>
                </a:effectLst>
              </a:rPr>
              <a:t>Pipeline of data analysis</a:t>
            </a:r>
            <a:endParaRPr lang="en-US" b="1" dirty="0">
              <a:effectLst>
                <a:outerShdw blurRad="38100" dist="38100" dir="2700000" algn="tl">
                  <a:srgbClr val="000000">
                    <a:alpha val="43137"/>
                  </a:srgbClr>
                </a:outerShdw>
              </a:effectLst>
            </a:endParaRPr>
          </a:p>
        </p:txBody>
      </p:sp>
      <p:sp>
        <p:nvSpPr>
          <p:cNvPr id="5" name="4 CuadroTexto"/>
          <p:cNvSpPr txBox="1"/>
          <p:nvPr/>
        </p:nvSpPr>
        <p:spPr>
          <a:xfrm>
            <a:off x="251521" y="1125538"/>
            <a:ext cx="1728192" cy="3170099"/>
          </a:xfrm>
          <a:prstGeom prst="rect">
            <a:avLst/>
          </a:prstGeom>
          <a:solidFill>
            <a:srgbClr val="FFFFFF">
              <a:alpha val="50196"/>
            </a:srgbClr>
          </a:solidFill>
          <a:ln>
            <a:solidFill>
              <a:srgbClr val="00B0F0"/>
            </a:solidFill>
          </a:ln>
        </p:spPr>
        <p:txBody>
          <a:bodyPr wrap="square">
            <a:spAutoFit/>
          </a:bodyPr>
          <a:lstStyle/>
          <a:p>
            <a:pPr algn="l" eaLnBrk="1" fontAlgn="auto" hangingPunct="1">
              <a:spcBef>
                <a:spcPts val="0"/>
              </a:spcBef>
              <a:spcAft>
                <a:spcPts val="600"/>
              </a:spcAft>
              <a:defRPr/>
            </a:pPr>
            <a:r>
              <a:rPr lang="en-US" sz="1600" b="1" dirty="0">
                <a:solidFill>
                  <a:prstClr val="black"/>
                </a:solidFill>
                <a:latin typeface="Lucida Sans Unicode" pitchFamily="34" charset="0"/>
                <a:cs typeface="Lucida Sans Unicode" pitchFamily="34" charset="0"/>
              </a:rPr>
              <a:t>Initial QC</a:t>
            </a:r>
            <a:endParaRPr lang="en-US" sz="1600" b="1" dirty="0">
              <a:solidFill>
                <a:prstClr val="black"/>
              </a:solidFill>
              <a:latin typeface="Lucida Sans Unicode" pitchFamily="34" charset="0"/>
              <a:cs typeface="Lucida Sans Unicode" pitchFamily="34" charset="0"/>
            </a:endParaRPr>
          </a:p>
          <a:p>
            <a:pPr algn="l" eaLnBrk="1" fontAlgn="auto" hangingPunct="1">
              <a:spcBef>
                <a:spcPts val="0"/>
              </a:spcBef>
              <a:spcAft>
                <a:spcPts val="600"/>
              </a:spcAft>
              <a:defRPr/>
            </a:pPr>
            <a:endParaRPr lang="en-US" sz="1600" i="1" dirty="0">
              <a:solidFill>
                <a:prstClr val="white">
                  <a:lumMod val="50000"/>
                </a:prstClr>
              </a:solidFill>
              <a:latin typeface="Lucida Sans Unicode" pitchFamily="34" charset="0"/>
              <a:cs typeface="Lucida Sans Unicode" pitchFamily="34" charset="0"/>
            </a:endParaRPr>
          </a:p>
          <a:p>
            <a:pPr algn="l" eaLnBrk="1" fontAlgn="auto" hangingPunct="1">
              <a:spcBef>
                <a:spcPts val="0"/>
              </a:spcBef>
              <a:spcAft>
                <a:spcPts val="600"/>
              </a:spcAft>
              <a:defRPr/>
            </a:pPr>
            <a:r>
              <a:rPr lang="en-US" sz="1400" dirty="0">
                <a:solidFill>
                  <a:prstClr val="black"/>
                </a:solidFill>
                <a:latin typeface="Lucida Sans Unicode" pitchFamily="34" charset="0"/>
                <a:cs typeface="Lucida Sans Unicode" pitchFamily="34" charset="0"/>
              </a:rPr>
              <a:t>Sequence </a:t>
            </a:r>
            <a:r>
              <a:rPr lang="en-US" sz="1400" dirty="0">
                <a:solidFill>
                  <a:prstClr val="black"/>
                </a:solidFill>
                <a:latin typeface="Lucida Sans Unicode" pitchFamily="34" charset="0"/>
                <a:cs typeface="Lucida Sans Unicode" pitchFamily="34" charset="0"/>
              </a:rPr>
              <a:t>cleansing</a:t>
            </a:r>
          </a:p>
          <a:p>
            <a:pPr algn="l" eaLnBrk="1" fontAlgn="auto" hangingPunct="1">
              <a:spcBef>
                <a:spcPts val="0"/>
              </a:spcBef>
              <a:spcAft>
                <a:spcPts val="600"/>
              </a:spcAft>
              <a:defRPr/>
            </a:pPr>
            <a:r>
              <a:rPr lang="en-US" sz="1400" dirty="0">
                <a:solidFill>
                  <a:prstClr val="black"/>
                </a:solidFill>
                <a:latin typeface="Lucida Sans Unicode" pitchFamily="34" charset="0"/>
                <a:cs typeface="Lucida Sans Unicode" pitchFamily="34" charset="0"/>
              </a:rPr>
              <a:t>Base quality</a:t>
            </a:r>
          </a:p>
          <a:p>
            <a:pPr algn="l" eaLnBrk="1" fontAlgn="auto" hangingPunct="1">
              <a:spcBef>
                <a:spcPts val="0"/>
              </a:spcBef>
              <a:spcAft>
                <a:spcPts val="600"/>
              </a:spcAft>
              <a:defRPr/>
            </a:pPr>
            <a:r>
              <a:rPr lang="en-US" sz="1400" dirty="0">
                <a:solidFill>
                  <a:prstClr val="black"/>
                </a:solidFill>
                <a:latin typeface="Lucida Sans Unicode" pitchFamily="34" charset="0"/>
                <a:cs typeface="Lucida Sans Unicode" pitchFamily="34" charset="0"/>
              </a:rPr>
              <a:t>Remove adapters </a:t>
            </a:r>
          </a:p>
          <a:p>
            <a:pPr algn="l" eaLnBrk="1" fontAlgn="auto" hangingPunct="1">
              <a:spcBef>
                <a:spcPts val="0"/>
              </a:spcBef>
              <a:spcAft>
                <a:spcPts val="600"/>
              </a:spcAft>
              <a:defRPr/>
            </a:pPr>
            <a:r>
              <a:rPr lang="en-US" sz="1400" dirty="0">
                <a:solidFill>
                  <a:prstClr val="black"/>
                </a:solidFill>
                <a:latin typeface="Lucida Sans Unicode" pitchFamily="34" charset="0"/>
                <a:cs typeface="Lucida Sans Unicode" pitchFamily="34" charset="0"/>
              </a:rPr>
              <a:t>Remove duplicates</a:t>
            </a:r>
          </a:p>
          <a:p>
            <a:pPr algn="l" eaLnBrk="1" fontAlgn="auto" hangingPunct="1">
              <a:spcBef>
                <a:spcPts val="0"/>
              </a:spcBef>
              <a:spcAft>
                <a:spcPts val="600"/>
              </a:spcAft>
              <a:defRPr/>
            </a:pPr>
            <a:endParaRPr lang="en-US" sz="1400" dirty="0">
              <a:solidFill>
                <a:prstClr val="black"/>
              </a:solidFill>
              <a:latin typeface="Lucida Sans Unicode" pitchFamily="34" charset="0"/>
              <a:cs typeface="Lucida Sans Unicode" pitchFamily="34" charset="0"/>
            </a:endParaRPr>
          </a:p>
          <a:p>
            <a:pPr algn="l" eaLnBrk="1" fontAlgn="auto" hangingPunct="1">
              <a:spcBef>
                <a:spcPts val="0"/>
              </a:spcBef>
              <a:spcAft>
                <a:spcPts val="600"/>
              </a:spcAft>
              <a:defRPr/>
            </a:pPr>
            <a:r>
              <a:rPr lang="en-US" sz="1400" b="1" dirty="0">
                <a:solidFill>
                  <a:prstClr val="black"/>
                </a:solidFill>
                <a:latin typeface="Lucida Sans Unicode" pitchFamily="34" charset="0"/>
                <a:cs typeface="Lucida Sans Unicode" pitchFamily="34" charset="0"/>
              </a:rPr>
              <a:t>FASTQ file</a:t>
            </a:r>
            <a:endParaRPr lang="en-US" sz="1400" b="1" dirty="0">
              <a:solidFill>
                <a:prstClr val="black"/>
              </a:solidFill>
              <a:latin typeface="Lucida Sans Unicode" pitchFamily="34" charset="0"/>
              <a:cs typeface="Lucida Sans Unicode" pitchFamily="34" charset="0"/>
            </a:endParaRPr>
          </a:p>
          <a:p>
            <a:pPr algn="l" eaLnBrk="1" fontAlgn="auto" hangingPunct="1">
              <a:spcBef>
                <a:spcPts val="0"/>
              </a:spcBef>
              <a:spcAft>
                <a:spcPts val="600"/>
              </a:spcAft>
              <a:defRPr/>
            </a:pPr>
            <a:endParaRPr lang="en-US" sz="1600" dirty="0">
              <a:solidFill>
                <a:prstClr val="black"/>
              </a:solidFill>
              <a:latin typeface="Lucida Sans Unicode" pitchFamily="34" charset="0"/>
              <a:cs typeface="Lucida Sans Unicode"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5101"/>
            <a:ext cx="1071562" cy="946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5 CuadroTexto"/>
          <p:cNvSpPr txBox="1">
            <a:spLocks noChangeArrowheads="1"/>
          </p:cNvSpPr>
          <p:nvPr/>
        </p:nvSpPr>
        <p:spPr bwMode="auto">
          <a:xfrm>
            <a:off x="3779912" y="1125539"/>
            <a:ext cx="1944216" cy="4416594"/>
          </a:xfrm>
          <a:prstGeom prst="rect">
            <a:avLst/>
          </a:prstGeom>
          <a:solidFill>
            <a:srgbClr val="FFFFFF">
              <a:alpha val="50195"/>
            </a:srgbClr>
          </a:solidFill>
          <a:ln w="9525">
            <a:solidFill>
              <a:srgbClr val="00B0F0"/>
            </a:solidFill>
            <a:miter lim="800000"/>
            <a:headEnd/>
            <a:tailEnd/>
          </a:ln>
        </p:spPr>
        <p:txBody>
          <a:bodyPr wrap="square">
            <a:spAutoFit/>
          </a:bodyPr>
          <a:lstStyle>
            <a:lvl1pPr>
              <a:defRPr sz="2400" b="1">
                <a:solidFill>
                  <a:schemeClr val="tx1"/>
                </a:solidFill>
                <a:latin typeface="Arial" charset="0"/>
                <a:ea typeface="ＭＳ Ｐゴシック" pitchFamily="34" charset="-128"/>
              </a:defRPr>
            </a:lvl1pPr>
            <a:lvl2pPr marL="742950" indent="-285750">
              <a:defRPr sz="2400" b="1">
                <a:solidFill>
                  <a:schemeClr val="tx1"/>
                </a:solidFill>
                <a:latin typeface="Arial" charset="0"/>
                <a:ea typeface="ＭＳ Ｐゴシック" pitchFamily="34" charset="-128"/>
              </a:defRPr>
            </a:lvl2pPr>
            <a:lvl3pPr marL="1143000" indent="-228600">
              <a:defRPr sz="2400" b="1">
                <a:solidFill>
                  <a:schemeClr val="tx1"/>
                </a:solidFill>
                <a:latin typeface="Arial" charset="0"/>
                <a:ea typeface="ＭＳ Ｐゴシック" pitchFamily="34" charset="-128"/>
              </a:defRPr>
            </a:lvl3pPr>
            <a:lvl4pPr marL="1600200" indent="-228600">
              <a:defRPr sz="2400" b="1">
                <a:solidFill>
                  <a:schemeClr val="tx1"/>
                </a:solidFill>
                <a:latin typeface="Arial" charset="0"/>
                <a:ea typeface="ＭＳ Ｐゴシック" pitchFamily="34" charset="-128"/>
              </a:defRPr>
            </a:lvl4pPr>
            <a:lvl5pPr marL="2057400" indent="-228600">
              <a:defRPr sz="24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pitchFamily="34" charset="-128"/>
              </a:defRPr>
            </a:lvl9pPr>
          </a:lstStyle>
          <a:p>
            <a:pPr algn="l" eaLnBrk="1" fontAlgn="auto" hangingPunct="1">
              <a:spcBef>
                <a:spcPts val="0"/>
              </a:spcBef>
              <a:spcAft>
                <a:spcPts val="600"/>
              </a:spcAft>
            </a:pPr>
            <a:r>
              <a:rPr lang="en-US" sz="1600" dirty="0" smtClean="0">
                <a:solidFill>
                  <a:prstClr val="black"/>
                </a:solidFill>
                <a:latin typeface="Lucida Sans Unicode" pitchFamily="34" charset="0"/>
                <a:cs typeface="Arial" pitchFamily="34" charset="0"/>
              </a:rPr>
              <a:t>Variant calling </a:t>
            </a:r>
            <a:r>
              <a:rPr lang="es-ES" sz="1600" dirty="0" smtClean="0">
                <a:solidFill>
                  <a:prstClr val="black"/>
                </a:solidFill>
                <a:latin typeface="Lucida Sans Unicode" pitchFamily="34" charset="0"/>
                <a:cs typeface="Arial" pitchFamily="34" charset="0"/>
              </a:rPr>
              <a:t>+ QC</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Calling and labeling of missing values</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Calling SNVs and indels (GATK) using 6 statistics based on QC, strand bias, consistence (poor QC callings are converted to missing values as well)</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Create multiple VCF with missing, SNVs and indels</a:t>
            </a:r>
          </a:p>
          <a:p>
            <a:pPr algn="l" eaLnBrk="1" fontAlgn="auto" hangingPunct="1">
              <a:spcBef>
                <a:spcPts val="0"/>
              </a:spcBef>
              <a:spcAft>
                <a:spcPts val="600"/>
              </a:spcAft>
            </a:pPr>
            <a:endParaRPr lang="en-US" sz="1400" b="0" dirty="0">
              <a:solidFill>
                <a:prstClr val="black"/>
              </a:solidFill>
              <a:latin typeface="Lucida Sans Unicode" pitchFamily="34" charset="0"/>
              <a:cs typeface="Arial" pitchFamily="34" charset="0"/>
            </a:endParaRPr>
          </a:p>
          <a:p>
            <a:pPr algn="l" eaLnBrk="1" fontAlgn="auto" hangingPunct="1">
              <a:spcBef>
                <a:spcPts val="0"/>
              </a:spcBef>
              <a:spcAft>
                <a:spcPts val="600"/>
              </a:spcAft>
            </a:pPr>
            <a:r>
              <a:rPr lang="en-US" sz="1400" dirty="0" smtClean="0">
                <a:solidFill>
                  <a:prstClr val="black"/>
                </a:solidFill>
                <a:latin typeface="Lucida Sans Unicode" pitchFamily="34" charset="0"/>
                <a:cs typeface="Arial" pitchFamily="34" charset="0"/>
              </a:rPr>
              <a:t> VCF file</a:t>
            </a:r>
            <a:endParaRPr lang="en-US" sz="1400" dirty="0">
              <a:solidFill>
                <a:prstClr val="black"/>
              </a:solidFill>
              <a:latin typeface="Lucida Sans Unicode" pitchFamily="34" charset="0"/>
              <a:cs typeface="Arial" pitchFamily="34" charset="0"/>
            </a:endParaRPr>
          </a:p>
        </p:txBody>
      </p:sp>
      <p:sp>
        <p:nvSpPr>
          <p:cNvPr id="8" name="12 CuadroTexto"/>
          <p:cNvSpPr txBox="1">
            <a:spLocks noChangeArrowheads="1"/>
          </p:cNvSpPr>
          <p:nvPr/>
        </p:nvSpPr>
        <p:spPr bwMode="auto">
          <a:xfrm>
            <a:off x="2051720" y="1111251"/>
            <a:ext cx="1656184" cy="3862596"/>
          </a:xfrm>
          <a:prstGeom prst="rect">
            <a:avLst/>
          </a:prstGeom>
          <a:solidFill>
            <a:schemeClr val="bg1">
              <a:alpha val="50195"/>
            </a:schemeClr>
          </a:solidFill>
          <a:ln w="9525">
            <a:solidFill>
              <a:srgbClr val="00B0F0"/>
            </a:solidFill>
            <a:miter lim="800000"/>
            <a:headEnd/>
            <a:tailEnd/>
          </a:ln>
        </p:spPr>
        <p:txBody>
          <a:bodyPr wrap="square">
            <a:spAutoFit/>
          </a:bodyPr>
          <a:lstStyle>
            <a:lvl1pPr>
              <a:defRPr sz="2400" b="1">
                <a:solidFill>
                  <a:schemeClr val="tx1"/>
                </a:solidFill>
                <a:latin typeface="Arial" charset="0"/>
                <a:ea typeface="ＭＳ Ｐゴシック" pitchFamily="34" charset="-128"/>
              </a:defRPr>
            </a:lvl1pPr>
            <a:lvl2pPr marL="742950" indent="-285750">
              <a:defRPr sz="2400" b="1">
                <a:solidFill>
                  <a:schemeClr val="tx1"/>
                </a:solidFill>
                <a:latin typeface="Arial" charset="0"/>
                <a:ea typeface="ＭＳ Ｐゴシック" pitchFamily="34" charset="-128"/>
              </a:defRPr>
            </a:lvl2pPr>
            <a:lvl3pPr marL="1143000" indent="-228600">
              <a:defRPr sz="2400" b="1">
                <a:solidFill>
                  <a:schemeClr val="tx1"/>
                </a:solidFill>
                <a:latin typeface="Arial" charset="0"/>
                <a:ea typeface="ＭＳ Ｐゴシック" pitchFamily="34" charset="-128"/>
              </a:defRPr>
            </a:lvl3pPr>
            <a:lvl4pPr marL="1600200" indent="-228600">
              <a:defRPr sz="2400" b="1">
                <a:solidFill>
                  <a:schemeClr val="tx1"/>
                </a:solidFill>
                <a:latin typeface="Arial" charset="0"/>
                <a:ea typeface="ＭＳ Ｐゴシック" pitchFamily="34" charset="-128"/>
              </a:defRPr>
            </a:lvl4pPr>
            <a:lvl5pPr marL="2057400" indent="-228600">
              <a:defRPr sz="24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pitchFamily="34" charset="-128"/>
              </a:defRPr>
            </a:lvl9pPr>
          </a:lstStyle>
          <a:p>
            <a:pPr algn="l" eaLnBrk="1" fontAlgn="auto" hangingPunct="1">
              <a:spcBef>
                <a:spcPts val="0"/>
              </a:spcBef>
              <a:spcAft>
                <a:spcPts val="600"/>
              </a:spcAft>
            </a:pPr>
            <a:r>
              <a:rPr lang="en-US" sz="1600" dirty="0" smtClean="0">
                <a:solidFill>
                  <a:prstClr val="black"/>
                </a:solidFill>
                <a:latin typeface="Lucida Sans Unicode" pitchFamily="34" charset="0"/>
                <a:cs typeface="Arial" pitchFamily="34" charset="0"/>
              </a:rPr>
              <a:t>Mapping</a:t>
            </a:r>
            <a:r>
              <a:rPr lang="en-US" sz="1600" dirty="0">
                <a:solidFill>
                  <a:prstClr val="black"/>
                </a:solidFill>
                <a:latin typeface="Lucida Sans Unicode" pitchFamily="34" charset="0"/>
                <a:cs typeface="Arial" pitchFamily="34" charset="0"/>
              </a:rPr>
              <a:t> </a:t>
            </a:r>
            <a:r>
              <a:rPr lang="es-ES" sz="1600" dirty="0" smtClean="0">
                <a:solidFill>
                  <a:prstClr val="black"/>
                </a:solidFill>
                <a:latin typeface="Lucida Sans Unicode" pitchFamily="34" charset="0"/>
                <a:cs typeface="Arial" pitchFamily="34" charset="0"/>
              </a:rPr>
              <a:t>+ QC</a:t>
            </a:r>
          </a:p>
          <a:p>
            <a:pPr algn="l" eaLnBrk="1" fontAlgn="auto" hangingPunct="1">
              <a:spcBef>
                <a:spcPts val="0"/>
              </a:spcBef>
              <a:spcAft>
                <a:spcPts val="600"/>
              </a:spcAft>
            </a:pPr>
            <a:endParaRPr lang="es-ES" sz="1600" b="0" dirty="0" smtClean="0">
              <a:solidFill>
                <a:prstClr val="black"/>
              </a:solidFill>
              <a:latin typeface="Lucida Sans Unicode" pitchFamily="34" charset="0"/>
              <a:cs typeface="Arial" pitchFamily="34" charset="0"/>
            </a:endParaRP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Mapping (HPG)</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Remove multiple mapping reads</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Remove low quality mapping reads</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Realigning</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Base quality recalibrating</a:t>
            </a:r>
          </a:p>
          <a:p>
            <a:pPr algn="l" eaLnBrk="1" fontAlgn="auto" hangingPunct="1">
              <a:spcBef>
                <a:spcPts val="0"/>
              </a:spcBef>
              <a:spcAft>
                <a:spcPts val="600"/>
              </a:spcAft>
            </a:pPr>
            <a:endParaRPr lang="es-ES" sz="1400" b="0" dirty="0">
              <a:solidFill>
                <a:prstClr val="black"/>
              </a:solidFill>
              <a:latin typeface="Lucida Sans Unicode" pitchFamily="34" charset="0"/>
              <a:cs typeface="Arial" pitchFamily="34" charset="0"/>
            </a:endParaRPr>
          </a:p>
          <a:p>
            <a:pPr algn="l" eaLnBrk="1" fontAlgn="auto" hangingPunct="1">
              <a:spcBef>
                <a:spcPts val="0"/>
              </a:spcBef>
              <a:spcAft>
                <a:spcPts val="600"/>
              </a:spcAft>
            </a:pPr>
            <a:r>
              <a:rPr lang="es-ES" sz="1400" dirty="0" smtClean="0">
                <a:solidFill>
                  <a:prstClr val="black"/>
                </a:solidFill>
                <a:latin typeface="Lucida Sans Unicode" pitchFamily="34" charset="0"/>
                <a:cs typeface="Arial" pitchFamily="34" charset="0"/>
              </a:rPr>
              <a:t>BAM file</a:t>
            </a:r>
            <a:endParaRPr lang="en-US" sz="1400" dirty="0">
              <a:solidFill>
                <a:prstClr val="black"/>
              </a:solidFill>
              <a:latin typeface="Lucida Sans Unicode" pitchFamily="34" charset="0"/>
              <a:cs typeface="Arial" pitchFamily="34" charset="0"/>
            </a:endParaRPr>
          </a:p>
          <a:p>
            <a:pPr algn="l" eaLnBrk="1" fontAlgn="auto" hangingPunct="1">
              <a:spcBef>
                <a:spcPts val="0"/>
              </a:spcBef>
              <a:spcAft>
                <a:spcPts val="600"/>
              </a:spcAft>
            </a:pPr>
            <a:endParaRPr lang="en-US" sz="1600" b="0" dirty="0">
              <a:solidFill>
                <a:prstClr val="black"/>
              </a:solidFill>
              <a:latin typeface="Lucida Sans Unicode" pitchFamily="34" charset="0"/>
              <a:cs typeface="Arial" pitchFamily="34" charset="0"/>
            </a:endParaRPr>
          </a:p>
        </p:txBody>
      </p:sp>
      <p:sp>
        <p:nvSpPr>
          <p:cNvPr id="12" name="5 CuadroTexto"/>
          <p:cNvSpPr txBox="1">
            <a:spLocks noChangeArrowheads="1"/>
          </p:cNvSpPr>
          <p:nvPr/>
        </p:nvSpPr>
        <p:spPr bwMode="auto">
          <a:xfrm>
            <a:off x="5796136" y="1124745"/>
            <a:ext cx="2592288" cy="4939814"/>
          </a:xfrm>
          <a:prstGeom prst="rect">
            <a:avLst/>
          </a:prstGeom>
          <a:solidFill>
            <a:srgbClr val="FFFFFF">
              <a:alpha val="50195"/>
            </a:srgbClr>
          </a:solidFill>
          <a:ln w="9525">
            <a:solidFill>
              <a:srgbClr val="00B0F0"/>
            </a:solidFill>
            <a:miter lim="800000"/>
            <a:headEnd/>
            <a:tailEnd/>
          </a:ln>
        </p:spPr>
        <p:txBody>
          <a:bodyPr wrap="square">
            <a:spAutoFit/>
          </a:bodyPr>
          <a:lstStyle>
            <a:lvl1pPr>
              <a:defRPr sz="2400" b="1">
                <a:solidFill>
                  <a:schemeClr val="tx1"/>
                </a:solidFill>
                <a:latin typeface="Arial" charset="0"/>
                <a:ea typeface="ＭＳ Ｐゴシック" pitchFamily="34" charset="-128"/>
              </a:defRPr>
            </a:lvl1pPr>
            <a:lvl2pPr marL="742950" indent="-285750">
              <a:defRPr sz="2400" b="1">
                <a:solidFill>
                  <a:schemeClr val="tx1"/>
                </a:solidFill>
                <a:latin typeface="Arial" charset="0"/>
                <a:ea typeface="ＭＳ Ｐゴシック" pitchFamily="34" charset="-128"/>
              </a:defRPr>
            </a:lvl2pPr>
            <a:lvl3pPr marL="1143000" indent="-228600">
              <a:defRPr sz="2400" b="1">
                <a:solidFill>
                  <a:schemeClr val="tx1"/>
                </a:solidFill>
                <a:latin typeface="Arial" charset="0"/>
                <a:ea typeface="ＭＳ Ｐゴシック" pitchFamily="34" charset="-128"/>
              </a:defRPr>
            </a:lvl3pPr>
            <a:lvl4pPr marL="1600200" indent="-228600">
              <a:defRPr sz="2400" b="1">
                <a:solidFill>
                  <a:schemeClr val="tx1"/>
                </a:solidFill>
                <a:latin typeface="Arial" charset="0"/>
                <a:ea typeface="ＭＳ Ｐゴシック" pitchFamily="34" charset="-128"/>
              </a:defRPr>
            </a:lvl4pPr>
            <a:lvl5pPr marL="2057400" indent="-228600">
              <a:defRPr sz="2400" b="1">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b="1">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b="1">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b="1">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b="1">
                <a:solidFill>
                  <a:schemeClr val="tx1"/>
                </a:solidFill>
                <a:latin typeface="Arial" charset="0"/>
                <a:ea typeface="ＭＳ Ｐゴシック" pitchFamily="34" charset="-128"/>
              </a:defRPr>
            </a:lvl9pPr>
          </a:lstStyle>
          <a:p>
            <a:pPr algn="l" eaLnBrk="1" fontAlgn="auto" hangingPunct="1">
              <a:spcBef>
                <a:spcPts val="0"/>
              </a:spcBef>
              <a:spcAft>
                <a:spcPts val="600"/>
              </a:spcAft>
            </a:pPr>
            <a:r>
              <a:rPr lang="en-US" sz="1400" dirty="0" smtClean="0">
                <a:solidFill>
                  <a:prstClr val="black"/>
                </a:solidFill>
                <a:latin typeface="Lucida Sans Unicode" pitchFamily="34" charset="0"/>
                <a:cs typeface="Arial" pitchFamily="34" charset="0"/>
              </a:rPr>
              <a:t>Variant and gene prioritization + QC</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Counts of sites with variants </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Variant annotation (function, putative effect, conservation, etc.)</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Inheritance analysis (including compound heterozygotes in recessive inheritance)</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Filtering by frequency with external controls (</a:t>
            </a:r>
            <a:r>
              <a:rPr lang="en-US" sz="1400" dirty="0" smtClean="0">
                <a:solidFill>
                  <a:prstClr val="black"/>
                </a:solidFill>
                <a:latin typeface="Lucida Sans Unicode" pitchFamily="34" charset="0"/>
                <a:cs typeface="Arial" pitchFamily="34" charset="0"/>
              </a:rPr>
              <a:t>Spanish controls</a:t>
            </a:r>
            <a:r>
              <a:rPr lang="en-US" sz="1400" b="0" dirty="0" smtClean="0">
                <a:solidFill>
                  <a:prstClr val="black"/>
                </a:solidFill>
                <a:latin typeface="Lucida Sans Unicode" pitchFamily="34" charset="0"/>
                <a:cs typeface="Arial" pitchFamily="34" charset="0"/>
              </a:rPr>
              <a:t>, </a:t>
            </a:r>
            <a:r>
              <a:rPr lang="en-US" sz="1400" b="0" dirty="0" err="1" smtClean="0">
                <a:solidFill>
                  <a:prstClr val="black"/>
                </a:solidFill>
                <a:latin typeface="Lucida Sans Unicode" pitchFamily="34" charset="0"/>
                <a:cs typeface="Arial" pitchFamily="34" charset="0"/>
              </a:rPr>
              <a:t>dbSNP</a:t>
            </a:r>
            <a:r>
              <a:rPr lang="en-US" sz="1400" b="0" dirty="0" smtClean="0">
                <a:solidFill>
                  <a:prstClr val="black"/>
                </a:solidFill>
                <a:latin typeface="Lucida Sans Unicode" pitchFamily="34" charset="0"/>
                <a:cs typeface="Arial" pitchFamily="34" charset="0"/>
              </a:rPr>
              <a:t>, 1000g, 5500g) and annotation</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Multi-family intersection of genes and variants</a:t>
            </a:r>
          </a:p>
          <a:p>
            <a:pPr algn="l" eaLnBrk="1" fontAlgn="auto" hangingPunct="1">
              <a:spcBef>
                <a:spcPts val="0"/>
              </a:spcBef>
              <a:spcAft>
                <a:spcPts val="600"/>
              </a:spcAft>
            </a:pPr>
            <a:r>
              <a:rPr lang="en-US" sz="1400" b="0" dirty="0" smtClean="0">
                <a:solidFill>
                  <a:prstClr val="black"/>
                </a:solidFill>
                <a:latin typeface="Lucida Sans Unicode" pitchFamily="34" charset="0"/>
                <a:cs typeface="Arial" pitchFamily="34" charset="0"/>
              </a:rPr>
              <a:t>Network-based prioritization</a:t>
            </a:r>
          </a:p>
          <a:p>
            <a:pPr algn="l" eaLnBrk="1" fontAlgn="auto" hangingPunct="1">
              <a:spcBef>
                <a:spcPts val="0"/>
              </a:spcBef>
              <a:spcAft>
                <a:spcPts val="600"/>
              </a:spcAft>
            </a:pPr>
            <a:r>
              <a:rPr lang="en-US" sz="1400" dirty="0" smtClean="0">
                <a:solidFill>
                  <a:prstClr val="black"/>
                </a:solidFill>
                <a:latin typeface="Lucida Sans Unicode" pitchFamily="34" charset="0"/>
                <a:cs typeface="Arial" pitchFamily="34" charset="0"/>
              </a:rPr>
              <a:t>Report </a:t>
            </a:r>
            <a:endParaRPr lang="en-US" sz="1400" dirty="0">
              <a:solidFill>
                <a:prstClr val="black"/>
              </a:solidFill>
              <a:latin typeface="Lucida Sans Unicode" pitchFamily="34" charset="0"/>
              <a:cs typeface="Arial" pitchFamily="34" charset="0"/>
            </a:endParaRPr>
          </a:p>
        </p:txBody>
      </p:sp>
      <p:sp>
        <p:nvSpPr>
          <p:cNvPr id="3" name="2 Flecha derecha"/>
          <p:cNvSpPr/>
          <p:nvPr/>
        </p:nvSpPr>
        <p:spPr>
          <a:xfrm>
            <a:off x="251523" y="5877273"/>
            <a:ext cx="5472607" cy="833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sz="1800" dirty="0">
                <a:solidFill>
                  <a:prstClr val="white"/>
                </a:solidFill>
              </a:rPr>
              <a:t>Primary analysis</a:t>
            </a:r>
            <a:endParaRPr lang="en-US" sz="1800" dirty="0">
              <a:solidFill>
                <a:prstClr val="white"/>
              </a:solidFill>
            </a:endParaRPr>
          </a:p>
        </p:txBody>
      </p:sp>
      <p:sp>
        <p:nvSpPr>
          <p:cNvPr id="11" name="10 Flecha derecha"/>
          <p:cNvSpPr/>
          <p:nvPr/>
        </p:nvSpPr>
        <p:spPr>
          <a:xfrm>
            <a:off x="5724128" y="5877273"/>
            <a:ext cx="2808312" cy="833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sz="1800" dirty="0">
                <a:solidFill>
                  <a:prstClr val="white"/>
                </a:solidFill>
              </a:rPr>
              <a:t>Gene prioritization</a:t>
            </a:r>
            <a:endParaRPr lang="en-US" sz="1800" dirty="0">
              <a:solidFill>
                <a:prstClr val="white"/>
              </a:solidFill>
            </a:endParaRPr>
          </a:p>
        </p:txBody>
      </p:sp>
    </p:spTree>
    <p:extLst>
      <p:ext uri="{BB962C8B-B14F-4D97-AF65-F5344CB8AC3E}">
        <p14:creationId xmlns:p14="http://schemas.microsoft.com/office/powerpoint/2010/main" val="6092878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14670" b="8515"/>
          <a:stretch/>
        </p:blipFill>
        <p:spPr bwMode="auto">
          <a:xfrm>
            <a:off x="251520" y="989164"/>
            <a:ext cx="5722079" cy="585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4640462"/>
            <a:ext cx="3816424" cy="2045603"/>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Marcador de contenido"/>
          <p:cNvSpPr>
            <a:spLocks noGrp="1"/>
          </p:cNvSpPr>
          <p:nvPr>
            <p:ph idx="1"/>
          </p:nvPr>
        </p:nvSpPr>
        <p:spPr>
          <a:xfrm>
            <a:off x="5293940" y="1700808"/>
            <a:ext cx="3454524" cy="2592288"/>
          </a:xfrm>
        </p:spPr>
        <p:txBody>
          <a:bodyPr/>
          <a:lstStyle/>
          <a:p>
            <a:pPr marL="0" indent="0">
              <a:buNone/>
            </a:pPr>
            <a:r>
              <a:rPr lang="en-US" sz="1800" dirty="0"/>
              <a:t>3-Methylglutaconic </a:t>
            </a:r>
            <a:r>
              <a:rPr lang="en-US" sz="1800" dirty="0" err="1"/>
              <a:t>aciduria</a:t>
            </a:r>
            <a:r>
              <a:rPr lang="en-US" sz="1800" dirty="0"/>
              <a:t> (3-MGA-uria) is a heterogeneous group of syndromes characterized by </a:t>
            </a:r>
            <a:r>
              <a:rPr lang="en-US" sz="1800" dirty="0" smtClean="0"/>
              <a:t>an increased </a:t>
            </a:r>
            <a:r>
              <a:rPr lang="en-US" sz="1800" dirty="0"/>
              <a:t>excretion of 3-methylglutaconic and 3-methylglutaric </a:t>
            </a:r>
            <a:r>
              <a:rPr lang="en-US" sz="1800" dirty="0" smtClean="0"/>
              <a:t>acids.</a:t>
            </a:r>
          </a:p>
          <a:p>
            <a:pPr marL="0" indent="0">
              <a:buNone/>
            </a:pPr>
            <a:r>
              <a:rPr lang="en-US" sz="1800" dirty="0" smtClean="0"/>
              <a:t>WES with a consecutive filter approach is enough to detect the new mutation in this case.</a:t>
            </a:r>
            <a:endParaRPr lang="en-US" sz="1800" dirty="0"/>
          </a:p>
        </p:txBody>
      </p:sp>
      <p:sp>
        <p:nvSpPr>
          <p:cNvPr id="2" name="1 Título"/>
          <p:cNvSpPr>
            <a:spLocks noGrp="1"/>
          </p:cNvSpPr>
          <p:nvPr>
            <p:ph type="title"/>
          </p:nvPr>
        </p:nvSpPr>
        <p:spPr>
          <a:xfrm>
            <a:off x="358569" y="116632"/>
            <a:ext cx="8136904" cy="1143000"/>
          </a:xfrm>
        </p:spPr>
        <p:txBody>
          <a:bodyPr/>
          <a:lstStyle/>
          <a:p>
            <a:r>
              <a:rPr lang="en-US" sz="3200" b="1" dirty="0">
                <a:effectLst>
                  <a:outerShdw blurRad="38100" dist="38100" dir="2700000" algn="tl">
                    <a:srgbClr val="000000">
                      <a:alpha val="43137"/>
                    </a:srgbClr>
                  </a:outerShdw>
                </a:effectLst>
              </a:rPr>
              <a:t>Successive Filtering </a:t>
            </a:r>
            <a:r>
              <a:rPr lang="en-US" sz="3200" b="1" dirty="0" smtClean="0">
                <a:effectLst>
                  <a:outerShdw blurRad="38100" dist="38100" dir="2700000" algn="tl">
                    <a:srgbClr val="000000">
                      <a:alpha val="43137"/>
                    </a:srgbClr>
                  </a:outerShdw>
                </a:effectLst>
              </a:rPr>
              <a:t>approach</a:t>
            </a:r>
            <a:br>
              <a:rPr lang="en-US" sz="3200" b="1" dirty="0" smtClean="0">
                <a:effectLst>
                  <a:outerShdw blurRad="38100" dist="38100" dir="2700000" algn="tl">
                    <a:srgbClr val="000000">
                      <a:alpha val="43137"/>
                    </a:srgbClr>
                  </a:outerShdw>
                </a:effectLst>
              </a:rPr>
            </a:br>
            <a:r>
              <a:rPr lang="en-US" sz="2000" b="1" dirty="0" smtClean="0">
                <a:effectLst>
                  <a:outerShdw blurRad="38100" dist="38100" dir="2700000" algn="tl">
                    <a:srgbClr val="000000">
                      <a:alpha val="43137"/>
                    </a:srgbClr>
                  </a:outerShdw>
                </a:effectLst>
              </a:rPr>
              <a:t>An example </a:t>
            </a:r>
            <a:r>
              <a:rPr lang="en-US" sz="2000" b="1" dirty="0">
                <a:effectLst>
                  <a:outerShdw blurRad="38100" dist="38100" dir="2700000" algn="tl">
                    <a:srgbClr val="000000">
                      <a:alpha val="43137"/>
                    </a:srgbClr>
                  </a:outerShdw>
                </a:effectLst>
              </a:rPr>
              <a:t>with 3-Methylglutaconic </a:t>
            </a:r>
            <a:r>
              <a:rPr lang="en-US" sz="2000" b="1" dirty="0" err="1" smtClean="0">
                <a:effectLst>
                  <a:outerShdw blurRad="38100" dist="38100" dir="2700000" algn="tl">
                    <a:srgbClr val="000000">
                      <a:alpha val="43137"/>
                    </a:srgbClr>
                  </a:outerShdw>
                </a:effectLst>
              </a:rPr>
              <a:t>aciduria</a:t>
            </a:r>
            <a:r>
              <a:rPr lang="en-US" sz="2000" b="1" dirty="0" smtClean="0">
                <a:effectLst>
                  <a:outerShdw blurRad="38100" dist="38100" dir="2700000" algn="tl">
                    <a:srgbClr val="000000">
                      <a:alpha val="43137"/>
                    </a:srgbClr>
                  </a:outerShdw>
                </a:effectLst>
              </a:rPr>
              <a:t> syndrome</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531037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406" t="10285" r="33273" b="27905"/>
          <a:stretch/>
        </p:blipFill>
        <p:spPr bwMode="auto">
          <a:xfrm>
            <a:off x="179512" y="1656654"/>
            <a:ext cx="3672408" cy="2276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595" t="9615" r="26309" b="10009"/>
          <a:stretch/>
        </p:blipFill>
        <p:spPr bwMode="auto">
          <a:xfrm>
            <a:off x="4283968" y="1268760"/>
            <a:ext cx="4322631" cy="3441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5515" t="15714" r="23810" b="24571"/>
          <a:stretch/>
        </p:blipFill>
        <p:spPr bwMode="auto">
          <a:xfrm>
            <a:off x="450713" y="3833203"/>
            <a:ext cx="3545236" cy="26109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536" t="10666" r="17679" b="23536"/>
          <a:stretch/>
        </p:blipFill>
        <p:spPr bwMode="auto">
          <a:xfrm>
            <a:off x="3995434" y="2914726"/>
            <a:ext cx="3864535" cy="2572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0" y="197768"/>
            <a:ext cx="9144000" cy="1143000"/>
          </a:xfrm>
        </p:spPr>
        <p:txBody>
          <a:bodyPr/>
          <a:lstStyle/>
          <a:p>
            <a:r>
              <a:rPr lang="en-US" sz="3600" b="1" dirty="0" smtClean="0">
                <a:effectLst>
                  <a:outerShdw blurRad="38100" dist="38100" dir="2700000" algn="tl">
                    <a:srgbClr val="000000">
                      <a:alpha val="43137"/>
                    </a:srgbClr>
                  </a:outerShdw>
                </a:effectLst>
              </a:rPr>
              <a:t>Exome sequencing has been systematically used to identify Mendelian disease genes</a:t>
            </a:r>
            <a:endParaRPr lang="en-US" sz="3600" b="1" dirty="0">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49158"/>
          <a:stretch/>
        </p:blipFill>
        <p:spPr bwMode="auto">
          <a:xfrm>
            <a:off x="4384084" y="4529554"/>
            <a:ext cx="4621592" cy="19957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6904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76213" y="951120"/>
            <a:ext cx="8893175" cy="830997"/>
          </a:xfrm>
          <a:prstGeom prst="rect">
            <a:avLst/>
          </a:prstGeom>
          <a:noFill/>
          <a:ln w="9525">
            <a:noFill/>
            <a:miter lim="800000"/>
            <a:headEnd/>
            <a:tailEnd/>
          </a:ln>
        </p:spPr>
        <p:txBody>
          <a:bodyPr>
            <a:spAutoFit/>
          </a:bodyPr>
          <a:lstStyle/>
          <a:p>
            <a:pPr eaLnBrk="1" hangingPunct="1"/>
            <a:r>
              <a:rPr lang="en-AU" dirty="0">
                <a:solidFill>
                  <a:prstClr val="black"/>
                </a:solidFill>
                <a:latin typeface="Arial" pitchFamily="34" charset="0"/>
                <a:cs typeface="Arial" pitchFamily="34" charset="0"/>
              </a:rPr>
              <a:t>The missing heritability problem: individual genes cannot explain the heritability of traits</a:t>
            </a:r>
            <a:endParaRPr lang="en-AU" dirty="0">
              <a:solidFill>
                <a:prstClr val="black"/>
              </a:solidFill>
              <a:latin typeface="Arial" pitchFamily="34" charset="0"/>
              <a:cs typeface="Arial" pitchFamily="34" charset="0"/>
            </a:endParaRPr>
          </a:p>
        </p:txBody>
      </p:sp>
      <p:pic>
        <p:nvPicPr>
          <p:cNvPr id="14" name="Picture 5"/>
          <p:cNvPicPr>
            <a:picLocks noChangeAspect="1" noChangeArrowheads="1"/>
          </p:cNvPicPr>
          <p:nvPr/>
        </p:nvPicPr>
        <p:blipFill>
          <a:blip r:embed="rId3" cstate="screen"/>
          <a:srcRect/>
          <a:stretch>
            <a:fillRect/>
          </a:stretch>
        </p:blipFill>
        <p:spPr bwMode="auto">
          <a:xfrm>
            <a:off x="622608" y="1808584"/>
            <a:ext cx="3415992" cy="3060576"/>
          </a:xfrm>
          <a:prstGeom prst="rect">
            <a:avLst/>
          </a:prstGeom>
          <a:ln>
            <a:noFill/>
          </a:ln>
          <a:effectLst>
            <a:outerShdw blurRad="292100" dist="139700" dir="2700000" algn="tl" rotWithShape="0">
              <a:srgbClr val="333333">
                <a:alpha val="65000"/>
              </a:srgbClr>
            </a:outerShdw>
          </a:effectLst>
        </p:spPr>
      </p:pic>
      <p:pic>
        <p:nvPicPr>
          <p:cNvPr id="8" name="Picture 5"/>
          <p:cNvPicPr>
            <a:picLocks noChangeAspect="1" noChangeArrowheads="1"/>
          </p:cNvPicPr>
          <p:nvPr/>
        </p:nvPicPr>
        <p:blipFill>
          <a:blip r:embed="rId4" cstate="screen"/>
          <a:srcRect/>
          <a:stretch>
            <a:fillRect/>
          </a:stretch>
        </p:blipFill>
        <p:spPr bwMode="auto">
          <a:xfrm>
            <a:off x="4438359" y="2037193"/>
            <a:ext cx="4237332" cy="2465387"/>
          </a:xfrm>
          <a:prstGeom prst="rect">
            <a:avLst/>
          </a:prstGeom>
          <a:ln>
            <a:noFill/>
          </a:ln>
          <a:effectLst>
            <a:outerShdw blurRad="292100" dist="139700" dir="2700000" algn="tl" rotWithShape="0">
              <a:srgbClr val="333333">
                <a:alpha val="65000"/>
              </a:srgbClr>
            </a:outerShdw>
          </a:effectLst>
        </p:spPr>
      </p:pic>
      <p:sp>
        <p:nvSpPr>
          <p:cNvPr id="2" name="1 Título"/>
          <p:cNvSpPr>
            <a:spLocks noGrp="1"/>
          </p:cNvSpPr>
          <p:nvPr>
            <p:ph type="title"/>
          </p:nvPr>
        </p:nvSpPr>
        <p:spPr>
          <a:xfrm>
            <a:off x="446088" y="4465"/>
            <a:ext cx="8229600" cy="1143000"/>
          </a:xfrm>
        </p:spPr>
        <p:txBody>
          <a:bodyPr/>
          <a:lstStyle/>
          <a:p>
            <a:r>
              <a:rPr lang="en-US" b="1" dirty="0">
                <a:effectLst>
                  <a:outerShdw blurRad="38100" dist="38100" dir="2700000" algn="tl">
                    <a:srgbClr val="000000">
                      <a:alpha val="43137"/>
                    </a:srgbClr>
                  </a:outerShdw>
                </a:effectLst>
              </a:rPr>
              <a:t>Where did the heritability go</a:t>
            </a:r>
            <a:r>
              <a:rPr lang="en-US" b="1" dirty="0" smtClean="0">
                <a:effectLst>
                  <a:outerShdw blurRad="38100" dist="38100" dir="2700000" algn="tl">
                    <a:srgbClr val="000000">
                      <a:alpha val="43137"/>
                    </a:srgbClr>
                  </a:outerShdw>
                </a:effectLst>
              </a:rPr>
              <a:t>?</a:t>
            </a:r>
            <a:endParaRPr lang="es-ES" b="1" dirty="0">
              <a:effectLst>
                <a:outerShdw blurRad="38100" dist="38100" dir="2700000" algn="tl">
                  <a:srgbClr val="000000">
                    <a:alpha val="43137"/>
                  </a:srgbClr>
                </a:outerShdw>
              </a:effectLst>
            </a:endParaRPr>
          </a:p>
        </p:txBody>
      </p:sp>
      <p:pic>
        <p:nvPicPr>
          <p:cNvPr id="9" name="Picture 1"/>
          <p:cNvPicPr>
            <a:picLocks noChangeAspect="1" noChangeArrowheads="1"/>
          </p:cNvPicPr>
          <p:nvPr/>
        </p:nvPicPr>
        <p:blipFill>
          <a:blip r:embed="rId5" cstate="screen"/>
          <a:srcRect/>
          <a:stretch>
            <a:fillRect/>
          </a:stretch>
        </p:blipFill>
        <p:spPr bwMode="auto">
          <a:xfrm>
            <a:off x="2645941" y="4863754"/>
            <a:ext cx="6390567" cy="1877623"/>
          </a:xfrm>
          <a:prstGeom prst="rect">
            <a:avLst/>
          </a:prstGeom>
          <a:ln>
            <a:noFill/>
          </a:ln>
          <a:effectLst>
            <a:outerShdw blurRad="292100" dist="139700" dir="2700000" algn="tl" rotWithShape="0">
              <a:srgbClr val="333333">
                <a:alpha val="65000"/>
              </a:srgbClr>
            </a:outerShdw>
          </a:effectLst>
        </p:spPr>
      </p:pic>
      <p:sp>
        <p:nvSpPr>
          <p:cNvPr id="11" name="6 CuadroTexto"/>
          <p:cNvSpPr txBox="1">
            <a:spLocks noChangeArrowheads="1"/>
          </p:cNvSpPr>
          <p:nvPr/>
        </p:nvSpPr>
        <p:spPr bwMode="auto">
          <a:xfrm>
            <a:off x="0" y="4986948"/>
            <a:ext cx="2551584" cy="1631216"/>
          </a:xfrm>
          <a:prstGeom prst="rect">
            <a:avLst/>
          </a:prstGeom>
          <a:noFill/>
          <a:ln w="9525">
            <a:noFill/>
            <a:miter lim="800000"/>
            <a:headEnd/>
            <a:tailEnd/>
          </a:ln>
        </p:spPr>
        <p:txBody>
          <a:bodyPr wrap="square">
            <a:spAutoFit/>
          </a:bodyPr>
          <a:lstStyle/>
          <a:p>
            <a:pPr algn="l" eaLnBrk="1" fontAlgn="auto" hangingPunct="1">
              <a:spcBef>
                <a:spcPts val="0"/>
              </a:spcBef>
              <a:spcAft>
                <a:spcPts val="0"/>
              </a:spcAft>
            </a:pPr>
            <a:r>
              <a:rPr lang="en-US" sz="2000" b="1" dirty="0">
                <a:solidFill>
                  <a:prstClr val="black"/>
                </a:solidFill>
                <a:latin typeface="Arial" pitchFamily="34" charset="0"/>
                <a:cs typeface="Arial" pitchFamily="34" charset="0"/>
              </a:rPr>
              <a:t>How to explain all this?</a:t>
            </a:r>
          </a:p>
          <a:p>
            <a:pPr algn="l" eaLnBrk="1" fontAlgn="auto" hangingPunct="1">
              <a:spcBef>
                <a:spcPts val="0"/>
              </a:spcBef>
              <a:spcAft>
                <a:spcPts val="0"/>
              </a:spcAft>
            </a:pPr>
            <a:r>
              <a:rPr lang="en-US" sz="2000" dirty="0">
                <a:solidFill>
                  <a:srgbClr val="6600FF"/>
                </a:solidFill>
                <a:latin typeface="Arial" pitchFamily="34" charset="0"/>
                <a:cs typeface="Arial" pitchFamily="34" charset="0"/>
              </a:rPr>
              <a:t>Rare Variants</a:t>
            </a:r>
            <a:r>
              <a:rPr lang="en-US" sz="2000" dirty="0">
                <a:solidFill>
                  <a:prstClr val="black"/>
                </a:solidFill>
                <a:latin typeface="Arial" pitchFamily="34" charset="0"/>
                <a:cs typeface="Arial" pitchFamily="34" charset="0"/>
              </a:rPr>
              <a:t>, rare CNVs, epigenetics or.. </a:t>
            </a:r>
            <a:r>
              <a:rPr lang="en-US" sz="2000" dirty="0" err="1">
                <a:solidFill>
                  <a:prstClr val="black"/>
                </a:solidFill>
                <a:latin typeface="Arial" pitchFamily="34" charset="0"/>
                <a:cs typeface="Arial" pitchFamily="34" charset="0"/>
              </a:rPr>
              <a:t>epistatic</a:t>
            </a:r>
            <a:r>
              <a:rPr lang="en-US" sz="2000" dirty="0">
                <a:solidFill>
                  <a:prstClr val="black"/>
                </a:solidFill>
                <a:latin typeface="Arial" pitchFamily="34" charset="0"/>
                <a:cs typeface="Arial" pitchFamily="34" charset="0"/>
              </a:rPr>
              <a:t> effects?</a:t>
            </a:r>
            <a:endParaRPr lang="en-US" sz="220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17526049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48" t="10572" r="32857" b="14190"/>
          <a:stretch/>
        </p:blipFill>
        <p:spPr bwMode="auto">
          <a:xfrm>
            <a:off x="3825242" y="2713187"/>
            <a:ext cx="5070815" cy="410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5"/>
          <p:cNvPicPr>
            <a:picLocks noChangeAspect="1" noChangeArrowheads="1"/>
          </p:cNvPicPr>
          <p:nvPr/>
        </p:nvPicPr>
        <p:blipFill>
          <a:blip r:embed="rId3" cstate="screen"/>
          <a:srcRect/>
          <a:stretch>
            <a:fillRect/>
          </a:stretch>
        </p:blipFill>
        <p:spPr bwMode="auto">
          <a:xfrm>
            <a:off x="251520" y="3501008"/>
            <a:ext cx="3168352" cy="2838702"/>
          </a:xfrm>
          <a:prstGeom prst="rect">
            <a:avLst/>
          </a:prstGeom>
          <a:ln>
            <a:noFill/>
          </a:ln>
          <a:effectLst>
            <a:outerShdw blurRad="292100" dist="139700" dir="2700000" algn="tl" rotWithShape="0">
              <a:srgbClr val="333333">
                <a:alpha val="65000"/>
              </a:srgbClr>
            </a:outerShdw>
          </a:effectLst>
        </p:spPr>
      </p:pic>
      <p:pic>
        <p:nvPicPr>
          <p:cNvPr id="5" name="Picture 1"/>
          <p:cNvPicPr>
            <a:picLocks noChangeAspect="1" noChangeArrowheads="1"/>
          </p:cNvPicPr>
          <p:nvPr/>
        </p:nvPicPr>
        <p:blipFill>
          <a:blip r:embed="rId4" cstate="screen"/>
          <a:srcRect/>
          <a:stretch>
            <a:fillRect/>
          </a:stretch>
        </p:blipFill>
        <p:spPr bwMode="auto">
          <a:xfrm>
            <a:off x="2711338" y="1289581"/>
            <a:ext cx="6390567" cy="1877623"/>
          </a:xfrm>
          <a:prstGeom prst="rect">
            <a:avLst/>
          </a:prstGeom>
          <a:ln>
            <a:noFill/>
          </a:ln>
          <a:effectLst>
            <a:outerShdw blurRad="292100" dist="139700" dir="2700000" algn="tl" rotWithShape="0">
              <a:srgbClr val="333333">
                <a:alpha val="65000"/>
              </a:srgbClr>
            </a:outerShdw>
          </a:effectLst>
        </p:spPr>
      </p:pic>
      <p:sp>
        <p:nvSpPr>
          <p:cNvPr id="6" name="6 CuadroTexto"/>
          <p:cNvSpPr txBox="1">
            <a:spLocks noChangeArrowheads="1"/>
          </p:cNvSpPr>
          <p:nvPr/>
        </p:nvSpPr>
        <p:spPr bwMode="auto">
          <a:xfrm>
            <a:off x="50527" y="1605280"/>
            <a:ext cx="2695911" cy="1631216"/>
          </a:xfrm>
          <a:prstGeom prst="rect">
            <a:avLst/>
          </a:prstGeom>
          <a:noFill/>
          <a:ln w="9525">
            <a:noFill/>
            <a:miter lim="800000"/>
            <a:headEnd/>
            <a:tailEnd/>
          </a:ln>
        </p:spPr>
        <p:txBody>
          <a:bodyPr wrap="square">
            <a:spAutoFit/>
          </a:bodyPr>
          <a:lstStyle/>
          <a:p>
            <a:pPr algn="l" eaLnBrk="1" fontAlgn="auto" hangingPunct="1">
              <a:spcBef>
                <a:spcPts val="0"/>
              </a:spcBef>
              <a:spcAft>
                <a:spcPts val="0"/>
              </a:spcAft>
              <a:defRPr/>
            </a:pPr>
            <a:r>
              <a:rPr lang="en-US" sz="2000" b="1" kern="0" dirty="0">
                <a:solidFill>
                  <a:prstClr val="black"/>
                </a:solidFill>
                <a:latin typeface="Arial" pitchFamily="34" charset="0"/>
                <a:cs typeface="Arial" pitchFamily="34" charset="0"/>
              </a:rPr>
              <a:t>How to explain missing heritability?</a:t>
            </a:r>
          </a:p>
          <a:p>
            <a:pPr algn="l" eaLnBrk="1" fontAlgn="auto" hangingPunct="1">
              <a:spcBef>
                <a:spcPts val="0"/>
              </a:spcBef>
              <a:spcAft>
                <a:spcPts val="0"/>
              </a:spcAft>
              <a:defRPr/>
            </a:pPr>
            <a:r>
              <a:rPr lang="en-US" sz="2000" kern="0" dirty="0">
                <a:solidFill>
                  <a:prstClr val="black"/>
                </a:solidFill>
                <a:latin typeface="Arial" pitchFamily="34" charset="0"/>
                <a:cs typeface="Arial" pitchFamily="34" charset="0"/>
              </a:rPr>
              <a:t>Rare Variants, rare CNVs, epigenetics or.. </a:t>
            </a:r>
            <a:r>
              <a:rPr lang="en-US" sz="2000" b="1" kern="0" dirty="0" err="1">
                <a:solidFill>
                  <a:srgbClr val="6600FF"/>
                </a:solidFill>
                <a:latin typeface="Arial" pitchFamily="34" charset="0"/>
                <a:cs typeface="Arial" pitchFamily="34" charset="0"/>
              </a:rPr>
              <a:t>epistatic</a:t>
            </a:r>
            <a:r>
              <a:rPr lang="en-US" sz="2000" b="1" kern="0" dirty="0">
                <a:solidFill>
                  <a:srgbClr val="6600FF"/>
                </a:solidFill>
                <a:latin typeface="Arial" pitchFamily="34" charset="0"/>
                <a:cs typeface="Arial" pitchFamily="34" charset="0"/>
              </a:rPr>
              <a:t> effects</a:t>
            </a:r>
            <a:r>
              <a:rPr lang="en-US" sz="2000" kern="0" dirty="0">
                <a:solidFill>
                  <a:prstClr val="black"/>
                </a:solidFill>
                <a:latin typeface="Arial" pitchFamily="34" charset="0"/>
                <a:cs typeface="Arial" pitchFamily="34" charset="0"/>
              </a:rPr>
              <a:t>?</a:t>
            </a:r>
            <a:endParaRPr lang="en-US" sz="2200" kern="0" dirty="0">
              <a:solidFill>
                <a:prstClr val="black"/>
              </a:solidFill>
              <a:latin typeface="Arial" pitchFamily="34" charset="0"/>
              <a:cs typeface="Arial" pitchFamily="34" charset="0"/>
            </a:endParaRPr>
          </a:p>
        </p:txBody>
      </p:sp>
      <p:sp>
        <p:nvSpPr>
          <p:cNvPr id="3" name="2 Rectángulo redondeado"/>
          <p:cNvSpPr/>
          <p:nvPr/>
        </p:nvSpPr>
        <p:spPr>
          <a:xfrm>
            <a:off x="2699792" y="2420888"/>
            <a:ext cx="5400600" cy="21602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8" name="7 Rectángulo redondeado"/>
          <p:cNvSpPr/>
          <p:nvPr/>
        </p:nvSpPr>
        <p:spPr>
          <a:xfrm>
            <a:off x="4139952" y="5373216"/>
            <a:ext cx="2016224" cy="576064"/>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7" name="6 Elipse"/>
          <p:cNvSpPr/>
          <p:nvPr/>
        </p:nvSpPr>
        <p:spPr>
          <a:xfrm>
            <a:off x="7380312" y="2348889"/>
            <a:ext cx="360040" cy="36430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10" name="9 Elipse"/>
          <p:cNvSpPr/>
          <p:nvPr/>
        </p:nvSpPr>
        <p:spPr>
          <a:xfrm>
            <a:off x="5496427" y="5631169"/>
            <a:ext cx="360040" cy="36430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cxnSp>
        <p:nvCxnSpPr>
          <p:cNvPr id="11" name="10 Conector recto de flecha"/>
          <p:cNvCxnSpPr>
            <a:stCxn id="7" idx="3"/>
            <a:endCxn id="10" idx="7"/>
          </p:cNvCxnSpPr>
          <p:nvPr/>
        </p:nvCxnSpPr>
        <p:spPr>
          <a:xfrm flipH="1">
            <a:off x="5803741" y="2659844"/>
            <a:ext cx="1629299" cy="3024677"/>
          </a:xfrm>
          <a:prstGeom prst="straightConnector1">
            <a:avLst/>
          </a:prstGeom>
          <a:ln w="5715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3" name="1 Título"/>
          <p:cNvSpPr>
            <a:spLocks noGrp="1"/>
          </p:cNvSpPr>
          <p:nvPr>
            <p:ph type="title"/>
          </p:nvPr>
        </p:nvSpPr>
        <p:spPr>
          <a:xfrm>
            <a:off x="9524" y="146572"/>
            <a:ext cx="9093485" cy="1143000"/>
          </a:xfrm>
        </p:spPr>
        <p:txBody>
          <a:bodyPr/>
          <a:lstStyle/>
          <a:p>
            <a:r>
              <a:rPr lang="en-US" sz="4000" b="1" dirty="0" smtClean="0">
                <a:effectLst>
                  <a:outerShdw blurRad="38100" dist="38100" dir="2700000" algn="tl">
                    <a:srgbClr val="000000">
                      <a:alpha val="43137"/>
                    </a:srgbClr>
                  </a:outerShdw>
                </a:effectLst>
              </a:rPr>
              <a:t>Is the heritability missing or are we looking at the wrong place?</a:t>
            </a:r>
            <a:endParaRPr lang="es-ES" sz="4000" b="1" dirty="0">
              <a:effectLst>
                <a:outerShdw blurRad="38100" dist="38100" dir="2700000" algn="tl">
                  <a:srgbClr val="000000">
                    <a:alpha val="43137"/>
                  </a:srgbClr>
                </a:outerShdw>
              </a:effectLst>
            </a:endParaRPr>
          </a:p>
        </p:txBody>
      </p:sp>
      <p:sp>
        <p:nvSpPr>
          <p:cNvPr id="2" name="1 CuadroTexto"/>
          <p:cNvSpPr txBox="1"/>
          <p:nvPr/>
        </p:nvSpPr>
        <p:spPr>
          <a:xfrm>
            <a:off x="6732240" y="5157201"/>
            <a:ext cx="2163805" cy="1015663"/>
          </a:xfrm>
          <a:prstGeom prst="rect">
            <a:avLst/>
          </a:prstGeom>
          <a:solidFill>
            <a:srgbClr val="FFFFFF">
              <a:alpha val="43137"/>
            </a:srgbClr>
          </a:solidFill>
        </p:spPr>
        <p:txBody>
          <a:bodyPr wrap="square" rtlCol="0">
            <a:spAutoFit/>
          </a:bodyPr>
          <a:lstStyle/>
          <a:p>
            <a:pPr algn="l" eaLnBrk="1" hangingPunct="1"/>
            <a:r>
              <a:rPr lang="en-US" sz="2000" dirty="0">
                <a:solidFill>
                  <a:srgbClr val="000000"/>
                </a:solidFill>
                <a:latin typeface="Arial" pitchFamily="34" charset="0"/>
                <a:cs typeface="Arial" pitchFamily="34" charset="0"/>
              </a:rPr>
              <a:t>At the end, most of the heritability was there…</a:t>
            </a:r>
            <a:endParaRPr lang="en-US" sz="20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51119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14325" y="0"/>
            <a:ext cx="8678156" cy="1143000"/>
          </a:xfrm>
        </p:spPr>
        <p:txBody>
          <a:bodyPr/>
          <a:lstStyle/>
          <a:p>
            <a:pPr eaLnBrk="1" hangingPunct="1">
              <a:lnSpc>
                <a:spcPct val="100000"/>
              </a:lnSpc>
            </a:pPr>
            <a:r>
              <a:rPr lang="en-US" sz="3200" b="1" dirty="0" smtClean="0">
                <a:effectLst>
                  <a:outerShdw blurRad="38100" dist="38100" dir="2700000" algn="tl">
                    <a:srgbClr val="000000">
                      <a:alpha val="43137"/>
                    </a:srgbClr>
                  </a:outerShdw>
                </a:effectLst>
              </a:rPr>
              <a:t>An </a:t>
            </a:r>
            <a:r>
              <a:rPr lang="en-US" sz="3200" b="1" dirty="0">
                <a:effectLst>
                  <a:outerShdw blurRad="38100" dist="38100" dir="2700000" algn="tl">
                    <a:srgbClr val="000000">
                      <a:alpha val="43137"/>
                    </a:srgbClr>
                  </a:outerShdw>
                </a:effectLst>
              </a:rPr>
              <a:t>approach inspired </a:t>
            </a:r>
            <a:r>
              <a:rPr lang="en-US" sz="3200" b="1" dirty="0" smtClean="0">
                <a:effectLst>
                  <a:outerShdw blurRad="38100" dist="38100" dir="2700000" algn="tl">
                    <a:srgbClr val="000000">
                      <a:alpha val="43137"/>
                    </a:srgbClr>
                  </a:outerShdw>
                </a:effectLst>
              </a:rPr>
              <a:t>on systems biology can help in detecting causal genes </a:t>
            </a:r>
          </a:p>
        </p:txBody>
      </p:sp>
      <p:pic>
        <p:nvPicPr>
          <p:cNvPr id="33795" name="Picture 3"/>
          <p:cNvPicPr>
            <a:picLocks noChangeAspect="1" noChangeArrowheads="1"/>
          </p:cNvPicPr>
          <p:nvPr/>
        </p:nvPicPr>
        <p:blipFill>
          <a:blip r:embed="rId2" cstate="print"/>
          <a:srcRect/>
          <a:stretch>
            <a:fillRect/>
          </a:stretch>
        </p:blipFill>
        <p:spPr bwMode="auto">
          <a:xfrm>
            <a:off x="2071688" y="1785947"/>
            <a:ext cx="4125912" cy="2928937"/>
          </a:xfrm>
          <a:prstGeom prst="rect">
            <a:avLst/>
          </a:prstGeom>
          <a:noFill/>
          <a:ln w="9525">
            <a:noFill/>
            <a:miter lim="800000"/>
            <a:headEnd/>
            <a:tailEnd/>
          </a:ln>
        </p:spPr>
      </p:pic>
      <p:sp>
        <p:nvSpPr>
          <p:cNvPr id="33796" name="63 CuadroTexto"/>
          <p:cNvSpPr txBox="1">
            <a:spLocks noChangeArrowheads="1"/>
          </p:cNvSpPr>
          <p:nvPr/>
        </p:nvSpPr>
        <p:spPr bwMode="auto">
          <a:xfrm>
            <a:off x="0" y="4786313"/>
            <a:ext cx="9144000" cy="2185167"/>
          </a:xfrm>
          <a:prstGeom prst="rect">
            <a:avLst/>
          </a:prstGeom>
          <a:noFill/>
          <a:ln w="9525">
            <a:noFill/>
            <a:miter lim="800000"/>
            <a:headEnd/>
            <a:tailEnd/>
          </a:ln>
        </p:spPr>
        <p:txBody>
          <a:bodyPr wrap="square" lIns="91390" tIns="45697" rIns="91390" bIns="45697">
            <a:spAutoFit/>
          </a:bodyPr>
          <a:lstStyle/>
          <a:p>
            <a:pPr algn="l">
              <a:spcBef>
                <a:spcPct val="50000"/>
              </a:spcBef>
            </a:pPr>
            <a:r>
              <a:rPr lang="en-US" sz="2000" dirty="0">
                <a:solidFill>
                  <a:srgbClr val="000000"/>
                </a:solidFill>
                <a:latin typeface="Arial"/>
                <a:ea typeface="ＭＳ Ｐゴシック" pitchFamily="34" charset="-128"/>
                <a:cs typeface="Arial" pitchFamily="34" charset="0"/>
              </a:rPr>
              <a:t>Affected </a:t>
            </a:r>
            <a:r>
              <a:rPr lang="en-US" sz="2000" b="1" dirty="0">
                <a:solidFill>
                  <a:srgbClr val="000000"/>
                </a:solidFill>
                <a:latin typeface="Arial"/>
                <a:ea typeface="ＭＳ Ｐゴシック" pitchFamily="34" charset="-128"/>
                <a:cs typeface="Arial" pitchFamily="34" charset="0"/>
              </a:rPr>
              <a:t>cases</a:t>
            </a:r>
            <a:r>
              <a:rPr lang="en-US" sz="2000" dirty="0">
                <a:solidFill>
                  <a:srgbClr val="000000"/>
                </a:solidFill>
                <a:latin typeface="Arial"/>
                <a:ea typeface="ＭＳ Ｐゴシック" pitchFamily="34" charset="-128"/>
                <a:cs typeface="Arial" pitchFamily="34" charset="0"/>
              </a:rPr>
              <a:t> in complex diseases will be a </a:t>
            </a:r>
            <a:r>
              <a:rPr lang="en-US" sz="2000" b="1" dirty="0">
                <a:solidFill>
                  <a:srgbClr val="000000"/>
                </a:solidFill>
                <a:latin typeface="Arial"/>
                <a:ea typeface="ＭＳ Ｐゴシック" pitchFamily="34" charset="-128"/>
                <a:cs typeface="Arial" pitchFamily="34" charset="0"/>
              </a:rPr>
              <a:t>heterogeneous</a:t>
            </a:r>
            <a:r>
              <a:rPr lang="en-US" sz="2000" dirty="0">
                <a:solidFill>
                  <a:srgbClr val="000000"/>
                </a:solidFill>
                <a:latin typeface="Arial"/>
                <a:ea typeface="ＭＳ Ｐゴシック" pitchFamily="34" charset="-128"/>
                <a:cs typeface="Arial" pitchFamily="34" charset="0"/>
              </a:rPr>
              <a:t> population with different mutations (or combinations). </a:t>
            </a:r>
          </a:p>
          <a:p>
            <a:pPr algn="l">
              <a:spcBef>
                <a:spcPct val="50000"/>
              </a:spcBef>
            </a:pPr>
            <a:r>
              <a:rPr lang="en-US" sz="2000" dirty="0">
                <a:solidFill>
                  <a:srgbClr val="000000"/>
                </a:solidFill>
                <a:latin typeface="Arial"/>
                <a:ea typeface="ＭＳ Ｐゴシック" pitchFamily="34" charset="-128"/>
                <a:cs typeface="Arial" pitchFamily="34" charset="0"/>
              </a:rPr>
              <a:t>Many cases and controls are needed to obtain significant associations. </a:t>
            </a:r>
          </a:p>
          <a:p>
            <a:pPr algn="l">
              <a:spcBef>
                <a:spcPct val="50000"/>
              </a:spcBef>
            </a:pPr>
            <a:r>
              <a:rPr lang="en-US" sz="2000" dirty="0">
                <a:solidFill>
                  <a:srgbClr val="000000"/>
                </a:solidFill>
                <a:latin typeface="Arial"/>
                <a:ea typeface="ＭＳ Ｐゴシック" pitchFamily="34" charset="-128"/>
                <a:cs typeface="Arial" pitchFamily="34" charset="0"/>
              </a:rPr>
              <a:t>The only </a:t>
            </a:r>
            <a:r>
              <a:rPr lang="en-US" sz="2000" b="1" dirty="0">
                <a:solidFill>
                  <a:srgbClr val="000000"/>
                </a:solidFill>
                <a:latin typeface="Arial"/>
                <a:ea typeface="ＭＳ Ｐゴシック" pitchFamily="34" charset="-128"/>
                <a:cs typeface="Arial" pitchFamily="34" charset="0"/>
              </a:rPr>
              <a:t>common</a:t>
            </a:r>
            <a:r>
              <a:rPr lang="en-US" sz="2000" dirty="0">
                <a:solidFill>
                  <a:srgbClr val="000000"/>
                </a:solidFill>
                <a:latin typeface="Arial"/>
                <a:ea typeface="ＭＳ Ｐゴシック" pitchFamily="34" charset="-128"/>
                <a:cs typeface="Arial" pitchFamily="34" charset="0"/>
              </a:rPr>
              <a:t> </a:t>
            </a:r>
            <a:r>
              <a:rPr lang="en-US" sz="2000" b="1" dirty="0">
                <a:solidFill>
                  <a:srgbClr val="000000"/>
                </a:solidFill>
                <a:latin typeface="Arial"/>
                <a:ea typeface="ＭＳ Ｐゴシック" pitchFamily="34" charset="-128"/>
                <a:cs typeface="Arial" pitchFamily="34" charset="0"/>
              </a:rPr>
              <a:t>element</a:t>
            </a:r>
            <a:r>
              <a:rPr lang="en-US" sz="2000" dirty="0">
                <a:solidFill>
                  <a:srgbClr val="000000"/>
                </a:solidFill>
                <a:latin typeface="Arial"/>
                <a:ea typeface="ＭＳ Ｐゴシック" pitchFamily="34" charset="-128"/>
                <a:cs typeface="Arial" pitchFamily="34" charset="0"/>
              </a:rPr>
              <a:t> is the (know or </a:t>
            </a:r>
            <a:r>
              <a:rPr lang="en-US" sz="2000" dirty="0">
                <a:solidFill>
                  <a:srgbClr val="000000"/>
                </a:solidFill>
                <a:latin typeface="Arial"/>
                <a:ea typeface="ＭＳ Ｐゴシック" pitchFamily="34" charset="-128"/>
                <a:cs typeface="Arial" pitchFamily="34" charset="0"/>
              </a:rPr>
              <a:t>unknown) </a:t>
            </a:r>
            <a:r>
              <a:rPr lang="en-US" sz="2000" b="1" dirty="0">
                <a:solidFill>
                  <a:srgbClr val="000000"/>
                </a:solidFill>
                <a:latin typeface="Arial"/>
                <a:ea typeface="ＭＳ Ｐゴシック" pitchFamily="34" charset="-128"/>
                <a:cs typeface="Arial" pitchFamily="34" charset="0"/>
              </a:rPr>
              <a:t>pathway</a:t>
            </a:r>
            <a:r>
              <a:rPr lang="en-US" sz="2000" dirty="0">
                <a:solidFill>
                  <a:srgbClr val="000000"/>
                </a:solidFill>
                <a:latin typeface="Arial"/>
                <a:ea typeface="ＭＳ Ｐゴシック" pitchFamily="34" charset="-128"/>
                <a:cs typeface="Arial" pitchFamily="34" charset="0"/>
              </a:rPr>
              <a:t> </a:t>
            </a:r>
            <a:r>
              <a:rPr lang="en-US" sz="2000" b="1" dirty="0">
                <a:solidFill>
                  <a:srgbClr val="000000"/>
                </a:solidFill>
                <a:latin typeface="Arial"/>
                <a:ea typeface="ＭＳ Ｐゴシック" pitchFamily="34" charset="-128"/>
                <a:cs typeface="Arial" pitchFamily="34" charset="0"/>
              </a:rPr>
              <a:t>affected</a:t>
            </a:r>
            <a:r>
              <a:rPr lang="en-US" sz="2000" dirty="0">
                <a:solidFill>
                  <a:srgbClr val="000000"/>
                </a:solidFill>
                <a:latin typeface="Arial"/>
                <a:ea typeface="ＭＳ Ｐゴシック" pitchFamily="34" charset="-128"/>
                <a:cs typeface="Arial" pitchFamily="34" charset="0"/>
              </a:rPr>
              <a:t>. </a:t>
            </a:r>
          </a:p>
          <a:p>
            <a:pPr>
              <a:spcBef>
                <a:spcPct val="50000"/>
              </a:spcBef>
            </a:pPr>
            <a:r>
              <a:rPr lang="en-US" b="1" dirty="0">
                <a:solidFill>
                  <a:srgbClr val="6600FF"/>
                </a:solidFill>
                <a:latin typeface="Arial"/>
                <a:ea typeface="ＭＳ Ｐゴシック" pitchFamily="34" charset="-128"/>
                <a:cs typeface="Arial" pitchFamily="34" charset="0"/>
              </a:rPr>
              <a:t>Disease understood as the failure of a functional module</a:t>
            </a:r>
          </a:p>
        </p:txBody>
      </p:sp>
      <p:grpSp>
        <p:nvGrpSpPr>
          <p:cNvPr id="2" name="94 Grupo"/>
          <p:cNvGrpSpPr>
            <a:grpSpLocks/>
          </p:cNvGrpSpPr>
          <p:nvPr/>
        </p:nvGrpSpPr>
        <p:grpSpPr bwMode="auto">
          <a:xfrm>
            <a:off x="2928940" y="1214438"/>
            <a:ext cx="5572125" cy="3571875"/>
            <a:chOff x="2928938" y="1214438"/>
            <a:chExt cx="5572125" cy="3571884"/>
          </a:xfrm>
        </p:grpSpPr>
        <p:cxnSp>
          <p:nvCxnSpPr>
            <p:cNvPr id="84" name="83 Conector recto de flecha"/>
            <p:cNvCxnSpPr/>
            <p:nvPr/>
          </p:nvCxnSpPr>
          <p:spPr>
            <a:xfrm rot="10800000" flipV="1">
              <a:off x="3500438" y="2720979"/>
              <a:ext cx="2928937" cy="1365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 name="92 Grupo"/>
            <p:cNvGrpSpPr>
              <a:grpSpLocks/>
            </p:cNvGrpSpPr>
            <p:nvPr/>
          </p:nvGrpSpPr>
          <p:grpSpPr bwMode="auto">
            <a:xfrm>
              <a:off x="6572250" y="1481138"/>
              <a:ext cx="733425" cy="1090612"/>
              <a:chOff x="6572233" y="1338263"/>
              <a:chExt cx="733425" cy="1090612"/>
            </a:xfrm>
          </p:grpSpPr>
          <p:grpSp>
            <p:nvGrpSpPr>
              <p:cNvPr id="4" name="21 Grupo"/>
              <p:cNvGrpSpPr>
                <a:grpSpLocks/>
              </p:cNvGrpSpPr>
              <p:nvPr/>
            </p:nvGrpSpPr>
            <p:grpSpPr bwMode="auto">
              <a:xfrm>
                <a:off x="6572233" y="1338263"/>
                <a:ext cx="428625" cy="785812"/>
                <a:chOff x="5357818" y="2928934"/>
                <a:chExt cx="428628" cy="785818"/>
              </a:xfrm>
            </p:grpSpPr>
            <p:sp>
              <p:nvSpPr>
                <p:cNvPr id="20" name="19 Elipse"/>
                <p:cNvSpPr/>
                <p:nvPr/>
              </p:nvSpPr>
              <p:spPr>
                <a:xfrm>
                  <a:off x="5357818" y="3357564"/>
                  <a:ext cx="428628" cy="35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21" name="20 Cara sonriente"/>
                <p:cNvSpPr/>
                <p:nvPr/>
              </p:nvSpPr>
              <p:spPr>
                <a:xfrm>
                  <a:off x="5357818" y="2928935"/>
                  <a:ext cx="428628" cy="4286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5" name="22 Grupo"/>
              <p:cNvGrpSpPr>
                <a:grpSpLocks/>
              </p:cNvGrpSpPr>
              <p:nvPr/>
            </p:nvGrpSpPr>
            <p:grpSpPr bwMode="auto">
              <a:xfrm>
                <a:off x="6724633" y="1490663"/>
                <a:ext cx="428625" cy="785812"/>
                <a:chOff x="5357818" y="2928934"/>
                <a:chExt cx="428628" cy="785818"/>
              </a:xfrm>
            </p:grpSpPr>
            <p:sp>
              <p:nvSpPr>
                <p:cNvPr id="24" name="23 Elipse"/>
                <p:cNvSpPr/>
                <p:nvPr/>
              </p:nvSpPr>
              <p:spPr>
                <a:xfrm>
                  <a:off x="5357818" y="3357564"/>
                  <a:ext cx="428628" cy="35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25" name="24 Cara sonriente"/>
                <p:cNvSpPr/>
                <p:nvPr/>
              </p:nvSpPr>
              <p:spPr>
                <a:xfrm>
                  <a:off x="5357818" y="2928935"/>
                  <a:ext cx="428628" cy="4286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6" name="25 Grupo"/>
              <p:cNvGrpSpPr>
                <a:grpSpLocks/>
              </p:cNvGrpSpPr>
              <p:nvPr/>
            </p:nvGrpSpPr>
            <p:grpSpPr bwMode="auto">
              <a:xfrm>
                <a:off x="6877033" y="1643063"/>
                <a:ext cx="428625" cy="785812"/>
                <a:chOff x="5357818" y="2928934"/>
                <a:chExt cx="428628" cy="785818"/>
              </a:xfrm>
            </p:grpSpPr>
            <p:sp>
              <p:nvSpPr>
                <p:cNvPr id="27" name="26 Elipse"/>
                <p:cNvSpPr/>
                <p:nvPr/>
              </p:nvSpPr>
              <p:spPr>
                <a:xfrm>
                  <a:off x="5357818" y="3357565"/>
                  <a:ext cx="428628" cy="35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28" name="27 Cara sonriente"/>
                <p:cNvSpPr/>
                <p:nvPr/>
              </p:nvSpPr>
              <p:spPr>
                <a:xfrm>
                  <a:off x="5357818" y="2928936"/>
                  <a:ext cx="428628" cy="4286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grpSp>
          <p:nvGrpSpPr>
            <p:cNvPr id="7" name="64 Grupo"/>
            <p:cNvGrpSpPr/>
            <p:nvPr/>
          </p:nvGrpSpPr>
          <p:grpSpPr>
            <a:xfrm>
              <a:off x="6500826" y="3543304"/>
              <a:ext cx="885828" cy="1243018"/>
              <a:chOff x="6072198" y="3114676"/>
              <a:chExt cx="885828" cy="1243018"/>
            </a:xfrm>
            <a:solidFill>
              <a:srgbClr val="C00000"/>
            </a:solidFill>
          </p:grpSpPr>
          <p:grpSp>
            <p:nvGrpSpPr>
              <p:cNvPr id="8" name="34 Grupo"/>
              <p:cNvGrpSpPr/>
              <p:nvPr/>
            </p:nvGrpSpPr>
            <p:grpSpPr>
              <a:xfrm>
                <a:off x="6072198" y="3114676"/>
                <a:ext cx="428628" cy="785818"/>
                <a:chOff x="5357818" y="2928934"/>
                <a:chExt cx="428628" cy="785818"/>
              </a:xfrm>
              <a:grpFill/>
            </p:grpSpPr>
            <p:sp>
              <p:nvSpPr>
                <p:cNvPr id="36" name="35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37" name="36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9" name="37 Grupo"/>
              <p:cNvGrpSpPr/>
              <p:nvPr/>
            </p:nvGrpSpPr>
            <p:grpSpPr>
              <a:xfrm>
                <a:off x="6224598" y="3267076"/>
                <a:ext cx="428628" cy="785818"/>
                <a:chOff x="5357818" y="2928934"/>
                <a:chExt cx="428628" cy="785818"/>
              </a:xfrm>
              <a:grpFill/>
            </p:grpSpPr>
            <p:sp>
              <p:nvSpPr>
                <p:cNvPr id="39" name="38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40" name="3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10" name="40 Grupo"/>
              <p:cNvGrpSpPr/>
              <p:nvPr/>
            </p:nvGrpSpPr>
            <p:grpSpPr>
              <a:xfrm>
                <a:off x="6376998" y="3419476"/>
                <a:ext cx="428628" cy="785818"/>
                <a:chOff x="5357818" y="2928934"/>
                <a:chExt cx="428628" cy="785818"/>
              </a:xfrm>
              <a:grpFill/>
            </p:grpSpPr>
            <p:sp>
              <p:nvSpPr>
                <p:cNvPr id="42" name="4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43" name="4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11" name="43 Grupo"/>
              <p:cNvGrpSpPr/>
              <p:nvPr/>
            </p:nvGrpSpPr>
            <p:grpSpPr>
              <a:xfrm>
                <a:off x="6529398" y="3571876"/>
                <a:ext cx="428628" cy="785818"/>
                <a:chOff x="5357818" y="2928934"/>
                <a:chExt cx="428628" cy="785818"/>
              </a:xfrm>
              <a:grpFill/>
            </p:grpSpPr>
            <p:sp>
              <p:nvSpPr>
                <p:cNvPr id="45" name="44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46" name="45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cxnSp>
          <p:nvCxnSpPr>
            <p:cNvPr id="48" name="47 Conector recto de flecha"/>
            <p:cNvCxnSpPr>
              <a:stCxn id="20" idx="1"/>
            </p:cNvCxnSpPr>
            <p:nvPr/>
          </p:nvCxnSpPr>
          <p:spPr>
            <a:xfrm rot="16200000" flipH="1" flipV="1">
              <a:off x="5656263" y="1020764"/>
              <a:ext cx="38100" cy="19208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2" name="51 Grupo"/>
            <p:cNvGrpSpPr>
              <a:grpSpLocks/>
            </p:cNvGrpSpPr>
            <p:nvPr/>
          </p:nvGrpSpPr>
          <p:grpSpPr bwMode="auto">
            <a:xfrm>
              <a:off x="4214813" y="3071813"/>
              <a:ext cx="428625" cy="357187"/>
              <a:chOff x="7072330" y="2214554"/>
              <a:chExt cx="428628" cy="357190"/>
            </a:xfrm>
          </p:grpSpPr>
          <p:cxnSp>
            <p:nvCxnSpPr>
              <p:cNvPr id="50" name="49 Conector recto"/>
              <p:cNvCxnSpPr/>
              <p:nvPr/>
            </p:nvCxnSpPr>
            <p:spPr>
              <a:xfrm>
                <a:off x="7072330" y="2214559"/>
                <a:ext cx="428628" cy="357191"/>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50 Conector recto"/>
              <p:cNvCxnSpPr/>
              <p:nvPr/>
            </p:nvCxnSpPr>
            <p:spPr>
              <a:xfrm flipH="1">
                <a:off x="7072330" y="2214559"/>
                <a:ext cx="428628" cy="357191"/>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 name="52 Grupo"/>
            <p:cNvGrpSpPr>
              <a:grpSpLocks/>
            </p:cNvGrpSpPr>
            <p:nvPr/>
          </p:nvGrpSpPr>
          <p:grpSpPr bwMode="auto">
            <a:xfrm>
              <a:off x="4214813" y="1928813"/>
              <a:ext cx="428625" cy="357187"/>
              <a:chOff x="7072330" y="2214554"/>
              <a:chExt cx="428628" cy="357190"/>
            </a:xfrm>
          </p:grpSpPr>
          <p:cxnSp>
            <p:nvCxnSpPr>
              <p:cNvPr id="54" name="53 Conector recto"/>
              <p:cNvCxnSpPr/>
              <p:nvPr/>
            </p:nvCxnSpPr>
            <p:spPr>
              <a:xfrm>
                <a:off x="7072330" y="2214556"/>
                <a:ext cx="428628" cy="357191"/>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55" name="54 Conector recto"/>
              <p:cNvCxnSpPr/>
              <p:nvPr/>
            </p:nvCxnSpPr>
            <p:spPr>
              <a:xfrm flipH="1">
                <a:off x="7072330" y="2214556"/>
                <a:ext cx="428628" cy="357191"/>
              </a:xfrm>
              <a:prstGeom prst="line">
                <a:avLst/>
              </a:prstGeom>
              <a:ln w="101600"/>
            </p:spPr>
            <p:style>
              <a:lnRef idx="1">
                <a:schemeClr val="accent1"/>
              </a:lnRef>
              <a:fillRef idx="0">
                <a:schemeClr val="accent1"/>
              </a:fillRef>
              <a:effectRef idx="0">
                <a:schemeClr val="accent1"/>
              </a:effectRef>
              <a:fontRef idx="minor">
                <a:schemeClr val="tx1"/>
              </a:fontRef>
            </p:style>
          </p:cxnSp>
        </p:grpSp>
        <p:cxnSp>
          <p:nvCxnSpPr>
            <p:cNvPr id="57" name="56 Conector recto de flecha"/>
            <p:cNvCxnSpPr>
              <a:stCxn id="72" idx="2"/>
            </p:cNvCxnSpPr>
            <p:nvPr/>
          </p:nvCxnSpPr>
          <p:spPr>
            <a:xfrm rot="10800000" flipV="1">
              <a:off x="4643438" y="3006730"/>
              <a:ext cx="1785937" cy="20796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58 Conector recto de flecha"/>
            <p:cNvCxnSpPr/>
            <p:nvPr/>
          </p:nvCxnSpPr>
          <p:spPr>
            <a:xfrm rot="10800000">
              <a:off x="5143500" y="4143382"/>
              <a:ext cx="1285875"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4" name="59 Grupo"/>
            <p:cNvGrpSpPr>
              <a:grpSpLocks/>
            </p:cNvGrpSpPr>
            <p:nvPr/>
          </p:nvGrpSpPr>
          <p:grpSpPr bwMode="auto">
            <a:xfrm>
              <a:off x="4643438" y="4000500"/>
              <a:ext cx="428625" cy="357188"/>
              <a:chOff x="7072330" y="2214554"/>
              <a:chExt cx="428628" cy="357190"/>
            </a:xfrm>
          </p:grpSpPr>
          <p:cxnSp>
            <p:nvCxnSpPr>
              <p:cNvPr id="61" name="60 Conector recto"/>
              <p:cNvCxnSpPr/>
              <p:nvPr/>
            </p:nvCxnSpPr>
            <p:spPr>
              <a:xfrm>
                <a:off x="7072330" y="2214561"/>
                <a:ext cx="428628" cy="357191"/>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 name="61 Conector recto"/>
              <p:cNvCxnSpPr/>
              <p:nvPr/>
            </p:nvCxnSpPr>
            <p:spPr>
              <a:xfrm flipH="1">
                <a:off x="7072330" y="2214561"/>
                <a:ext cx="428628" cy="357191"/>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64 Grupo"/>
            <p:cNvGrpSpPr>
              <a:grpSpLocks/>
            </p:cNvGrpSpPr>
            <p:nvPr/>
          </p:nvGrpSpPr>
          <p:grpSpPr bwMode="auto">
            <a:xfrm>
              <a:off x="2928938" y="2714625"/>
              <a:ext cx="428625" cy="357188"/>
              <a:chOff x="7072330" y="2214554"/>
              <a:chExt cx="428628" cy="357190"/>
            </a:xfrm>
          </p:grpSpPr>
          <p:cxnSp>
            <p:nvCxnSpPr>
              <p:cNvPr id="66" name="65 Conector recto"/>
              <p:cNvCxnSpPr/>
              <p:nvPr/>
            </p:nvCxnSpPr>
            <p:spPr>
              <a:xfrm>
                <a:off x="7072330" y="2214558"/>
                <a:ext cx="428628" cy="357191"/>
              </a:xfrm>
              <a:prstGeom prst="line">
                <a:avLst/>
              </a:prstGeom>
              <a:ln w="101600"/>
            </p:spPr>
            <p:style>
              <a:lnRef idx="1">
                <a:schemeClr val="accent1"/>
              </a:lnRef>
              <a:fillRef idx="0">
                <a:schemeClr val="accent1"/>
              </a:fillRef>
              <a:effectRef idx="0">
                <a:schemeClr val="accent1"/>
              </a:effectRef>
              <a:fontRef idx="minor">
                <a:schemeClr val="tx1"/>
              </a:fontRef>
            </p:style>
          </p:cxnSp>
          <p:cxnSp>
            <p:nvCxnSpPr>
              <p:cNvPr id="67" name="66 Conector recto"/>
              <p:cNvCxnSpPr/>
              <p:nvPr/>
            </p:nvCxnSpPr>
            <p:spPr>
              <a:xfrm flipH="1">
                <a:off x="7072330" y="2214558"/>
                <a:ext cx="428628" cy="357191"/>
              </a:xfrm>
              <a:prstGeom prst="line">
                <a:avLst/>
              </a:prstGeom>
              <a:ln w="101600"/>
            </p:spPr>
            <p:style>
              <a:lnRef idx="1">
                <a:schemeClr val="accent1"/>
              </a:lnRef>
              <a:fillRef idx="0">
                <a:schemeClr val="accent1"/>
              </a:fillRef>
              <a:effectRef idx="0">
                <a:schemeClr val="accent1"/>
              </a:effectRef>
              <a:fontRef idx="minor">
                <a:schemeClr val="tx1"/>
              </a:fontRef>
            </p:style>
          </p:cxnSp>
        </p:grpSp>
        <p:grpSp>
          <p:nvGrpSpPr>
            <p:cNvPr id="16" name="59 Grupo"/>
            <p:cNvGrpSpPr>
              <a:grpSpLocks/>
            </p:cNvGrpSpPr>
            <p:nvPr/>
          </p:nvGrpSpPr>
          <p:grpSpPr bwMode="auto">
            <a:xfrm>
              <a:off x="6429375" y="2400300"/>
              <a:ext cx="885825" cy="1243013"/>
              <a:chOff x="6643702" y="1795450"/>
              <a:chExt cx="885828" cy="1243018"/>
            </a:xfrm>
          </p:grpSpPr>
          <p:grpSp>
            <p:nvGrpSpPr>
              <p:cNvPr id="17" name="70 Grupo"/>
              <p:cNvGrpSpPr/>
              <p:nvPr/>
            </p:nvGrpSpPr>
            <p:grpSpPr>
              <a:xfrm>
                <a:off x="6643702" y="1795450"/>
                <a:ext cx="428628" cy="785818"/>
                <a:chOff x="5357818" y="2928934"/>
                <a:chExt cx="428628" cy="785818"/>
              </a:xfrm>
              <a:solidFill>
                <a:srgbClr val="89C4FF"/>
              </a:solidFill>
            </p:grpSpPr>
            <p:sp>
              <p:nvSpPr>
                <p:cNvPr id="72" name="71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73" name="72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18" name="73 Grupo"/>
              <p:cNvGrpSpPr/>
              <p:nvPr/>
            </p:nvGrpSpPr>
            <p:grpSpPr>
              <a:xfrm>
                <a:off x="6796102" y="1947850"/>
                <a:ext cx="428628" cy="785818"/>
                <a:chOff x="5357818" y="2928934"/>
                <a:chExt cx="428628" cy="785818"/>
              </a:xfrm>
              <a:solidFill>
                <a:srgbClr val="89C4FF"/>
              </a:solidFill>
            </p:grpSpPr>
            <p:sp>
              <p:nvSpPr>
                <p:cNvPr id="75" name="74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76" name="75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19" name="76 Grupo"/>
              <p:cNvGrpSpPr/>
              <p:nvPr/>
            </p:nvGrpSpPr>
            <p:grpSpPr>
              <a:xfrm>
                <a:off x="6948502" y="2100250"/>
                <a:ext cx="428628" cy="785818"/>
                <a:chOff x="5357818" y="2928934"/>
                <a:chExt cx="428628" cy="785818"/>
              </a:xfrm>
              <a:solidFill>
                <a:srgbClr val="89C4FF"/>
              </a:solidFill>
            </p:grpSpPr>
            <p:sp>
              <p:nvSpPr>
                <p:cNvPr id="78" name="77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79" name="78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22" name="79 Grupo"/>
              <p:cNvGrpSpPr/>
              <p:nvPr/>
            </p:nvGrpSpPr>
            <p:grpSpPr>
              <a:xfrm>
                <a:off x="7100902" y="2252650"/>
                <a:ext cx="428628" cy="785818"/>
                <a:chOff x="5357818" y="2928934"/>
                <a:chExt cx="428628" cy="785818"/>
              </a:xfrm>
              <a:solidFill>
                <a:srgbClr val="89C4FF"/>
              </a:solidFill>
            </p:grpSpPr>
            <p:sp>
              <p:nvSpPr>
                <p:cNvPr id="81" name="80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82" name="81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sp>
          <p:nvSpPr>
            <p:cNvPr id="33819" name="94 CuadroTexto"/>
            <p:cNvSpPr txBox="1">
              <a:spLocks noChangeArrowheads="1"/>
            </p:cNvSpPr>
            <p:nvPr/>
          </p:nvSpPr>
          <p:spPr bwMode="auto">
            <a:xfrm>
              <a:off x="7143750" y="1214438"/>
              <a:ext cx="1357313" cy="461666"/>
            </a:xfrm>
            <a:prstGeom prst="rect">
              <a:avLst/>
            </a:prstGeom>
            <a:noFill/>
            <a:ln w="9525">
              <a:noFill/>
              <a:miter lim="800000"/>
              <a:headEnd/>
              <a:tailEnd/>
            </a:ln>
          </p:spPr>
          <p:txBody>
            <a:bodyPr>
              <a:spAutoFit/>
            </a:bodyPr>
            <a:lstStyle/>
            <a:p>
              <a:pPr>
                <a:spcBef>
                  <a:spcPct val="50000"/>
                </a:spcBef>
              </a:pPr>
              <a:r>
                <a:rPr lang="en-GB" b="1" dirty="0">
                  <a:solidFill>
                    <a:srgbClr val="000000"/>
                  </a:solidFill>
                  <a:ea typeface="ＭＳ Ｐゴシック" pitchFamily="34" charset="-128"/>
                  <a:cs typeface="Arial" pitchFamily="34" charset="0"/>
                </a:rPr>
                <a:t>Cases</a:t>
              </a:r>
            </a:p>
          </p:txBody>
        </p:sp>
        <p:grpSp>
          <p:nvGrpSpPr>
            <p:cNvPr id="23" name="59 Grupo"/>
            <p:cNvGrpSpPr>
              <a:grpSpLocks/>
            </p:cNvGrpSpPr>
            <p:nvPr/>
          </p:nvGrpSpPr>
          <p:grpSpPr bwMode="auto">
            <a:xfrm>
              <a:off x="3429000" y="4357688"/>
              <a:ext cx="428625" cy="357187"/>
              <a:chOff x="7072330" y="2214554"/>
              <a:chExt cx="428628" cy="357190"/>
            </a:xfrm>
          </p:grpSpPr>
          <p:cxnSp>
            <p:nvCxnSpPr>
              <p:cNvPr id="98" name="97 Conector recto"/>
              <p:cNvCxnSpPr/>
              <p:nvPr/>
            </p:nvCxnSpPr>
            <p:spPr>
              <a:xfrm>
                <a:off x="7072330" y="2214562"/>
                <a:ext cx="428628" cy="357191"/>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9" name="98 Conector recto"/>
              <p:cNvCxnSpPr/>
              <p:nvPr/>
            </p:nvCxnSpPr>
            <p:spPr>
              <a:xfrm flipH="1">
                <a:off x="7072330" y="2214562"/>
                <a:ext cx="428628" cy="357191"/>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101" name="100 Conector recto de flecha"/>
            <p:cNvCxnSpPr>
              <a:stCxn id="36" idx="2"/>
            </p:cNvCxnSpPr>
            <p:nvPr/>
          </p:nvCxnSpPr>
          <p:spPr>
            <a:xfrm rot="10800000" flipV="1">
              <a:off x="3857625" y="4151320"/>
              <a:ext cx="2643188" cy="3492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103 Conector recto de flecha"/>
            <p:cNvCxnSpPr>
              <a:stCxn id="20" idx="1"/>
            </p:cNvCxnSpPr>
            <p:nvPr/>
          </p:nvCxnSpPr>
          <p:spPr>
            <a:xfrm rot="16200000" flipH="1" flipV="1">
              <a:off x="4584699" y="735016"/>
              <a:ext cx="823915" cy="32781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51 Grupo"/>
            <p:cNvGrpSpPr>
              <a:grpSpLocks/>
            </p:cNvGrpSpPr>
            <p:nvPr/>
          </p:nvGrpSpPr>
          <p:grpSpPr bwMode="auto">
            <a:xfrm>
              <a:off x="4786313" y="3500438"/>
              <a:ext cx="428625" cy="357187"/>
              <a:chOff x="7072330" y="2214554"/>
              <a:chExt cx="428628" cy="357190"/>
            </a:xfrm>
          </p:grpSpPr>
          <p:cxnSp>
            <p:nvCxnSpPr>
              <p:cNvPr id="108" name="107 Conector recto"/>
              <p:cNvCxnSpPr/>
              <p:nvPr/>
            </p:nvCxnSpPr>
            <p:spPr>
              <a:xfrm>
                <a:off x="7072330" y="2214560"/>
                <a:ext cx="428628" cy="357191"/>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108 Conector recto"/>
              <p:cNvCxnSpPr/>
              <p:nvPr/>
            </p:nvCxnSpPr>
            <p:spPr>
              <a:xfrm flipH="1">
                <a:off x="7072330" y="2214560"/>
                <a:ext cx="428628" cy="357191"/>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1" name="110 Conector recto de flecha"/>
            <p:cNvCxnSpPr>
              <a:stCxn id="72" idx="2"/>
            </p:cNvCxnSpPr>
            <p:nvPr/>
          </p:nvCxnSpPr>
          <p:spPr>
            <a:xfrm rot="10800000" flipV="1">
              <a:off x="5286375" y="3006730"/>
              <a:ext cx="1143000" cy="4937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92 Grupo"/>
          <p:cNvGrpSpPr>
            <a:grpSpLocks/>
          </p:cNvGrpSpPr>
          <p:nvPr/>
        </p:nvGrpSpPr>
        <p:grpSpPr bwMode="auto">
          <a:xfrm>
            <a:off x="214325" y="1143000"/>
            <a:ext cx="4071937" cy="2857500"/>
            <a:chOff x="214313" y="1143000"/>
            <a:chExt cx="4071937" cy="2857504"/>
          </a:xfrm>
        </p:grpSpPr>
        <p:grpSp>
          <p:nvGrpSpPr>
            <p:cNvPr id="32" name="28 Grupo"/>
            <p:cNvGrpSpPr/>
            <p:nvPr/>
          </p:nvGrpSpPr>
          <p:grpSpPr>
            <a:xfrm>
              <a:off x="428596" y="1785926"/>
              <a:ext cx="428628" cy="785818"/>
              <a:chOff x="5357818" y="2928934"/>
              <a:chExt cx="428628" cy="785818"/>
            </a:xfrm>
            <a:solidFill>
              <a:srgbClr val="FFFF99"/>
            </a:solidFill>
          </p:grpSpPr>
          <p:sp>
            <p:nvSpPr>
              <p:cNvPr id="30" name="29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31" name="30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35" name="31 Grupo"/>
            <p:cNvGrpSpPr/>
            <p:nvPr/>
          </p:nvGrpSpPr>
          <p:grpSpPr>
            <a:xfrm>
              <a:off x="580996" y="1938326"/>
              <a:ext cx="428628" cy="785818"/>
              <a:chOff x="5357818" y="2928934"/>
              <a:chExt cx="428628" cy="785818"/>
            </a:xfrm>
            <a:solidFill>
              <a:srgbClr val="FFFF99"/>
            </a:solidFill>
          </p:grpSpPr>
          <p:sp>
            <p:nvSpPr>
              <p:cNvPr id="33" name="32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34" name="33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38" name="31 Grupo"/>
            <p:cNvGrpSpPr/>
            <p:nvPr/>
          </p:nvGrpSpPr>
          <p:grpSpPr>
            <a:xfrm>
              <a:off x="733396" y="2090726"/>
              <a:ext cx="428628" cy="785818"/>
              <a:chOff x="5357818" y="2928934"/>
              <a:chExt cx="428628" cy="785818"/>
            </a:xfrm>
            <a:solidFill>
              <a:srgbClr val="FFFF99"/>
            </a:solidFill>
          </p:grpSpPr>
          <p:sp>
            <p:nvSpPr>
              <p:cNvPr id="69" name="68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70" name="69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41" name="31 Grupo"/>
            <p:cNvGrpSpPr/>
            <p:nvPr/>
          </p:nvGrpSpPr>
          <p:grpSpPr>
            <a:xfrm>
              <a:off x="885796" y="2243126"/>
              <a:ext cx="428628" cy="785818"/>
              <a:chOff x="5357818" y="2928934"/>
              <a:chExt cx="428628" cy="785818"/>
            </a:xfrm>
            <a:solidFill>
              <a:srgbClr val="FFFF99"/>
            </a:solidFill>
          </p:grpSpPr>
          <p:sp>
            <p:nvSpPr>
              <p:cNvPr id="74" name="73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77" name="76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44" name="31 Grupo"/>
            <p:cNvGrpSpPr/>
            <p:nvPr/>
          </p:nvGrpSpPr>
          <p:grpSpPr>
            <a:xfrm>
              <a:off x="357158" y="2909886"/>
              <a:ext cx="428628" cy="785818"/>
              <a:chOff x="5357818" y="2928934"/>
              <a:chExt cx="428628" cy="785818"/>
            </a:xfrm>
            <a:solidFill>
              <a:srgbClr val="FFFF99"/>
            </a:solidFill>
          </p:grpSpPr>
          <p:sp>
            <p:nvSpPr>
              <p:cNvPr id="83" name="82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85" name="84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47" name="31 Grupo"/>
            <p:cNvGrpSpPr/>
            <p:nvPr/>
          </p:nvGrpSpPr>
          <p:grpSpPr>
            <a:xfrm>
              <a:off x="509558" y="3062286"/>
              <a:ext cx="428628" cy="785818"/>
              <a:chOff x="5357818" y="2928934"/>
              <a:chExt cx="428628" cy="785818"/>
            </a:xfrm>
            <a:solidFill>
              <a:srgbClr val="FFFF99"/>
            </a:solidFill>
          </p:grpSpPr>
          <p:sp>
            <p:nvSpPr>
              <p:cNvPr id="87" name="86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88" name="87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grpSp>
          <p:nvGrpSpPr>
            <p:cNvPr id="49" name="31 Grupo"/>
            <p:cNvGrpSpPr/>
            <p:nvPr/>
          </p:nvGrpSpPr>
          <p:grpSpPr>
            <a:xfrm>
              <a:off x="661958" y="3214686"/>
              <a:ext cx="428628" cy="785818"/>
              <a:chOff x="5357818" y="2928934"/>
              <a:chExt cx="428628" cy="785818"/>
            </a:xfrm>
            <a:solidFill>
              <a:srgbClr val="FFFF99"/>
            </a:solidFill>
          </p:grpSpPr>
          <p:sp>
            <p:nvSpPr>
              <p:cNvPr id="90" name="89 Elipse"/>
              <p:cNvSpPr/>
              <p:nvPr/>
            </p:nvSpPr>
            <p:spPr>
              <a:xfrm>
                <a:off x="5357818" y="3357562"/>
                <a:ext cx="428628" cy="35719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sp>
            <p:nvSpPr>
              <p:cNvPr id="91" name="90 Cara sonriente"/>
              <p:cNvSpPr/>
              <p:nvPr/>
            </p:nvSpPr>
            <p:spPr>
              <a:xfrm>
                <a:off x="5357818" y="2928934"/>
                <a:ext cx="428628" cy="428628"/>
              </a:xfrm>
              <a:prstGeom prst="smileyFace">
                <a:avLst/>
              </a:prstGeom>
              <a:grpFill/>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defRPr/>
                </a:pPr>
                <a:endParaRPr lang="es-ES_tradnl" b="1">
                  <a:solidFill>
                    <a:prstClr val="white"/>
                  </a:solidFill>
                </a:endParaRPr>
              </a:p>
            </p:txBody>
          </p:sp>
        </p:grpSp>
        <p:sp>
          <p:nvSpPr>
            <p:cNvPr id="33806" name="93 CuadroTexto"/>
            <p:cNvSpPr txBox="1">
              <a:spLocks noChangeArrowheads="1"/>
            </p:cNvSpPr>
            <p:nvPr/>
          </p:nvSpPr>
          <p:spPr bwMode="auto">
            <a:xfrm>
              <a:off x="214313" y="1143000"/>
              <a:ext cx="1643063" cy="461666"/>
            </a:xfrm>
            <a:prstGeom prst="rect">
              <a:avLst/>
            </a:prstGeom>
            <a:noFill/>
            <a:ln w="9525">
              <a:noFill/>
              <a:miter lim="800000"/>
              <a:headEnd/>
              <a:tailEnd/>
            </a:ln>
          </p:spPr>
          <p:txBody>
            <a:bodyPr>
              <a:spAutoFit/>
            </a:bodyPr>
            <a:lstStyle/>
            <a:p>
              <a:pPr>
                <a:spcBef>
                  <a:spcPct val="50000"/>
                </a:spcBef>
              </a:pPr>
              <a:r>
                <a:rPr lang="en-GB" b="1" dirty="0">
                  <a:solidFill>
                    <a:srgbClr val="000000"/>
                  </a:solidFill>
                  <a:ea typeface="ＭＳ Ｐゴシック" pitchFamily="34" charset="-128"/>
                  <a:cs typeface="Arial" pitchFamily="34" charset="0"/>
                </a:rPr>
                <a:t>Controls</a:t>
              </a:r>
            </a:p>
          </p:txBody>
        </p:sp>
        <p:cxnSp>
          <p:nvCxnSpPr>
            <p:cNvPr id="117" name="116 Conector recto de flecha"/>
            <p:cNvCxnSpPr>
              <a:stCxn id="90" idx="6"/>
            </p:cNvCxnSpPr>
            <p:nvPr/>
          </p:nvCxnSpPr>
          <p:spPr>
            <a:xfrm flipV="1">
              <a:off x="1090613" y="3214691"/>
              <a:ext cx="3195637" cy="6080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1065432"/>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7916" y="2196357"/>
            <a:ext cx="3102085" cy="2875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CuadroTexto"/>
          <p:cNvSpPr txBox="1"/>
          <p:nvPr/>
        </p:nvSpPr>
        <p:spPr>
          <a:xfrm>
            <a:off x="6660232" y="3934145"/>
            <a:ext cx="2448272" cy="369332"/>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Gene Ontology</a:t>
            </a:r>
          </a:p>
        </p:txBody>
      </p:sp>
      <p:sp>
        <p:nvSpPr>
          <p:cNvPr id="6" name="5 CuadroTexto"/>
          <p:cNvSpPr txBox="1"/>
          <p:nvPr/>
        </p:nvSpPr>
        <p:spPr>
          <a:xfrm>
            <a:off x="251520" y="5746030"/>
            <a:ext cx="8746474" cy="923330"/>
          </a:xfrm>
          <a:prstGeom prst="rect">
            <a:avLst/>
          </a:prstGeom>
          <a:noFill/>
        </p:spPr>
        <p:txBody>
          <a:bodyPr wrap="square" rtlCol="0">
            <a:spAutoFit/>
          </a:bodyPr>
          <a:lstStyle/>
          <a:p>
            <a:pPr algn="l" eaLnBrk="1" hangingPunct="1"/>
            <a:r>
              <a:rPr lang="en-US" sz="1800" b="1" dirty="0">
                <a:solidFill>
                  <a:srgbClr val="000000"/>
                </a:solidFill>
                <a:latin typeface="Arial" pitchFamily="34" charset="0"/>
                <a:cs typeface="Arial" pitchFamily="34" charset="0"/>
              </a:rPr>
              <a:t>Gene Ontology </a:t>
            </a:r>
            <a:r>
              <a:rPr lang="en-US" sz="1800" dirty="0">
                <a:solidFill>
                  <a:srgbClr val="000000"/>
                </a:solidFill>
                <a:latin typeface="Arial" pitchFamily="34" charset="0"/>
                <a:cs typeface="Arial" pitchFamily="34" charset="0"/>
              </a:rPr>
              <a:t>are </a:t>
            </a:r>
            <a:r>
              <a:rPr lang="en-US" sz="1800" b="1" dirty="0">
                <a:solidFill>
                  <a:srgbClr val="000000"/>
                </a:solidFill>
                <a:latin typeface="Arial" pitchFamily="34" charset="0"/>
                <a:cs typeface="Arial" pitchFamily="34" charset="0"/>
              </a:rPr>
              <a:t>labels</a:t>
            </a:r>
            <a:r>
              <a:rPr lang="en-US" sz="1800" dirty="0">
                <a:solidFill>
                  <a:srgbClr val="000000"/>
                </a:solidFill>
                <a:latin typeface="Arial" pitchFamily="34" charset="0"/>
                <a:cs typeface="Arial" pitchFamily="34" charset="0"/>
              </a:rPr>
              <a:t> to genes that describe, by means of a controlled vocabulary (ontology), the </a:t>
            </a:r>
            <a:r>
              <a:rPr lang="en-US" sz="1800" b="1" dirty="0">
                <a:solidFill>
                  <a:srgbClr val="000000"/>
                </a:solidFill>
                <a:latin typeface="Arial" pitchFamily="34" charset="0"/>
                <a:cs typeface="Arial" pitchFamily="34" charset="0"/>
              </a:rPr>
              <a:t>functional role(s) </a:t>
            </a:r>
            <a:r>
              <a:rPr lang="en-US" sz="1800" dirty="0">
                <a:solidFill>
                  <a:srgbClr val="000000"/>
                </a:solidFill>
                <a:latin typeface="Arial" pitchFamily="34" charset="0"/>
                <a:cs typeface="Arial" pitchFamily="34" charset="0"/>
              </a:rPr>
              <a:t>played by the genes in the cell. </a:t>
            </a:r>
            <a:endParaRPr lang="en-US" sz="1800" dirty="0">
              <a:solidFill>
                <a:srgbClr val="000000"/>
              </a:solidFill>
              <a:latin typeface="Arial" pitchFamily="34" charset="0"/>
              <a:cs typeface="Arial" pitchFamily="34" charset="0"/>
            </a:endParaRPr>
          </a:p>
          <a:p>
            <a:pPr algn="l" eaLnBrk="1" hangingPunct="1"/>
            <a:r>
              <a:rPr lang="en-US" sz="1800" dirty="0">
                <a:solidFill>
                  <a:srgbClr val="000000"/>
                </a:solidFill>
                <a:latin typeface="Arial" pitchFamily="34" charset="0"/>
                <a:cs typeface="Arial" pitchFamily="34" charset="0"/>
              </a:rPr>
              <a:t>A set of genes </a:t>
            </a:r>
            <a:r>
              <a:rPr lang="en-US" sz="1800" b="1" dirty="0">
                <a:solidFill>
                  <a:srgbClr val="000000"/>
                </a:solidFill>
                <a:latin typeface="Arial" pitchFamily="34" charset="0"/>
                <a:cs typeface="Arial" pitchFamily="34" charset="0"/>
              </a:rPr>
              <a:t>sharing</a:t>
            </a:r>
            <a:r>
              <a:rPr lang="en-US" sz="1800" dirty="0">
                <a:solidFill>
                  <a:srgbClr val="000000"/>
                </a:solidFill>
                <a:latin typeface="Arial" pitchFamily="34" charset="0"/>
                <a:cs typeface="Arial" pitchFamily="34" charset="0"/>
              </a:rPr>
              <a:t> a </a:t>
            </a:r>
            <a:r>
              <a:rPr lang="en-US" sz="1800" b="1" dirty="0">
                <a:solidFill>
                  <a:srgbClr val="000000"/>
                </a:solidFill>
                <a:latin typeface="Arial" pitchFamily="34" charset="0"/>
                <a:cs typeface="Arial" pitchFamily="34" charset="0"/>
              </a:rPr>
              <a:t>GO</a:t>
            </a:r>
            <a:r>
              <a:rPr lang="en-US" sz="1800" dirty="0">
                <a:solidFill>
                  <a:srgbClr val="000000"/>
                </a:solidFill>
                <a:latin typeface="Arial" pitchFamily="34" charset="0"/>
                <a:cs typeface="Arial" pitchFamily="34" charset="0"/>
              </a:rPr>
              <a:t> annotation can be considered a </a:t>
            </a:r>
            <a:r>
              <a:rPr lang="en-US" sz="1800" b="1" dirty="0">
                <a:solidFill>
                  <a:srgbClr val="000000"/>
                </a:solidFill>
                <a:latin typeface="Arial" pitchFamily="34" charset="0"/>
                <a:cs typeface="Arial" pitchFamily="34" charset="0"/>
              </a:rPr>
              <a:t>functional module</a:t>
            </a:r>
            <a:r>
              <a:rPr lang="en-US" sz="1800" dirty="0">
                <a:solidFill>
                  <a:srgbClr val="000000"/>
                </a:solidFill>
                <a:latin typeface="Arial" pitchFamily="34" charset="0"/>
                <a:cs typeface="Arial" pitchFamily="34" charset="0"/>
              </a:rPr>
              <a:t>.  </a:t>
            </a:r>
            <a:endParaRPr lang="en-US" sz="1800" dirty="0">
              <a:solidFill>
                <a:srgbClr val="000000"/>
              </a:solidFill>
              <a:latin typeface="Arial" pitchFamily="34" charset="0"/>
              <a:cs typeface="Arial" pitchFamily="34" charset="0"/>
            </a:endParaRPr>
          </a:p>
        </p:txBody>
      </p:sp>
      <p:pic>
        <p:nvPicPr>
          <p:cNvPr id="9" name="28 Imagen" descr="mutacionRET.png"/>
          <p:cNvPicPr>
            <a:picLocks noChangeAspect="1"/>
          </p:cNvPicPr>
          <p:nvPr/>
        </p:nvPicPr>
        <p:blipFill>
          <a:blip r:embed="rId3" cstate="print"/>
          <a:srcRect/>
          <a:stretch>
            <a:fillRect/>
          </a:stretch>
        </p:blipFill>
        <p:spPr bwMode="auto">
          <a:xfrm>
            <a:off x="392755" y="2060848"/>
            <a:ext cx="1861155" cy="1080120"/>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422" y="1484787"/>
            <a:ext cx="2469153" cy="757988"/>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142" t="12386"/>
          <a:stretch/>
        </p:blipFill>
        <p:spPr bwMode="auto">
          <a:xfrm>
            <a:off x="312690" y="3668127"/>
            <a:ext cx="1567084" cy="864096"/>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401" y="4567095"/>
            <a:ext cx="1567433" cy="798692"/>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12 Flecha derecha"/>
          <p:cNvSpPr/>
          <p:nvPr/>
        </p:nvSpPr>
        <p:spPr>
          <a:xfrm rot="680840">
            <a:off x="3108765" y="2332852"/>
            <a:ext cx="2833170" cy="8640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eaLnBrk="1" hangingPunct="1"/>
            <a:r>
              <a:rPr lang="en-US" sz="1800" dirty="0">
                <a:solidFill>
                  <a:srgbClr val="FFFFFF"/>
                </a:solidFill>
              </a:rPr>
              <a:t>Gene integrity</a:t>
            </a:r>
            <a:endParaRPr lang="en-US" sz="1800" dirty="0">
              <a:solidFill>
                <a:srgbClr val="FFFFFF"/>
              </a:solidFill>
            </a:endParaRPr>
          </a:p>
        </p:txBody>
      </p:sp>
      <p:sp>
        <p:nvSpPr>
          <p:cNvPr id="14" name="13 Flecha derecha"/>
          <p:cNvSpPr/>
          <p:nvPr/>
        </p:nvSpPr>
        <p:spPr>
          <a:xfrm rot="20693493">
            <a:off x="3048797" y="4017146"/>
            <a:ext cx="2792694" cy="8640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eaLnBrk="1" hangingPunct="1"/>
            <a:r>
              <a:rPr lang="en-US" sz="1800" dirty="0">
                <a:solidFill>
                  <a:srgbClr val="FFFFFF"/>
                </a:solidFill>
              </a:rPr>
              <a:t>Gene activity</a:t>
            </a:r>
            <a:endParaRPr lang="en-US" sz="1800" dirty="0">
              <a:solidFill>
                <a:srgbClr val="FFFFFF"/>
              </a:solidFill>
            </a:endParaRPr>
          </a:p>
        </p:txBody>
      </p:sp>
      <p:sp>
        <p:nvSpPr>
          <p:cNvPr id="15" name="14 CuadroTexto"/>
          <p:cNvSpPr txBox="1"/>
          <p:nvPr/>
        </p:nvSpPr>
        <p:spPr>
          <a:xfrm>
            <a:off x="2312182" y="2258869"/>
            <a:ext cx="1179723" cy="954107"/>
          </a:xfrm>
          <a:prstGeom prst="rect">
            <a:avLst/>
          </a:prstGeom>
          <a:noFill/>
        </p:spPr>
        <p:txBody>
          <a:bodyPr wrap="square" lIns="91430" tIns="45715" rIns="91430" bIns="45715" rtlCol="0">
            <a:spAutoFit/>
          </a:bodyPr>
          <a:lstStyle/>
          <a:p>
            <a:pPr algn="l" eaLnBrk="1" hangingPunct="1"/>
            <a:r>
              <a:rPr lang="en-US" sz="1400" dirty="0">
                <a:solidFill>
                  <a:srgbClr val="000000"/>
                </a:solidFill>
                <a:latin typeface="Arial" pitchFamily="34" charset="0"/>
                <a:cs typeface="Arial" pitchFamily="34" charset="0"/>
              </a:rPr>
              <a:t>SNPs</a:t>
            </a:r>
          </a:p>
          <a:p>
            <a:pPr algn="l" eaLnBrk="1" hangingPunct="1"/>
            <a:endParaRPr lang="en-US" sz="1400" dirty="0">
              <a:solidFill>
                <a:srgbClr val="000000"/>
              </a:solidFill>
              <a:latin typeface="Arial" pitchFamily="34" charset="0"/>
              <a:cs typeface="Arial" pitchFamily="34" charset="0"/>
            </a:endParaRPr>
          </a:p>
          <a:p>
            <a:pPr algn="l" eaLnBrk="1" hangingPunct="1"/>
            <a:endParaRPr lang="en-US" sz="1400" dirty="0">
              <a:solidFill>
                <a:srgbClr val="000000"/>
              </a:solidFill>
              <a:latin typeface="Arial" pitchFamily="34" charset="0"/>
              <a:cs typeface="Arial" pitchFamily="34" charset="0"/>
            </a:endParaRPr>
          </a:p>
          <a:p>
            <a:pPr algn="l" eaLnBrk="1" hangingPunct="1"/>
            <a:r>
              <a:rPr lang="en-US" sz="1400" dirty="0">
                <a:solidFill>
                  <a:srgbClr val="000000"/>
                </a:solidFill>
                <a:latin typeface="Arial" pitchFamily="34" charset="0"/>
                <a:cs typeface="Arial" pitchFamily="34" charset="0"/>
              </a:rPr>
              <a:t>WES/WGS</a:t>
            </a:r>
          </a:p>
        </p:txBody>
      </p:sp>
      <p:pic>
        <p:nvPicPr>
          <p:cNvPr id="16"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22093" r="22093"/>
          <a:stretch/>
        </p:blipFill>
        <p:spPr bwMode="auto">
          <a:xfrm>
            <a:off x="1940017" y="3501008"/>
            <a:ext cx="74428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16 CuadroTexto"/>
          <p:cNvSpPr txBox="1"/>
          <p:nvPr/>
        </p:nvSpPr>
        <p:spPr>
          <a:xfrm>
            <a:off x="105338" y="4601419"/>
            <a:ext cx="1512168" cy="646321"/>
          </a:xfrm>
          <a:prstGeom prst="rect">
            <a:avLst/>
          </a:prstGeom>
          <a:noFill/>
        </p:spPr>
        <p:txBody>
          <a:bodyPr wrap="square" lIns="91430" tIns="45715" rIns="91430" bIns="45715" rtlCol="0">
            <a:spAutoFit/>
          </a:bodyPr>
          <a:lstStyle/>
          <a:p>
            <a:pPr algn="l" eaLnBrk="1" hangingPunct="1"/>
            <a:r>
              <a:rPr lang="en-US" sz="1800" dirty="0">
                <a:solidFill>
                  <a:srgbClr val="000000"/>
                </a:solidFill>
                <a:latin typeface="Arial" pitchFamily="34" charset="0"/>
                <a:cs typeface="Arial" pitchFamily="34" charset="0"/>
              </a:rPr>
              <a:t>Gene expression</a:t>
            </a:r>
            <a:endParaRPr lang="en-US" sz="1800" dirty="0">
              <a:solidFill>
                <a:srgbClr val="000000"/>
              </a:solidFill>
              <a:latin typeface="Arial" pitchFamily="34" charset="0"/>
              <a:cs typeface="Arial" pitchFamily="34" charset="0"/>
            </a:endParaRPr>
          </a:p>
        </p:txBody>
      </p:sp>
      <p:sp>
        <p:nvSpPr>
          <p:cNvPr id="18" name="17 CuadroTexto"/>
          <p:cNvSpPr txBox="1"/>
          <p:nvPr/>
        </p:nvSpPr>
        <p:spPr>
          <a:xfrm>
            <a:off x="4572000" y="3449368"/>
            <a:ext cx="1224136" cy="369322"/>
          </a:xfrm>
          <a:prstGeom prst="rect">
            <a:avLst/>
          </a:prstGeom>
          <a:noFill/>
        </p:spPr>
        <p:txBody>
          <a:bodyPr wrap="square" lIns="91430" tIns="45715" rIns="91430" bIns="45715" rtlCol="0">
            <a:spAutoFit/>
          </a:bodyPr>
          <a:lstStyle/>
          <a:p>
            <a:pPr algn="l" eaLnBrk="1" hangingPunct="1"/>
            <a:r>
              <a:rPr lang="en-US" sz="1800" b="1" dirty="0">
                <a:solidFill>
                  <a:srgbClr val="000000"/>
                </a:solidFill>
                <a:effectLst>
                  <a:outerShdw blurRad="38100" dist="38100" dir="2700000" algn="tl">
                    <a:srgbClr val="000000">
                      <a:alpha val="43137"/>
                    </a:srgbClr>
                  </a:outerShdw>
                </a:effectLst>
                <a:latin typeface="Arial" pitchFamily="34" charset="0"/>
                <a:cs typeface="Arial" pitchFamily="34" charset="0"/>
              </a:rPr>
              <a:t>AND/OR</a:t>
            </a:r>
            <a:endParaRPr lang="en-US" sz="1800" b="1" dirty="0">
              <a:solidFill>
                <a:srgbClr val="000000"/>
              </a:solidFill>
              <a:effectLst>
                <a:outerShdw blurRad="38100" dist="38100" dir="2700000" algn="tl">
                  <a:srgbClr val="000000">
                    <a:alpha val="43137"/>
                  </a:srgbClr>
                </a:outerShdw>
              </a:effectLst>
              <a:latin typeface="Arial" pitchFamily="34" charset="0"/>
              <a:cs typeface="Arial" pitchFamily="34" charset="0"/>
            </a:endParaRPr>
          </a:p>
        </p:txBody>
      </p:sp>
      <p:sp>
        <p:nvSpPr>
          <p:cNvPr id="2" name="1 Título"/>
          <p:cNvSpPr>
            <a:spLocks noGrp="1"/>
          </p:cNvSpPr>
          <p:nvPr>
            <p:ph type="title"/>
          </p:nvPr>
        </p:nvSpPr>
        <p:spPr>
          <a:xfrm>
            <a:off x="961359" y="188640"/>
            <a:ext cx="7283052" cy="1143000"/>
          </a:xfrm>
        </p:spPr>
        <p:txBody>
          <a:bodyPr/>
          <a:lstStyle/>
          <a:p>
            <a:r>
              <a:rPr lang="en-US" sz="4000" b="1" dirty="0" smtClean="0">
                <a:effectLst>
                  <a:outerShdw blurRad="38100" dist="38100" dir="2700000" algn="tl">
                    <a:srgbClr val="000000">
                      <a:alpha val="43137"/>
                    </a:srgbClr>
                  </a:outerShdw>
                </a:effectLst>
              </a:rPr>
              <a:t>From gene-based to function-based perspective</a:t>
            </a:r>
            <a:endParaRPr 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33566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1 Título"/>
          <p:cNvSpPr>
            <a:spLocks noGrp="1"/>
          </p:cNvSpPr>
          <p:nvPr>
            <p:ph type="title"/>
          </p:nvPr>
        </p:nvSpPr>
        <p:spPr>
          <a:xfrm>
            <a:off x="71440" y="71438"/>
            <a:ext cx="9001125" cy="1143000"/>
          </a:xfrm>
        </p:spPr>
        <p:txBody>
          <a:bodyPr/>
          <a:lstStyle/>
          <a:p>
            <a:r>
              <a:rPr lang="en-US" sz="4000" b="1" dirty="0" smtClean="0">
                <a:effectLst>
                  <a:outerShdw blurRad="38100" dist="38100" dir="2700000" algn="tl">
                    <a:srgbClr val="000000">
                      <a:alpha val="43137"/>
                    </a:srgbClr>
                  </a:outerShdw>
                </a:effectLst>
                <a:latin typeface="Arial" pitchFamily="34" charset="0"/>
                <a:cs typeface="Arial" pitchFamily="34" charset="0"/>
              </a:rPr>
              <a:t>An example of GWAS</a:t>
            </a:r>
          </a:p>
        </p:txBody>
      </p:sp>
      <p:sp>
        <p:nvSpPr>
          <p:cNvPr id="147459" name="3 CuadroTexto"/>
          <p:cNvSpPr txBox="1">
            <a:spLocks noChangeArrowheads="1"/>
          </p:cNvSpPr>
          <p:nvPr/>
        </p:nvSpPr>
        <p:spPr bwMode="auto">
          <a:xfrm>
            <a:off x="0" y="1268769"/>
            <a:ext cx="9144000" cy="4909008"/>
          </a:xfrm>
          <a:prstGeom prst="rect">
            <a:avLst/>
          </a:prstGeom>
          <a:noFill/>
          <a:ln w="9525">
            <a:noFill/>
            <a:miter lim="800000"/>
            <a:headEnd/>
            <a:tailEnd/>
          </a:ln>
        </p:spPr>
        <p:txBody>
          <a:bodyPr lIns="91410" tIns="45706" rIns="91410" bIns="45706">
            <a:spAutoFit/>
          </a:bodyPr>
          <a:lstStyle/>
          <a:p>
            <a:pPr>
              <a:spcBef>
                <a:spcPct val="50000"/>
              </a:spcBef>
              <a:defRPr/>
            </a:pPr>
            <a:r>
              <a:rPr lang="en-US" sz="2800" dirty="0">
                <a:solidFill>
                  <a:prstClr val="black"/>
                </a:solidFill>
                <a:cs typeface="Arial" pitchFamily="34" charset="0"/>
              </a:rPr>
              <a:t>GWAS in Breast Cancer. </a:t>
            </a:r>
          </a:p>
          <a:p>
            <a:pPr>
              <a:spcBef>
                <a:spcPct val="50000"/>
              </a:spcBef>
              <a:defRPr/>
            </a:pPr>
            <a:r>
              <a:rPr lang="en-US" sz="2800" dirty="0">
                <a:solidFill>
                  <a:prstClr val="black"/>
                </a:solidFill>
                <a:cs typeface="Arial" pitchFamily="34" charset="0"/>
              </a:rPr>
              <a:t>The CGEMS initiative. </a:t>
            </a:r>
            <a:r>
              <a:rPr lang="en-US" sz="2000" dirty="0">
                <a:solidFill>
                  <a:prstClr val="black"/>
                </a:solidFill>
                <a:cs typeface="Arial" pitchFamily="34" charset="0"/>
              </a:rPr>
              <a:t>(Hunter  et al.</a:t>
            </a:r>
            <a:r>
              <a:rPr lang="en-US" sz="2000" b="1" dirty="0">
                <a:solidFill>
                  <a:prstClr val="black"/>
                </a:solidFill>
                <a:cs typeface="Arial" pitchFamily="34" charset="0"/>
              </a:rPr>
              <a:t> </a:t>
            </a:r>
            <a:r>
              <a:rPr lang="en-US" sz="2000" dirty="0">
                <a:solidFill>
                  <a:prstClr val="black"/>
                </a:solidFill>
                <a:cs typeface="Arial" pitchFamily="34" charset="0"/>
              </a:rPr>
              <a:t>Nat</a:t>
            </a:r>
            <a:r>
              <a:rPr lang="en-US" sz="2000" b="1" dirty="0">
                <a:solidFill>
                  <a:prstClr val="black"/>
                </a:solidFill>
                <a:cs typeface="Arial" pitchFamily="34" charset="0"/>
              </a:rPr>
              <a:t> </a:t>
            </a:r>
            <a:r>
              <a:rPr lang="en-US" sz="2000" dirty="0">
                <a:solidFill>
                  <a:prstClr val="black"/>
                </a:solidFill>
                <a:cs typeface="Arial" pitchFamily="34" charset="0"/>
              </a:rPr>
              <a:t>Genet 2007)</a:t>
            </a:r>
          </a:p>
          <a:p>
            <a:pPr>
              <a:spcBef>
                <a:spcPct val="50000"/>
              </a:spcBef>
              <a:defRPr/>
            </a:pPr>
            <a:r>
              <a:rPr lang="en-US" sz="2800" dirty="0">
                <a:solidFill>
                  <a:prstClr val="black"/>
                </a:solidFill>
                <a:cs typeface="Arial" pitchFamily="34" charset="0"/>
              </a:rPr>
              <a:t>1145 cases 1142 controls. </a:t>
            </a:r>
            <a:r>
              <a:rPr lang="en-US" sz="2800" dirty="0" err="1">
                <a:solidFill>
                  <a:prstClr val="black"/>
                </a:solidFill>
                <a:cs typeface="Arial" pitchFamily="34" charset="0"/>
              </a:rPr>
              <a:t>Affy</a:t>
            </a:r>
            <a:r>
              <a:rPr lang="en-US" sz="2800" dirty="0">
                <a:solidFill>
                  <a:prstClr val="black"/>
                </a:solidFill>
                <a:cs typeface="Arial" pitchFamily="34" charset="0"/>
              </a:rPr>
              <a:t> 500K</a:t>
            </a:r>
          </a:p>
          <a:p>
            <a:pPr>
              <a:spcBef>
                <a:spcPct val="50000"/>
              </a:spcBef>
              <a:defRPr/>
            </a:pPr>
            <a:r>
              <a:rPr lang="en-US" dirty="0">
                <a:solidFill>
                  <a:srgbClr val="FF0000"/>
                </a:solidFill>
                <a:cs typeface="Arial" pitchFamily="34" charset="0"/>
              </a:rPr>
              <a:t>Conventional association test reports </a:t>
            </a:r>
            <a:r>
              <a:rPr lang="en-US" u="sng" dirty="0">
                <a:solidFill>
                  <a:srgbClr val="FF0000"/>
                </a:solidFill>
                <a:cs typeface="Arial" pitchFamily="34" charset="0"/>
              </a:rPr>
              <a:t>only</a:t>
            </a:r>
            <a:r>
              <a:rPr lang="en-US" dirty="0">
                <a:solidFill>
                  <a:srgbClr val="FF0000"/>
                </a:solidFill>
                <a:cs typeface="Arial" pitchFamily="34" charset="0"/>
              </a:rPr>
              <a:t> 4 SNPs </a:t>
            </a:r>
            <a:r>
              <a:rPr lang="en-US" dirty="0">
                <a:solidFill>
                  <a:srgbClr val="FF0000"/>
                </a:solidFill>
                <a:cs typeface="Arial" pitchFamily="34" charset="0"/>
              </a:rPr>
              <a:t>significantly mapping </a:t>
            </a:r>
            <a:r>
              <a:rPr lang="en-US" dirty="0">
                <a:solidFill>
                  <a:srgbClr val="FF0000"/>
                </a:solidFill>
                <a:cs typeface="Arial" pitchFamily="34" charset="0"/>
              </a:rPr>
              <a:t>only on </a:t>
            </a:r>
            <a:r>
              <a:rPr lang="en-US" u="sng" dirty="0">
                <a:solidFill>
                  <a:srgbClr val="FF0000"/>
                </a:solidFill>
                <a:cs typeface="Arial" pitchFamily="34" charset="0"/>
              </a:rPr>
              <a:t>one gene</a:t>
            </a:r>
            <a:r>
              <a:rPr lang="en-US" dirty="0">
                <a:solidFill>
                  <a:srgbClr val="FF0000"/>
                </a:solidFill>
                <a:cs typeface="Arial" pitchFamily="34" charset="0"/>
              </a:rPr>
              <a:t>: FGFR2 </a:t>
            </a:r>
            <a:endParaRPr lang="en-US" dirty="0">
              <a:solidFill>
                <a:srgbClr val="FF0000"/>
              </a:solidFill>
              <a:cs typeface="Arial" pitchFamily="34" charset="0"/>
            </a:endParaRPr>
          </a:p>
          <a:p>
            <a:pPr>
              <a:spcBef>
                <a:spcPct val="50000"/>
              </a:spcBef>
              <a:defRPr/>
            </a:pPr>
            <a:endParaRPr lang="en-US" dirty="0">
              <a:solidFill>
                <a:srgbClr val="FF0000"/>
              </a:solidFill>
              <a:cs typeface="Arial" pitchFamily="34" charset="0"/>
            </a:endParaRPr>
          </a:p>
          <a:p>
            <a:pPr>
              <a:spcBef>
                <a:spcPct val="50000"/>
              </a:spcBef>
              <a:defRPr/>
            </a:pPr>
            <a:r>
              <a:rPr lang="en-US" sz="2800" dirty="0">
                <a:solidFill>
                  <a:prstClr val="black"/>
                </a:solidFill>
                <a:cs typeface="Arial" pitchFamily="34" charset="0"/>
              </a:rPr>
              <a:t>Conclusions</a:t>
            </a:r>
            <a:r>
              <a:rPr lang="en-US" sz="2800" dirty="0">
                <a:solidFill>
                  <a:prstClr val="black"/>
                </a:solidFill>
                <a:cs typeface="Arial" pitchFamily="34" charset="0"/>
              </a:rPr>
              <a:t>: </a:t>
            </a:r>
            <a:r>
              <a:rPr lang="en-US" sz="2800" b="1" dirty="0">
                <a:solidFill>
                  <a:prstClr val="black"/>
                </a:solidFill>
                <a:cs typeface="Arial" pitchFamily="34" charset="0"/>
              </a:rPr>
              <a:t>conventional </a:t>
            </a:r>
            <a:r>
              <a:rPr lang="en-US" sz="2800" b="1" dirty="0">
                <a:solidFill>
                  <a:prstClr val="black"/>
                </a:solidFill>
                <a:cs typeface="Arial" pitchFamily="34" charset="0"/>
              </a:rPr>
              <a:t>SNP-based </a:t>
            </a:r>
            <a:r>
              <a:rPr lang="en-US" sz="2800" dirty="0">
                <a:solidFill>
                  <a:prstClr val="black"/>
                </a:solidFill>
                <a:cs typeface="Arial" pitchFamily="34" charset="0"/>
              </a:rPr>
              <a:t>or </a:t>
            </a:r>
            <a:r>
              <a:rPr lang="en-US" sz="2800" b="1" dirty="0">
                <a:solidFill>
                  <a:prstClr val="black"/>
                </a:solidFill>
                <a:cs typeface="Arial" pitchFamily="34" charset="0"/>
              </a:rPr>
              <a:t>gene-based tests </a:t>
            </a:r>
            <a:r>
              <a:rPr lang="en-US" sz="2800" dirty="0">
                <a:solidFill>
                  <a:prstClr val="black"/>
                </a:solidFill>
                <a:cs typeface="Arial" pitchFamily="34" charset="0"/>
              </a:rPr>
              <a:t>are not providing much resolution. </a:t>
            </a:r>
            <a:endParaRPr lang="en-US" sz="2000" dirty="0">
              <a:solidFill>
                <a:srgbClr val="C00000"/>
              </a:solidFill>
              <a:cs typeface="Arial" pitchFamily="34" charset="0"/>
            </a:endParaRPr>
          </a:p>
        </p:txBody>
      </p:sp>
    </p:spTree>
    <p:extLst>
      <p:ext uri="{BB962C8B-B14F-4D97-AF65-F5344CB8AC3E}">
        <p14:creationId xmlns:p14="http://schemas.microsoft.com/office/powerpoint/2010/main" val="23621183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5" name="3 CuadroTexto"/>
          <p:cNvSpPr txBox="1">
            <a:spLocks noChangeArrowheads="1"/>
          </p:cNvSpPr>
          <p:nvPr/>
        </p:nvSpPr>
        <p:spPr bwMode="auto">
          <a:xfrm>
            <a:off x="5500688" y="928688"/>
            <a:ext cx="3643312" cy="4016456"/>
          </a:xfrm>
          <a:prstGeom prst="rect">
            <a:avLst/>
          </a:prstGeom>
          <a:noFill/>
          <a:ln w="9525">
            <a:noFill/>
            <a:miter lim="800000"/>
            <a:headEnd/>
            <a:tailEnd/>
          </a:ln>
        </p:spPr>
        <p:txBody>
          <a:bodyPr lIns="91410" tIns="45706" rIns="91410" bIns="45706">
            <a:spAutoFit/>
          </a:bodyPr>
          <a:lstStyle/>
          <a:p>
            <a:pPr>
              <a:spcBef>
                <a:spcPct val="50000"/>
              </a:spcBef>
              <a:defRPr/>
            </a:pPr>
            <a:r>
              <a:rPr lang="es-ES_tradnl">
                <a:solidFill>
                  <a:srgbClr val="000000"/>
                </a:solidFill>
                <a:cs typeface="Arial" pitchFamily="34" charset="0"/>
              </a:rPr>
              <a:t>Breast Cancer</a:t>
            </a:r>
          </a:p>
          <a:p>
            <a:pPr>
              <a:spcBef>
                <a:spcPct val="50000"/>
              </a:spcBef>
              <a:defRPr/>
            </a:pPr>
            <a:r>
              <a:rPr lang="es-ES_tradnl">
                <a:solidFill>
                  <a:srgbClr val="000000"/>
                </a:solidFill>
                <a:cs typeface="Arial" pitchFamily="34" charset="0"/>
              </a:rPr>
              <a:t>CGEMS initiative.</a:t>
            </a:r>
            <a:r>
              <a:rPr lang="en-GB">
                <a:solidFill>
                  <a:srgbClr val="000000"/>
                </a:solidFill>
                <a:cs typeface="Arial" pitchFamily="34" charset="0"/>
              </a:rPr>
              <a:t> </a:t>
            </a:r>
            <a:r>
              <a:rPr lang="en-GB" sz="1800">
                <a:solidFill>
                  <a:srgbClr val="000000"/>
                </a:solidFill>
                <a:cs typeface="Arial" pitchFamily="34" charset="0"/>
              </a:rPr>
              <a:t>(Hunter  et al.</a:t>
            </a:r>
            <a:r>
              <a:rPr lang="en-US" sz="1800" b="1">
                <a:solidFill>
                  <a:srgbClr val="000000"/>
                </a:solidFill>
                <a:cs typeface="Arial" pitchFamily="34" charset="0"/>
              </a:rPr>
              <a:t> </a:t>
            </a:r>
            <a:r>
              <a:rPr lang="en-US" sz="1800">
                <a:solidFill>
                  <a:srgbClr val="000000"/>
                </a:solidFill>
                <a:cs typeface="Arial" pitchFamily="34" charset="0"/>
              </a:rPr>
              <a:t>Nat</a:t>
            </a:r>
            <a:r>
              <a:rPr lang="en-US" sz="1800" b="1">
                <a:solidFill>
                  <a:srgbClr val="000000"/>
                </a:solidFill>
                <a:cs typeface="Arial" pitchFamily="34" charset="0"/>
              </a:rPr>
              <a:t> </a:t>
            </a:r>
          </a:p>
          <a:p>
            <a:pPr>
              <a:spcBef>
                <a:spcPct val="50000"/>
              </a:spcBef>
              <a:defRPr/>
            </a:pPr>
            <a:r>
              <a:rPr lang="en-GB" sz="1800">
                <a:solidFill>
                  <a:srgbClr val="000000"/>
                </a:solidFill>
                <a:cs typeface="Arial" pitchFamily="34" charset="0"/>
              </a:rPr>
              <a:t>Genet 2007)</a:t>
            </a:r>
            <a:endParaRPr lang="es-ES_tradnl" sz="1800">
              <a:solidFill>
                <a:srgbClr val="000000"/>
              </a:solidFill>
              <a:cs typeface="Arial" pitchFamily="34" charset="0"/>
            </a:endParaRPr>
          </a:p>
          <a:p>
            <a:pPr>
              <a:spcBef>
                <a:spcPct val="50000"/>
              </a:spcBef>
              <a:defRPr/>
            </a:pPr>
            <a:r>
              <a:rPr lang="es-ES_tradnl">
                <a:solidFill>
                  <a:srgbClr val="000000"/>
                </a:solidFill>
                <a:cs typeface="Arial" pitchFamily="34" charset="0"/>
              </a:rPr>
              <a:t>1145 cases 1142 controls. Affy 500K</a:t>
            </a:r>
          </a:p>
          <a:p>
            <a:pPr>
              <a:spcBef>
                <a:spcPct val="50000"/>
              </a:spcBef>
              <a:defRPr/>
            </a:pPr>
            <a:r>
              <a:rPr lang="es-ES_tradnl" sz="2000">
                <a:solidFill>
                  <a:srgbClr val="000000"/>
                </a:solidFill>
                <a:cs typeface="Arial" pitchFamily="34" charset="0"/>
              </a:rPr>
              <a:t>Only 4 SNPs were significantly associated, mapping only in one gene: FGFR2 </a:t>
            </a:r>
          </a:p>
        </p:txBody>
      </p:sp>
      <p:pic>
        <p:nvPicPr>
          <p:cNvPr id="299012" name="5 Imagen" descr="go_fatiscan.png"/>
          <p:cNvPicPr>
            <a:picLocks noChangeAspect="1"/>
          </p:cNvPicPr>
          <p:nvPr/>
        </p:nvPicPr>
        <p:blipFill>
          <a:blip r:embed="rId2">
            <a:extLst>
              <a:ext uri="{28A0092B-C50C-407E-A947-70E740481C1C}">
                <a14:useLocalDpi xmlns:a14="http://schemas.microsoft.com/office/drawing/2010/main" val="0"/>
              </a:ext>
            </a:extLst>
          </a:blip>
          <a:srcRect r="36710"/>
          <a:stretch>
            <a:fillRect/>
          </a:stretch>
        </p:blipFill>
        <p:spPr bwMode="auto">
          <a:xfrm>
            <a:off x="142888" y="785813"/>
            <a:ext cx="50911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5 CuadroTexto"/>
          <p:cNvSpPr txBox="1">
            <a:spLocks noChangeArrowheads="1"/>
          </p:cNvSpPr>
          <p:nvPr/>
        </p:nvSpPr>
        <p:spPr bwMode="auto">
          <a:xfrm>
            <a:off x="142876" y="6478589"/>
            <a:ext cx="9001125" cy="307748"/>
          </a:xfrm>
          <a:prstGeom prst="rect">
            <a:avLst/>
          </a:prstGeom>
          <a:noFill/>
          <a:ln w="9525">
            <a:noFill/>
            <a:miter lim="800000"/>
            <a:headEnd/>
            <a:tailEnd/>
          </a:ln>
        </p:spPr>
        <p:txBody>
          <a:bodyPr lIns="91410" tIns="45706" rIns="91410" bIns="45706">
            <a:spAutoFit/>
          </a:bodyPr>
          <a:lstStyle/>
          <a:p>
            <a:pPr>
              <a:spcBef>
                <a:spcPct val="50000"/>
              </a:spcBef>
              <a:defRPr/>
            </a:pPr>
            <a:r>
              <a:rPr lang="es-ES_tradnl" sz="1400" i="1" dirty="0" err="1">
                <a:solidFill>
                  <a:srgbClr val="000000"/>
                </a:solidFill>
                <a:cs typeface="Arial" pitchFamily="34" charset="0"/>
              </a:rPr>
              <a:t>Bonifaci</a:t>
            </a:r>
            <a:r>
              <a:rPr lang="es-ES_tradnl" sz="1400" i="1" dirty="0">
                <a:solidFill>
                  <a:srgbClr val="000000"/>
                </a:solidFill>
                <a:cs typeface="Arial" pitchFamily="34" charset="0"/>
              </a:rPr>
              <a:t> et al., BMC Medical Genomics </a:t>
            </a:r>
            <a:r>
              <a:rPr lang="es-ES_tradnl" sz="1400" i="1" dirty="0">
                <a:solidFill>
                  <a:srgbClr val="000000"/>
                </a:solidFill>
                <a:cs typeface="Arial" pitchFamily="34" charset="0"/>
              </a:rPr>
              <a:t>2008; </a:t>
            </a:r>
            <a:r>
              <a:rPr lang="es-ES_tradnl" sz="1400" b="1" i="1" dirty="0">
                <a:solidFill>
                  <a:srgbClr val="000000"/>
                </a:solidFill>
                <a:cs typeface="Arial" pitchFamily="34" charset="0"/>
              </a:rPr>
              <a:t> </a:t>
            </a:r>
            <a:r>
              <a:rPr lang="es-ES_tradnl" sz="1400" i="1" dirty="0">
                <a:solidFill>
                  <a:srgbClr val="000000"/>
                </a:solidFill>
                <a:cs typeface="Arial" pitchFamily="34" charset="0"/>
              </a:rPr>
              <a:t>Medina et al., 2009 </a:t>
            </a:r>
            <a:r>
              <a:rPr lang="es-ES_tradnl" sz="1400" i="1" dirty="0">
                <a:solidFill>
                  <a:srgbClr val="000000"/>
                </a:solidFill>
                <a:cs typeface="Arial" pitchFamily="34" charset="0"/>
              </a:rPr>
              <a:t>NAR</a:t>
            </a:r>
            <a:endParaRPr lang="es-ES_tradnl" sz="1400" dirty="0">
              <a:solidFill>
                <a:srgbClr val="000000"/>
              </a:solidFill>
              <a:cs typeface="Arial" pitchFamily="34" charset="0"/>
            </a:endParaRPr>
          </a:p>
        </p:txBody>
      </p:sp>
      <p:sp>
        <p:nvSpPr>
          <p:cNvPr id="156678" name="7 CuadroTexto"/>
          <p:cNvSpPr txBox="1">
            <a:spLocks noChangeArrowheads="1"/>
          </p:cNvSpPr>
          <p:nvPr/>
        </p:nvSpPr>
        <p:spPr bwMode="auto">
          <a:xfrm>
            <a:off x="1" y="5286375"/>
            <a:ext cx="8858251" cy="1200150"/>
          </a:xfrm>
          <a:prstGeom prst="rect">
            <a:avLst/>
          </a:prstGeom>
          <a:noFill/>
          <a:ln w="9525">
            <a:noFill/>
            <a:miter lim="800000"/>
            <a:headEnd/>
            <a:tailEnd/>
          </a:ln>
        </p:spPr>
        <p:txBody>
          <a:bodyPr lIns="91410" tIns="45706" rIns="91410" bIns="45706">
            <a:spAutoFit/>
          </a:bodyPr>
          <a:lstStyle/>
          <a:p>
            <a:pPr>
              <a:spcBef>
                <a:spcPct val="50000"/>
              </a:spcBef>
              <a:defRPr/>
            </a:pPr>
            <a:r>
              <a:rPr lang="en-GB" dirty="0">
                <a:solidFill>
                  <a:srgbClr val="000000"/>
                </a:solidFill>
                <a:cs typeface="Arial" pitchFamily="34" charset="0"/>
              </a:rPr>
              <a:t>PBA reveals 19 GO categories including </a:t>
            </a:r>
            <a:r>
              <a:rPr lang="en-US" i="1" dirty="0">
                <a:solidFill>
                  <a:srgbClr val="000000"/>
                </a:solidFill>
                <a:cs typeface="Arial" pitchFamily="34" charset="0"/>
              </a:rPr>
              <a:t>regulation</a:t>
            </a:r>
            <a:r>
              <a:rPr lang="es-ES" i="1" dirty="0">
                <a:solidFill>
                  <a:srgbClr val="000000"/>
                </a:solidFill>
                <a:cs typeface="Arial" pitchFamily="34" charset="0"/>
              </a:rPr>
              <a:t> </a:t>
            </a:r>
            <a:r>
              <a:rPr lang="es-ES" i="1" dirty="0">
                <a:solidFill>
                  <a:srgbClr val="000000"/>
                </a:solidFill>
                <a:cs typeface="Arial" pitchFamily="34" charset="0"/>
              </a:rPr>
              <a:t>of </a:t>
            </a:r>
            <a:r>
              <a:rPr lang="en-US" i="1" dirty="0">
                <a:solidFill>
                  <a:srgbClr val="000000"/>
                </a:solidFill>
                <a:cs typeface="Arial" pitchFamily="34" charset="0"/>
              </a:rPr>
              <a:t>signal</a:t>
            </a:r>
            <a:r>
              <a:rPr lang="es-ES" i="1" dirty="0">
                <a:solidFill>
                  <a:srgbClr val="000000"/>
                </a:solidFill>
                <a:cs typeface="Arial" pitchFamily="34" charset="0"/>
              </a:rPr>
              <a:t> </a:t>
            </a:r>
            <a:r>
              <a:rPr lang="en-US" i="1" dirty="0">
                <a:solidFill>
                  <a:srgbClr val="000000"/>
                </a:solidFill>
                <a:cs typeface="Arial" pitchFamily="34" charset="0"/>
              </a:rPr>
              <a:t>transduction</a:t>
            </a:r>
            <a:r>
              <a:rPr lang="es-ES" dirty="0">
                <a:solidFill>
                  <a:srgbClr val="000000"/>
                </a:solidFill>
                <a:cs typeface="Arial" pitchFamily="34" charset="0"/>
              </a:rPr>
              <a:t>  (</a:t>
            </a:r>
            <a:r>
              <a:rPr lang="en-US" dirty="0">
                <a:solidFill>
                  <a:srgbClr val="000000"/>
                </a:solidFill>
                <a:cs typeface="Arial" pitchFamily="34" charset="0"/>
              </a:rPr>
              <a:t>FDR-adjusted p-value=4.45x10</a:t>
            </a:r>
            <a:r>
              <a:rPr lang="en-US" baseline="30000" dirty="0">
                <a:solidFill>
                  <a:srgbClr val="000000"/>
                </a:solidFill>
                <a:cs typeface="Arial" pitchFamily="34" charset="0"/>
              </a:rPr>
              <a:t>-03</a:t>
            </a:r>
            <a:r>
              <a:rPr lang="en-US" dirty="0">
                <a:solidFill>
                  <a:srgbClr val="000000"/>
                </a:solidFill>
                <a:cs typeface="Arial" pitchFamily="34" charset="0"/>
              </a:rPr>
              <a:t>) in which FGFR2 is included</a:t>
            </a:r>
            <a:r>
              <a:rPr lang="es-ES" dirty="0">
                <a:solidFill>
                  <a:srgbClr val="000000"/>
                </a:solidFill>
                <a:cs typeface="Arial" pitchFamily="34" charset="0"/>
              </a:rPr>
              <a:t>.</a:t>
            </a:r>
            <a:endParaRPr lang="en-GB" dirty="0">
              <a:solidFill>
                <a:srgbClr val="000000"/>
              </a:solidFill>
              <a:cs typeface="Arial" pitchFamily="34" charset="0"/>
            </a:endParaRPr>
          </a:p>
        </p:txBody>
      </p:sp>
      <p:sp>
        <p:nvSpPr>
          <p:cNvPr id="299010" name="1 Título"/>
          <p:cNvSpPr>
            <a:spLocks noGrp="1"/>
          </p:cNvSpPr>
          <p:nvPr>
            <p:ph type="title"/>
          </p:nvPr>
        </p:nvSpPr>
        <p:spPr>
          <a:xfrm>
            <a:off x="357200" y="-90265"/>
            <a:ext cx="8429625" cy="1143001"/>
          </a:xfrm>
        </p:spPr>
        <p:txBody>
          <a:bodyPr/>
          <a:lstStyle/>
          <a:p>
            <a:r>
              <a:rPr lang="en-US" sz="3600" b="1" dirty="0" smtClean="0">
                <a:effectLst>
                  <a:outerShdw blurRad="38100" dist="38100" dir="2700000" algn="tl">
                    <a:srgbClr val="000000">
                      <a:alpha val="43137"/>
                    </a:srgbClr>
                  </a:outerShdw>
                </a:effectLst>
                <a:latin typeface="Arial" pitchFamily="34" charset="0"/>
                <a:cs typeface="Arial" pitchFamily="34" charset="0"/>
              </a:rPr>
              <a:t>The same GWAS data re-analyzed using a function-based test</a:t>
            </a:r>
          </a:p>
        </p:txBody>
      </p:sp>
    </p:spTree>
    <p:extLst>
      <p:ext uri="{BB962C8B-B14F-4D97-AF65-F5344CB8AC3E}">
        <p14:creationId xmlns:p14="http://schemas.microsoft.com/office/powerpoint/2010/main" val="2215647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034" name="2 Imagen" descr="GESBAP-Figure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5925" y="0"/>
            <a:ext cx="50180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0035" name="1 Título"/>
          <p:cNvSpPr>
            <a:spLocks noGrp="1"/>
          </p:cNvSpPr>
          <p:nvPr>
            <p:ph type="title"/>
          </p:nvPr>
        </p:nvSpPr>
        <p:spPr>
          <a:xfrm>
            <a:off x="3" y="9"/>
            <a:ext cx="6072188" cy="1928813"/>
          </a:xfrm>
        </p:spPr>
        <p:txBody>
          <a:bodyPr/>
          <a:lstStyle/>
          <a:p>
            <a:pPr algn="l"/>
            <a:r>
              <a:rPr lang="en-GB" sz="4000" b="1" dirty="0" smtClean="0">
                <a:effectLst>
                  <a:outerShdw blurRad="38100" dist="38100" dir="2700000" algn="tl">
                    <a:srgbClr val="000000">
                      <a:alpha val="43137"/>
                    </a:srgbClr>
                  </a:outerShdw>
                </a:effectLst>
                <a:latin typeface="Arial" pitchFamily="34" charset="0"/>
                <a:cs typeface="Arial" pitchFamily="34" charset="0"/>
              </a:rPr>
              <a:t>GO processes significantly associated to breast cancer</a:t>
            </a:r>
          </a:p>
        </p:txBody>
      </p:sp>
      <p:sp>
        <p:nvSpPr>
          <p:cNvPr id="4" name="3 Elipse"/>
          <p:cNvSpPr/>
          <p:nvPr/>
        </p:nvSpPr>
        <p:spPr>
          <a:xfrm>
            <a:off x="3929074" y="3214697"/>
            <a:ext cx="1785937" cy="207168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endParaRPr lang="en-GB">
              <a:solidFill>
                <a:prstClr val="white"/>
              </a:solidFill>
            </a:endParaRPr>
          </a:p>
        </p:txBody>
      </p:sp>
      <p:sp>
        <p:nvSpPr>
          <p:cNvPr id="5" name="4 Elipse"/>
          <p:cNvSpPr/>
          <p:nvPr/>
        </p:nvSpPr>
        <p:spPr>
          <a:xfrm rot="20438065">
            <a:off x="5378451" y="4211638"/>
            <a:ext cx="1714500" cy="2571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endParaRPr lang="en-GB">
              <a:solidFill>
                <a:prstClr val="white"/>
              </a:solidFill>
            </a:endParaRPr>
          </a:p>
        </p:txBody>
      </p:sp>
      <p:sp>
        <p:nvSpPr>
          <p:cNvPr id="6" name="5 Elipse"/>
          <p:cNvSpPr/>
          <p:nvPr/>
        </p:nvSpPr>
        <p:spPr>
          <a:xfrm rot="20355282">
            <a:off x="6986589" y="1001713"/>
            <a:ext cx="1285875" cy="2571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endParaRPr lang="en-GB">
              <a:solidFill>
                <a:prstClr val="white"/>
              </a:solidFill>
            </a:endParaRPr>
          </a:p>
        </p:txBody>
      </p:sp>
      <p:sp>
        <p:nvSpPr>
          <p:cNvPr id="7" name="6 Llamada rectangular"/>
          <p:cNvSpPr/>
          <p:nvPr/>
        </p:nvSpPr>
        <p:spPr>
          <a:xfrm>
            <a:off x="357200" y="5072064"/>
            <a:ext cx="2928937" cy="500062"/>
          </a:xfrm>
          <a:prstGeom prst="wedgeRectCallout">
            <a:avLst>
              <a:gd name="adj1" fmla="val 120871"/>
              <a:gd name="adj2" fmla="val 76146"/>
            </a:avLst>
          </a:prstGeom>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r>
              <a:rPr lang="en-GB" dirty="0">
                <a:solidFill>
                  <a:prstClr val="white"/>
                </a:solidFill>
              </a:rPr>
              <a:t>Rho pathway</a:t>
            </a:r>
          </a:p>
        </p:txBody>
      </p:sp>
      <p:sp>
        <p:nvSpPr>
          <p:cNvPr id="8" name="7 Llamada rectangular"/>
          <p:cNvSpPr/>
          <p:nvPr/>
        </p:nvSpPr>
        <p:spPr>
          <a:xfrm>
            <a:off x="428625" y="3786189"/>
            <a:ext cx="2928939" cy="785812"/>
          </a:xfrm>
          <a:prstGeom prst="wedgeRectCallout">
            <a:avLst>
              <a:gd name="adj1" fmla="val 69455"/>
              <a:gd name="adj2" fmla="val -6610"/>
            </a:avLst>
          </a:prstGeom>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r>
              <a:rPr lang="en-GB" dirty="0">
                <a:solidFill>
                  <a:prstClr val="white"/>
                </a:solidFill>
              </a:rPr>
              <a:t>Chromosomal instability</a:t>
            </a:r>
          </a:p>
        </p:txBody>
      </p:sp>
      <p:sp>
        <p:nvSpPr>
          <p:cNvPr id="9" name="8 Llamada rectangular"/>
          <p:cNvSpPr/>
          <p:nvPr/>
        </p:nvSpPr>
        <p:spPr>
          <a:xfrm>
            <a:off x="428637" y="2786063"/>
            <a:ext cx="2786063" cy="714375"/>
          </a:xfrm>
          <a:prstGeom prst="wedgeRectCallout">
            <a:avLst>
              <a:gd name="adj1" fmla="val 185310"/>
              <a:gd name="adj2" fmla="val -88424"/>
            </a:avLst>
          </a:prstGeom>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r>
              <a:rPr lang="en-GB" dirty="0">
                <a:solidFill>
                  <a:prstClr val="white"/>
                </a:solidFill>
              </a:rPr>
              <a:t>Metastasis</a:t>
            </a:r>
          </a:p>
        </p:txBody>
      </p:sp>
    </p:spTree>
    <p:extLst>
      <p:ext uri="{BB962C8B-B14F-4D97-AF65-F5344CB8AC3E}">
        <p14:creationId xmlns:p14="http://schemas.microsoft.com/office/powerpoint/2010/main" val="22830470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1 Título"/>
          <p:cNvSpPr>
            <a:spLocks noGrp="1"/>
          </p:cNvSpPr>
          <p:nvPr>
            <p:ph type="title"/>
          </p:nvPr>
        </p:nvSpPr>
        <p:spPr>
          <a:xfrm>
            <a:off x="35496" y="53752"/>
            <a:ext cx="9036496" cy="1143000"/>
          </a:xfrm>
        </p:spPr>
        <p:txBody>
          <a:bodyPr/>
          <a:lstStyle/>
          <a:p>
            <a:r>
              <a:rPr lang="en-US" altLang="en-US" sz="3200" b="1" dirty="0" smtClean="0">
                <a:solidFill>
                  <a:schemeClr val="bg2"/>
                </a:solidFill>
                <a:effectLst>
                  <a:outerShdw blurRad="38100" dist="38100" dir="2700000" algn="tl">
                    <a:srgbClr val="000000">
                      <a:alpha val="43137"/>
                    </a:srgbClr>
                  </a:outerShdw>
                </a:effectLst>
                <a:latin typeface="Verdana" pitchFamily="34" charset="0"/>
              </a:rPr>
              <a:t>Evolution of the papers published in microarray and </a:t>
            </a:r>
            <a:r>
              <a:rPr lang="en-US" altLang="en-US" sz="3200" b="1" dirty="0" smtClean="0">
                <a:solidFill>
                  <a:schemeClr val="bg2"/>
                </a:solidFill>
                <a:effectLst>
                  <a:outerShdw blurRad="38100" dist="38100" dir="2700000" algn="tl">
                    <a:srgbClr val="000000">
                      <a:alpha val="43137"/>
                    </a:srgbClr>
                  </a:outerShdw>
                </a:effectLst>
                <a:latin typeface="Verdana" pitchFamily="34" charset="0"/>
              </a:rPr>
              <a:t>NGS </a:t>
            </a:r>
            <a:r>
              <a:rPr lang="en-US" altLang="en-US" sz="3200" b="1" dirty="0" smtClean="0">
                <a:solidFill>
                  <a:schemeClr val="bg2"/>
                </a:solidFill>
                <a:effectLst>
                  <a:outerShdw blurRad="38100" dist="38100" dir="2700000" algn="tl">
                    <a:srgbClr val="000000">
                      <a:alpha val="43137"/>
                    </a:srgbClr>
                  </a:outerShdw>
                </a:effectLst>
                <a:latin typeface="Verdana" pitchFamily="34" charset="0"/>
              </a:rPr>
              <a:t>technologies</a:t>
            </a:r>
          </a:p>
        </p:txBody>
      </p:sp>
      <p:grpSp>
        <p:nvGrpSpPr>
          <p:cNvPr id="106499" name="6 Grupo"/>
          <p:cNvGrpSpPr>
            <a:grpSpLocks/>
          </p:cNvGrpSpPr>
          <p:nvPr/>
        </p:nvGrpSpPr>
        <p:grpSpPr bwMode="auto">
          <a:xfrm>
            <a:off x="6786563" y="1966913"/>
            <a:ext cx="714375" cy="3176587"/>
            <a:chOff x="6786578" y="1967203"/>
            <a:chExt cx="714380" cy="3176309"/>
          </a:xfrm>
        </p:grpSpPr>
        <p:sp>
          <p:nvSpPr>
            <p:cNvPr id="106502" name="3 Rectángulo"/>
            <p:cNvSpPr>
              <a:spLocks noChangeArrowheads="1"/>
            </p:cNvSpPr>
            <p:nvPr/>
          </p:nvSpPr>
          <p:spPr bwMode="auto">
            <a:xfrm>
              <a:off x="6786578" y="1967203"/>
              <a:ext cx="642942" cy="318789"/>
            </a:xfrm>
            <a:prstGeom prst="rect">
              <a:avLst/>
            </a:prstGeom>
            <a:solidFill>
              <a:schemeClr val="tx1"/>
            </a:solidFill>
            <a:ln w="9525" algn="ctr">
              <a:solidFill>
                <a:schemeClr val="tx1"/>
              </a:solidFill>
              <a:round/>
              <a:headEnd/>
              <a:tailEnd/>
            </a:ln>
          </p:spPr>
          <p:txBody>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sp>
          <p:nvSpPr>
            <p:cNvPr id="106503" name="4 Rectángulo"/>
            <p:cNvSpPr>
              <a:spLocks noChangeArrowheads="1"/>
            </p:cNvSpPr>
            <p:nvPr/>
          </p:nvSpPr>
          <p:spPr bwMode="auto">
            <a:xfrm>
              <a:off x="6786578" y="4681847"/>
              <a:ext cx="714380" cy="461665"/>
            </a:xfrm>
            <a:prstGeom prst="rect">
              <a:avLst/>
            </a:prstGeom>
            <a:solidFill>
              <a:schemeClr val="tx1"/>
            </a:solidFill>
            <a:ln w="9525" algn="ctr">
              <a:solidFill>
                <a:schemeClr val="tx1"/>
              </a:solidFill>
              <a:round/>
              <a:headEnd/>
              <a:tailEnd/>
            </a:ln>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_tradnl" altLang="en-US"/>
            </a:p>
          </p:txBody>
        </p:sp>
      </p:grpSp>
      <p:sp>
        <p:nvSpPr>
          <p:cNvPr id="106500" name="8 CuadroTexto"/>
          <p:cNvSpPr txBox="1">
            <a:spLocks noChangeArrowheads="1"/>
          </p:cNvSpPr>
          <p:nvPr/>
        </p:nvSpPr>
        <p:spPr bwMode="auto">
          <a:xfrm>
            <a:off x="971550" y="5930696"/>
            <a:ext cx="70008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r>
              <a:rPr lang="en-US" altLang="en-US" sz="1400" b="1" dirty="0">
                <a:solidFill>
                  <a:schemeClr val="bg2"/>
                </a:solidFill>
              </a:rPr>
              <a:t>Source </a:t>
            </a:r>
            <a:r>
              <a:rPr lang="en-US" altLang="en-US" sz="1400" b="1" dirty="0" err="1">
                <a:solidFill>
                  <a:schemeClr val="bg2"/>
                </a:solidFill>
              </a:rPr>
              <a:t>Pubmed</a:t>
            </a:r>
            <a:r>
              <a:rPr lang="en-US" altLang="en-US" sz="1400" b="1" dirty="0">
                <a:solidFill>
                  <a:schemeClr val="bg2"/>
                </a:solidFill>
              </a:rPr>
              <a:t>. Query: </a:t>
            </a:r>
            <a:r>
              <a:rPr lang="en-US" altLang="en-US" sz="1400" dirty="0">
                <a:solidFill>
                  <a:schemeClr val="bg2"/>
                </a:solidFill>
              </a:rPr>
              <a:t>"high-throughput sequencing"[Title/Abstract] OR "next generation sequencing"[Title/Abstract] OR "</a:t>
            </a:r>
            <a:r>
              <a:rPr lang="en-US" altLang="en-US" sz="1400" dirty="0" err="1">
                <a:solidFill>
                  <a:schemeClr val="bg2"/>
                </a:solidFill>
              </a:rPr>
              <a:t>rna</a:t>
            </a:r>
            <a:r>
              <a:rPr lang="en-US" altLang="en-US" sz="1400" dirty="0">
                <a:solidFill>
                  <a:schemeClr val="bg2"/>
                </a:solidFill>
              </a:rPr>
              <a:t> </a:t>
            </a:r>
            <a:r>
              <a:rPr lang="en-US" altLang="en-US" sz="1400" dirty="0" err="1">
                <a:solidFill>
                  <a:schemeClr val="bg2"/>
                </a:solidFill>
              </a:rPr>
              <a:t>seq</a:t>
            </a:r>
            <a:r>
              <a:rPr lang="en-US" altLang="en-US" sz="1400" dirty="0">
                <a:solidFill>
                  <a:schemeClr val="bg2"/>
                </a:solidFill>
              </a:rPr>
              <a:t>"[Title/Abstract]) AND year[Publication Date</a:t>
            </a:r>
            <a:r>
              <a:rPr lang="en-US" altLang="en-US" sz="1400" dirty="0" smtClean="0">
                <a:solidFill>
                  <a:schemeClr val="bg2"/>
                </a:solidFill>
              </a:rPr>
              <a:t>]</a:t>
            </a:r>
            <a:endParaRPr lang="en-US" altLang="en-US" sz="1400" dirty="0">
              <a:solidFill>
                <a:schemeClr val="bg2"/>
              </a:solidFill>
            </a:endParaRPr>
          </a:p>
        </p:txBody>
      </p:sp>
      <p:pic>
        <p:nvPicPr>
          <p:cNvPr id="1065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340767"/>
            <a:ext cx="6552728" cy="4487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3608" y="274638"/>
            <a:ext cx="7128792" cy="1143000"/>
          </a:xfrm>
        </p:spPr>
        <p:txBody>
          <a:bodyPr/>
          <a:lstStyle/>
          <a:p>
            <a:r>
              <a:rPr lang="en-US" sz="4000" b="1" dirty="0" smtClean="0">
                <a:effectLst>
                  <a:outerShdw blurRad="38100" dist="38100" dir="2700000" algn="tl">
                    <a:srgbClr val="000000">
                      <a:alpha val="43137"/>
                    </a:srgbClr>
                  </a:outerShdw>
                </a:effectLst>
              </a:rPr>
              <a:t>From gene-based to function-based perspective</a:t>
            </a:r>
            <a:endParaRPr lang="en-US" sz="4000" b="1" dirty="0">
              <a:effectLst>
                <a:outerShdw blurRad="38100" dist="38100" dir="2700000" algn="tl">
                  <a:srgbClr val="000000">
                    <a:alpha val="43137"/>
                  </a:srgbClr>
                </a:outerShdw>
              </a:effectLst>
            </a:endParaRPr>
          </a:p>
        </p:txBody>
      </p:sp>
      <p:sp>
        <p:nvSpPr>
          <p:cNvPr id="3" name="2 CuadroTexto"/>
          <p:cNvSpPr txBox="1"/>
          <p:nvPr/>
        </p:nvSpPr>
        <p:spPr>
          <a:xfrm>
            <a:off x="945070" y="1484784"/>
            <a:ext cx="1944216" cy="2677656"/>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SNPs, </a:t>
            </a:r>
          </a:p>
          <a:p>
            <a:pPr algn="l" eaLnBrk="1" hangingPunct="1"/>
            <a:r>
              <a:rPr lang="en-US" sz="1800">
                <a:solidFill>
                  <a:srgbClr val="000000"/>
                </a:solidFill>
                <a:latin typeface="Arial" pitchFamily="34" charset="0"/>
                <a:cs typeface="Arial" pitchFamily="34" charset="0"/>
              </a:rPr>
              <a:t>Gene </a:t>
            </a:r>
            <a:r>
              <a:rPr lang="en-US" sz="1800" dirty="0">
                <a:solidFill>
                  <a:srgbClr val="000000"/>
                </a:solidFill>
                <a:latin typeface="Arial" pitchFamily="34" charset="0"/>
                <a:cs typeface="Arial" pitchFamily="34" charset="0"/>
              </a:rPr>
              <a:t>expression</a:t>
            </a:r>
            <a:endParaRPr lang="en-US" sz="1800" dirty="0">
              <a:solidFill>
                <a:srgbClr val="000000"/>
              </a:solidFill>
              <a:latin typeface="Arial" pitchFamily="34" charset="0"/>
              <a:cs typeface="Arial" pitchFamily="34" charset="0"/>
            </a:endParaRPr>
          </a:p>
          <a:p>
            <a:pPr algn="l" eaLnBrk="1" hangingPunct="1"/>
            <a:endParaRPr lang="en-US" sz="1800" dirty="0">
              <a:solidFill>
                <a:srgbClr val="000000"/>
              </a:solidFill>
              <a:latin typeface="Arial" pitchFamily="34" charset="0"/>
              <a:cs typeface="Arial" pitchFamily="34" charset="0"/>
            </a:endParaRPr>
          </a:p>
          <a:p>
            <a:pPr algn="l" eaLnBrk="1" hangingPunct="1"/>
            <a:r>
              <a:rPr lang="en-US" sz="1200">
                <a:solidFill>
                  <a:srgbClr val="000000"/>
                </a:solidFill>
                <a:latin typeface="Arial" pitchFamily="34" charset="0"/>
                <a:cs typeface="Arial" pitchFamily="34" charset="0"/>
              </a:rPr>
              <a:t>Gene</a:t>
            </a:r>
            <a:r>
              <a:rPr lang="en-US" sz="1200" baseline="-25000">
                <a:solidFill>
                  <a:srgbClr val="000000"/>
                </a:solidFill>
                <a:latin typeface="Arial" pitchFamily="34" charset="0"/>
                <a:cs typeface="Arial" pitchFamily="34" charset="0"/>
              </a:rPr>
              <a:t>1</a:t>
            </a:r>
            <a:endParaRPr lang="en-US" sz="1200" baseline="-25000" dirty="0">
              <a:solidFill>
                <a:srgbClr val="000000"/>
              </a:solidFill>
              <a:latin typeface="Arial" pitchFamily="34" charset="0"/>
              <a:cs typeface="Arial" pitchFamily="34" charset="0"/>
            </a:endParaRPr>
          </a:p>
          <a:p>
            <a:pPr algn="l" eaLnBrk="1" hangingPunct="1"/>
            <a:r>
              <a:rPr lang="en-US" sz="1200">
                <a:solidFill>
                  <a:srgbClr val="000000"/>
                </a:solidFill>
                <a:latin typeface="Arial" pitchFamily="34" charset="0"/>
                <a:cs typeface="Arial" pitchFamily="34" charset="0"/>
              </a:rPr>
              <a:t>Gene</a:t>
            </a:r>
            <a:r>
              <a:rPr lang="en-US" sz="1200" baseline="-25000">
                <a:solidFill>
                  <a:srgbClr val="000000"/>
                </a:solidFill>
                <a:latin typeface="Arial" pitchFamily="34" charset="0"/>
                <a:cs typeface="Arial" pitchFamily="34" charset="0"/>
              </a:rPr>
              <a:t>2</a:t>
            </a:r>
            <a:endParaRPr lang="en-US" sz="1200" baseline="-25000" dirty="0">
              <a:solidFill>
                <a:srgbClr val="000000"/>
              </a:solidFill>
              <a:latin typeface="Arial" pitchFamily="34" charset="0"/>
              <a:cs typeface="Arial" pitchFamily="34" charset="0"/>
            </a:endParaRPr>
          </a:p>
          <a:p>
            <a:pPr algn="l" eaLnBrk="1" hangingPunct="1"/>
            <a:r>
              <a:rPr lang="en-US" sz="1200">
                <a:solidFill>
                  <a:srgbClr val="000000"/>
                </a:solidFill>
                <a:latin typeface="Arial" pitchFamily="34" charset="0"/>
                <a:cs typeface="Arial" pitchFamily="34" charset="0"/>
              </a:rPr>
              <a:t>Gene</a:t>
            </a:r>
            <a:r>
              <a:rPr lang="en-US" sz="1200" baseline="-25000">
                <a:solidFill>
                  <a:srgbClr val="000000"/>
                </a:solidFill>
                <a:latin typeface="Arial" pitchFamily="34" charset="0"/>
                <a:cs typeface="Arial" pitchFamily="34" charset="0"/>
              </a:rPr>
              <a:t>3</a:t>
            </a:r>
            <a:endParaRPr lang="en-US" sz="1200" baseline="-25000" dirty="0">
              <a:solidFill>
                <a:srgbClr val="000000"/>
              </a:solidFill>
              <a:latin typeface="Arial" pitchFamily="34" charset="0"/>
              <a:cs typeface="Arial" pitchFamily="34" charset="0"/>
            </a:endParaRPr>
          </a:p>
          <a:p>
            <a:pPr algn="l" eaLnBrk="1" hangingPunct="1"/>
            <a:r>
              <a:rPr lang="en-US" sz="1200">
                <a:solidFill>
                  <a:srgbClr val="000000"/>
                </a:solidFill>
                <a:latin typeface="Arial" pitchFamily="34" charset="0"/>
                <a:cs typeface="Arial" pitchFamily="34" charset="0"/>
              </a:rPr>
              <a:t>Gene</a:t>
            </a:r>
            <a:r>
              <a:rPr lang="en-US" sz="1200" baseline="-25000">
                <a:solidFill>
                  <a:srgbClr val="000000"/>
                </a:solidFill>
                <a:latin typeface="Arial" pitchFamily="34" charset="0"/>
                <a:cs typeface="Arial" pitchFamily="34" charset="0"/>
              </a:rPr>
              <a:t>4</a:t>
            </a:r>
            <a:endParaRPr lang="en-US" sz="1200" baseline="-25000" dirty="0">
              <a:solidFill>
                <a:srgbClr val="000000"/>
              </a:solidFill>
              <a:latin typeface="Arial" pitchFamily="34" charset="0"/>
              <a:cs typeface="Arial" pitchFamily="34" charset="0"/>
            </a:endParaRPr>
          </a:p>
          <a:p>
            <a:pPr algn="l" eaLnBrk="1" hangingPunct="1"/>
            <a:r>
              <a:rPr lang="en-US" sz="1200" dirty="0">
                <a:solidFill>
                  <a:srgbClr val="000000"/>
                </a:solidFill>
                <a:latin typeface="Arial" pitchFamily="34" charset="0"/>
                <a:cs typeface="Arial" pitchFamily="34" charset="0"/>
              </a:rPr>
              <a:t>:</a:t>
            </a:r>
          </a:p>
          <a:p>
            <a:pPr algn="l" eaLnBrk="1" hangingPunct="1"/>
            <a:r>
              <a:rPr lang="en-US" sz="1200" dirty="0">
                <a:solidFill>
                  <a:srgbClr val="000000"/>
                </a:solidFill>
                <a:latin typeface="Arial" pitchFamily="34" charset="0"/>
                <a:cs typeface="Arial" pitchFamily="34" charset="0"/>
              </a:rPr>
              <a:t>:</a:t>
            </a:r>
          </a:p>
          <a:p>
            <a:pPr algn="l" eaLnBrk="1" hangingPunct="1"/>
            <a:r>
              <a:rPr lang="en-US" sz="1200" dirty="0">
                <a:solidFill>
                  <a:srgbClr val="000000"/>
                </a:solidFill>
                <a:latin typeface="Arial" pitchFamily="34" charset="0"/>
                <a:cs typeface="Arial" pitchFamily="34" charset="0"/>
              </a:rPr>
              <a:t>:</a:t>
            </a:r>
            <a:endParaRPr lang="en-US" sz="1200" dirty="0">
              <a:solidFill>
                <a:srgbClr val="000000"/>
              </a:solidFill>
              <a:latin typeface="Arial" pitchFamily="34" charset="0"/>
              <a:cs typeface="Arial" pitchFamily="34" charset="0"/>
            </a:endParaRPr>
          </a:p>
          <a:p>
            <a:pPr algn="l" eaLnBrk="1" hangingPunct="1"/>
            <a:r>
              <a:rPr lang="en-US" sz="1200">
                <a:solidFill>
                  <a:srgbClr val="000000"/>
                </a:solidFill>
                <a:latin typeface="Arial" pitchFamily="34" charset="0"/>
                <a:cs typeface="Arial" pitchFamily="34" charset="0"/>
              </a:rPr>
              <a:t>Gene</a:t>
            </a:r>
            <a:r>
              <a:rPr lang="en-US" sz="1200" baseline="-25000">
                <a:solidFill>
                  <a:srgbClr val="000000"/>
                </a:solidFill>
                <a:latin typeface="Arial" pitchFamily="34" charset="0"/>
                <a:cs typeface="Arial" pitchFamily="34" charset="0"/>
              </a:rPr>
              <a:t>22000</a:t>
            </a:r>
            <a:endParaRPr lang="en-US" sz="1200" baseline="-25000" dirty="0">
              <a:solidFill>
                <a:srgbClr val="000000"/>
              </a:solidFill>
              <a:latin typeface="Arial" pitchFamily="34" charset="0"/>
              <a:cs typeface="Arial" pitchFamily="34" charset="0"/>
            </a:endParaRPr>
          </a:p>
          <a:p>
            <a:pPr algn="l" eaLnBrk="1" hangingPunct="1"/>
            <a:endParaRPr lang="en-US" sz="1800" dirty="0">
              <a:solidFill>
                <a:srgbClr val="000000"/>
              </a:solidFill>
              <a:latin typeface="Arial" pitchFamily="34" charset="0"/>
              <a:cs typeface="Arial" pitchFamily="34" charset="0"/>
            </a:endParaRPr>
          </a:p>
        </p:txBody>
      </p:sp>
      <p:sp>
        <p:nvSpPr>
          <p:cNvPr id="4" name="3 Flecha derecha"/>
          <p:cNvSpPr/>
          <p:nvPr/>
        </p:nvSpPr>
        <p:spPr>
          <a:xfrm>
            <a:off x="2745270" y="2478330"/>
            <a:ext cx="1888976" cy="936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5" name="4 CuadroTexto"/>
          <p:cNvSpPr txBox="1"/>
          <p:nvPr/>
        </p:nvSpPr>
        <p:spPr>
          <a:xfrm>
            <a:off x="4905510" y="2644469"/>
            <a:ext cx="1584176" cy="646331"/>
          </a:xfrm>
          <a:prstGeom prst="rect">
            <a:avLst/>
          </a:prstGeom>
          <a:noFill/>
        </p:spPr>
        <p:txBody>
          <a:bodyPr wrap="square" rtlCol="0">
            <a:spAutoFit/>
          </a:bodyPr>
          <a:lstStyle/>
          <a:p>
            <a:pPr algn="l" eaLnBrk="1" hangingPunct="1"/>
            <a:r>
              <a:rPr lang="en-US" sz="1800">
                <a:solidFill>
                  <a:srgbClr val="000000"/>
                </a:solidFill>
                <a:latin typeface="Arial" pitchFamily="34" charset="0"/>
                <a:cs typeface="Arial" pitchFamily="34" charset="0"/>
              </a:rPr>
              <a:t>Gene </a:t>
            </a:r>
            <a:r>
              <a:rPr lang="en-US" sz="1800" dirty="0">
                <a:solidFill>
                  <a:srgbClr val="000000"/>
                </a:solidFill>
                <a:latin typeface="Arial" pitchFamily="34" charset="0"/>
                <a:cs typeface="Arial" pitchFamily="34" charset="0"/>
              </a:rPr>
              <a:t>Ontology</a:t>
            </a:r>
          </a:p>
        </p:txBody>
      </p:sp>
      <p:pic>
        <p:nvPicPr>
          <p:cNvPr id="6" name="2 Imagen" descr="GESBAP-Figure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0417" y="2141473"/>
            <a:ext cx="1177927" cy="1609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6 Tabla"/>
          <p:cNvGraphicFramePr>
            <a:graphicFrameLocks noGrp="1"/>
          </p:cNvGraphicFramePr>
          <p:nvPr>
            <p:extLst>
              <p:ext uri="{D42A27DB-BD31-4B8C-83A1-F6EECF244321}">
                <p14:modId xmlns:p14="http://schemas.microsoft.com/office/powerpoint/2010/main" val="3326390551"/>
              </p:ext>
            </p:extLst>
          </p:nvPr>
        </p:nvGraphicFramePr>
        <p:xfrm>
          <a:off x="1622538" y="4012395"/>
          <a:ext cx="5856312" cy="2813123"/>
        </p:xfrm>
        <a:graphic>
          <a:graphicData uri="http://schemas.openxmlformats.org/drawingml/2006/table">
            <a:tbl>
              <a:tblPr firstRow="1" firstCol="1" bandRow="1">
                <a:tableStyleId>{073A0DAA-6AF3-43AB-8588-CEC1D06C72B9}</a:tableStyleId>
              </a:tblPr>
              <a:tblGrid>
                <a:gridCol w="1952104"/>
                <a:gridCol w="1952104"/>
                <a:gridCol w="1952104"/>
              </a:tblGrid>
              <a:tr h="821524">
                <a:tc>
                  <a:txBody>
                    <a:bodyPr/>
                    <a:lstStyle/>
                    <a:p>
                      <a:endParaRPr lang="en-US" sz="1800" dirty="0"/>
                    </a:p>
                  </a:txBody>
                  <a:tcPr/>
                </a:tc>
                <a:tc>
                  <a:txBody>
                    <a:bodyPr/>
                    <a:lstStyle/>
                    <a:p>
                      <a:r>
                        <a:rPr lang="en-US" sz="1800" dirty="0" smtClean="0"/>
                        <a:t>SNPs</a:t>
                      </a:r>
                      <a:r>
                        <a:rPr lang="en-US" sz="1800" smtClean="0"/>
                        <a:t>, gene </a:t>
                      </a:r>
                      <a:r>
                        <a:rPr lang="en-US" sz="1800" dirty="0" smtClean="0"/>
                        <a:t>exp.</a:t>
                      </a:r>
                      <a:endParaRPr lang="en-US" sz="1800" dirty="0"/>
                    </a:p>
                  </a:txBody>
                  <a:tcPr/>
                </a:tc>
                <a:tc>
                  <a:txBody>
                    <a:bodyPr/>
                    <a:lstStyle/>
                    <a:p>
                      <a:r>
                        <a:rPr lang="en-US" sz="1800" dirty="0" smtClean="0"/>
                        <a:t>GO</a:t>
                      </a:r>
                      <a:endParaRPr lang="en-US" sz="1800" dirty="0"/>
                    </a:p>
                  </a:txBody>
                  <a:tcPr/>
                </a:tc>
              </a:tr>
              <a:tr h="711439">
                <a:tc>
                  <a:txBody>
                    <a:bodyPr/>
                    <a:lstStyle/>
                    <a:p>
                      <a:r>
                        <a:rPr lang="en-US" sz="1800" dirty="0" smtClean="0"/>
                        <a:t>Detection power</a:t>
                      </a:r>
                      <a:endParaRPr lang="en-US" sz="1800" dirty="0"/>
                    </a:p>
                  </a:txBody>
                  <a:tcPr/>
                </a:tc>
                <a:tc>
                  <a:txBody>
                    <a:bodyPr/>
                    <a:lstStyle/>
                    <a:p>
                      <a:r>
                        <a:rPr lang="en-US" sz="1800" dirty="0" smtClean="0"/>
                        <a:t>Low (only very </a:t>
                      </a:r>
                      <a:r>
                        <a:rPr lang="en-US" sz="1800" smtClean="0"/>
                        <a:t>prevalent genes</a:t>
                      </a:r>
                      <a:r>
                        <a:rPr lang="en-US" sz="1800" dirty="0" smtClean="0"/>
                        <a:t>)</a:t>
                      </a:r>
                      <a:endParaRPr lang="en-US" sz="1800" dirty="0"/>
                    </a:p>
                  </a:txBody>
                  <a:tcPr/>
                </a:tc>
                <a:tc>
                  <a:txBody>
                    <a:bodyPr/>
                    <a:lstStyle/>
                    <a:p>
                      <a:r>
                        <a:rPr lang="en-US" sz="1800" dirty="0" smtClean="0"/>
                        <a:t>high</a:t>
                      </a:r>
                      <a:endParaRPr lang="en-US" sz="1800" dirty="0"/>
                    </a:p>
                  </a:txBody>
                  <a:tcPr/>
                </a:tc>
              </a:tr>
              <a:tr h="547261">
                <a:tc>
                  <a:txBody>
                    <a:bodyPr/>
                    <a:lstStyle/>
                    <a:p>
                      <a:r>
                        <a:rPr lang="en-US" sz="1800" dirty="0" smtClean="0"/>
                        <a:t>Annotations available</a:t>
                      </a:r>
                      <a:endParaRPr lang="en-US" sz="1800" dirty="0"/>
                    </a:p>
                  </a:txBody>
                  <a:tcPr/>
                </a:tc>
                <a:tc>
                  <a:txBody>
                    <a:bodyPr/>
                    <a:lstStyle/>
                    <a:p>
                      <a:r>
                        <a:rPr lang="en-US" sz="1800" dirty="0" smtClean="0"/>
                        <a:t>many</a:t>
                      </a:r>
                      <a:endParaRPr lang="en-US" sz="1800" dirty="0"/>
                    </a:p>
                  </a:txBody>
                  <a:tcPr/>
                </a:tc>
                <a:tc>
                  <a:txBody>
                    <a:bodyPr/>
                    <a:lstStyle/>
                    <a:p>
                      <a:r>
                        <a:rPr lang="en-US" sz="1800" dirty="0" smtClean="0"/>
                        <a:t>many</a:t>
                      </a:r>
                      <a:endParaRPr lang="en-US" sz="1800" dirty="0"/>
                    </a:p>
                  </a:txBody>
                  <a:tcPr/>
                </a:tc>
              </a:tr>
              <a:tr h="512064">
                <a:tc>
                  <a:txBody>
                    <a:bodyPr/>
                    <a:lstStyle/>
                    <a:p>
                      <a:r>
                        <a:rPr lang="en-US" sz="1800" dirty="0" smtClean="0"/>
                        <a:t>Use</a:t>
                      </a:r>
                      <a:endParaRPr lang="en-US" sz="1800" dirty="0"/>
                    </a:p>
                  </a:txBody>
                  <a:tcPr/>
                </a:tc>
                <a:tc>
                  <a:txBody>
                    <a:bodyPr/>
                    <a:lstStyle/>
                    <a:p>
                      <a:r>
                        <a:rPr lang="en-US" sz="1800" dirty="0" smtClean="0"/>
                        <a:t>Biomarker</a:t>
                      </a:r>
                      <a:endParaRPr lang="en-US" sz="1800" dirty="0"/>
                    </a:p>
                  </a:txBody>
                  <a:tcPr/>
                </a:tc>
                <a:tc>
                  <a:txBody>
                    <a:bodyPr/>
                    <a:lstStyle/>
                    <a:p>
                      <a:r>
                        <a:rPr lang="en-US" sz="1800" dirty="0" smtClean="0"/>
                        <a:t>Illustrative, give hints</a:t>
                      </a:r>
                      <a:endParaRPr lang="en-US" sz="1800" dirty="0"/>
                    </a:p>
                  </a:txBody>
                  <a:tcPr/>
                </a:tc>
              </a:tr>
            </a:tbl>
          </a:graphicData>
        </a:graphic>
      </p:graphicFrame>
      <p:sp>
        <p:nvSpPr>
          <p:cNvPr id="8" name="7 Esquina doblada"/>
          <p:cNvSpPr/>
          <p:nvPr/>
        </p:nvSpPr>
        <p:spPr>
          <a:xfrm>
            <a:off x="960416" y="2276870"/>
            <a:ext cx="828849" cy="1684107"/>
          </a:xfrm>
          <a:prstGeom prst="foldedCorne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Tree>
    <p:extLst>
      <p:ext uri="{BB962C8B-B14F-4D97-AF65-F5344CB8AC3E}">
        <p14:creationId xmlns:p14="http://schemas.microsoft.com/office/powerpoint/2010/main" val="32834758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2860" y="116632"/>
            <a:ext cx="8229600" cy="1143000"/>
          </a:xfrm>
        </p:spPr>
        <p:txBody>
          <a:bodyPr/>
          <a:lstStyle/>
          <a:p>
            <a:r>
              <a:rPr lang="en-US" sz="4000" b="1" dirty="0" smtClean="0">
                <a:effectLst>
                  <a:outerShdw blurRad="38100" dist="38100" dir="2700000" algn="tl">
                    <a:srgbClr val="000000">
                      <a:alpha val="43137"/>
                    </a:srgbClr>
                  </a:outerShdw>
                </a:effectLst>
              </a:rPr>
              <a:t>Can the interactome help to find disease mutations?</a:t>
            </a:r>
            <a:endParaRPr lang="en-US" sz="4000" b="1"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1772816"/>
            <a:ext cx="3672407" cy="228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09" y="4444941"/>
            <a:ext cx="3895031" cy="236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CuadroTexto"/>
          <p:cNvSpPr txBox="1"/>
          <p:nvPr/>
        </p:nvSpPr>
        <p:spPr>
          <a:xfrm>
            <a:off x="255123" y="4054160"/>
            <a:ext cx="3240360" cy="523220"/>
          </a:xfrm>
          <a:prstGeom prst="rect">
            <a:avLst/>
          </a:prstGeom>
          <a:noFill/>
        </p:spPr>
        <p:txBody>
          <a:bodyPr wrap="square" rtlCol="0">
            <a:spAutoFit/>
          </a:bodyPr>
          <a:lstStyle/>
          <a:p>
            <a:pPr algn="l" eaLnBrk="1" hangingPunct="1"/>
            <a:r>
              <a:rPr lang="en-US" sz="1400" dirty="0">
                <a:solidFill>
                  <a:srgbClr val="000000"/>
                </a:solidFill>
                <a:latin typeface="Arial" pitchFamily="34" charset="0"/>
                <a:cs typeface="Arial" pitchFamily="34" charset="0"/>
              </a:rPr>
              <a:t>Cancer genes are central. </a:t>
            </a:r>
          </a:p>
          <a:p>
            <a:pPr algn="l" eaLnBrk="1" hangingPunct="1"/>
            <a:r>
              <a:rPr lang="en-US" sz="1400" dirty="0">
                <a:solidFill>
                  <a:srgbClr val="000000"/>
                </a:solidFill>
                <a:latin typeface="Arial" pitchFamily="34" charset="0"/>
                <a:cs typeface="Arial" pitchFamily="34" charset="0"/>
              </a:rPr>
              <a:t>Hernandez, 2007 BMC Genomics</a:t>
            </a:r>
            <a:endParaRPr lang="en-US" sz="1400" dirty="0">
              <a:solidFill>
                <a:srgbClr val="000000"/>
              </a:solidFill>
              <a:latin typeface="Arial" pitchFamily="34" charset="0"/>
              <a:cs typeface="Arial" pitchFamily="34" charset="0"/>
            </a:endParaRPr>
          </a:p>
        </p:txBody>
      </p:sp>
      <p:sp>
        <p:nvSpPr>
          <p:cNvPr id="7" name="6 CuadroTexto"/>
          <p:cNvSpPr txBox="1"/>
          <p:nvPr/>
        </p:nvSpPr>
        <p:spPr>
          <a:xfrm>
            <a:off x="240525" y="1372127"/>
            <a:ext cx="3683403" cy="523220"/>
          </a:xfrm>
          <a:prstGeom prst="rect">
            <a:avLst/>
          </a:prstGeom>
          <a:noFill/>
        </p:spPr>
        <p:txBody>
          <a:bodyPr wrap="square" rtlCol="0">
            <a:spAutoFit/>
          </a:bodyPr>
          <a:lstStyle/>
          <a:p>
            <a:pPr algn="l" eaLnBrk="1" hangingPunct="1"/>
            <a:r>
              <a:rPr lang="en-US" sz="1400" dirty="0">
                <a:solidFill>
                  <a:srgbClr val="000000"/>
                </a:solidFill>
                <a:latin typeface="Arial" pitchFamily="34" charset="0"/>
                <a:cs typeface="Arial" pitchFamily="34" charset="0"/>
              </a:rPr>
              <a:t>Disease genes are close in the interactome</a:t>
            </a:r>
          </a:p>
          <a:p>
            <a:pPr algn="l" eaLnBrk="1" hangingPunct="1"/>
            <a:r>
              <a:rPr lang="en-US" sz="1400" dirty="0" err="1">
                <a:solidFill>
                  <a:srgbClr val="000000"/>
                </a:solidFill>
                <a:latin typeface="Arial" pitchFamily="34" charset="0"/>
                <a:cs typeface="Arial" pitchFamily="34" charset="0"/>
              </a:rPr>
              <a:t>Goh</a:t>
            </a:r>
            <a:r>
              <a:rPr lang="en-US" sz="1400" dirty="0">
                <a:solidFill>
                  <a:srgbClr val="000000"/>
                </a:solidFill>
                <a:latin typeface="Arial" pitchFamily="34" charset="0"/>
                <a:cs typeface="Arial" pitchFamily="34" charset="0"/>
              </a:rPr>
              <a:t> 2007 PNAS</a:t>
            </a:r>
            <a:endParaRPr lang="en-US" sz="1400" dirty="0">
              <a:solidFill>
                <a:srgbClr val="000000"/>
              </a:solidFill>
              <a:latin typeface="Arial" pitchFamily="34" charset="0"/>
              <a:cs typeface="Arial" pitchFamily="34" charset="0"/>
            </a:endParaRPr>
          </a:p>
        </p:txBody>
      </p:sp>
      <p:sp>
        <p:nvSpPr>
          <p:cNvPr id="8" name="7 CuadroTexto"/>
          <p:cNvSpPr txBox="1"/>
          <p:nvPr/>
        </p:nvSpPr>
        <p:spPr>
          <a:xfrm>
            <a:off x="4860032" y="5802635"/>
            <a:ext cx="4283968" cy="830997"/>
          </a:xfrm>
          <a:prstGeom prst="rect">
            <a:avLst/>
          </a:prstGeom>
          <a:noFill/>
        </p:spPr>
        <p:txBody>
          <a:bodyPr wrap="square" rtlCol="0">
            <a:spAutoFit/>
          </a:bodyPr>
          <a:lstStyle/>
          <a:p>
            <a:pPr algn="l" eaLnBrk="1" hangingPunct="1"/>
            <a:r>
              <a:rPr lang="en-US" sz="1600" dirty="0">
                <a:solidFill>
                  <a:srgbClr val="000000"/>
                </a:solidFill>
                <a:latin typeface="Arial" pitchFamily="34" charset="0"/>
                <a:cs typeface="Arial" pitchFamily="34" charset="0"/>
              </a:rPr>
              <a:t>Deleterious mutations in 1000g (up) and </a:t>
            </a:r>
            <a:r>
              <a:rPr lang="en-US" sz="1600" dirty="0">
                <a:solidFill>
                  <a:srgbClr val="000000"/>
                </a:solidFill>
                <a:latin typeface="Arial" pitchFamily="34" charset="0"/>
                <a:cs typeface="Arial" pitchFamily="34" charset="0"/>
              </a:rPr>
              <a:t> </a:t>
            </a:r>
            <a:r>
              <a:rPr lang="en-US" sz="1600" dirty="0">
                <a:solidFill>
                  <a:srgbClr val="000000"/>
                </a:solidFill>
                <a:latin typeface="Arial" pitchFamily="34" charset="0"/>
                <a:cs typeface="Arial" pitchFamily="34" charset="0"/>
              </a:rPr>
              <a:t>somatic CLL deleterious mutations (down)</a:t>
            </a:r>
          </a:p>
          <a:p>
            <a:pPr algn="l" eaLnBrk="1" hangingPunct="1"/>
            <a:r>
              <a:rPr lang="en-US" sz="1600" dirty="0">
                <a:solidFill>
                  <a:srgbClr val="000000"/>
                </a:solidFill>
                <a:latin typeface="Arial" pitchFamily="34" charset="0"/>
                <a:cs typeface="Arial" pitchFamily="34" charset="0"/>
              </a:rPr>
              <a:t>Garcia-Alonso 2014 </a:t>
            </a:r>
            <a:r>
              <a:rPr lang="en-US" sz="1600" dirty="0" err="1">
                <a:solidFill>
                  <a:srgbClr val="000000"/>
                </a:solidFill>
                <a:latin typeface="Arial" pitchFamily="34" charset="0"/>
                <a:cs typeface="Arial" pitchFamily="34" charset="0"/>
              </a:rPr>
              <a:t>Mol</a:t>
            </a:r>
            <a:r>
              <a:rPr lang="en-US" sz="1600" dirty="0">
                <a:solidFill>
                  <a:srgbClr val="000000"/>
                </a:solidFill>
                <a:latin typeface="Arial" pitchFamily="34" charset="0"/>
                <a:cs typeface="Arial" pitchFamily="34" charset="0"/>
              </a:rPr>
              <a:t> </a:t>
            </a:r>
            <a:r>
              <a:rPr lang="en-US" sz="1600" dirty="0" err="1">
                <a:solidFill>
                  <a:srgbClr val="000000"/>
                </a:solidFill>
                <a:latin typeface="Arial" pitchFamily="34" charset="0"/>
                <a:cs typeface="Arial" pitchFamily="34" charset="0"/>
              </a:rPr>
              <a:t>Syst</a:t>
            </a:r>
            <a:r>
              <a:rPr lang="en-US" sz="1600" dirty="0">
                <a:solidFill>
                  <a:srgbClr val="000000"/>
                </a:solidFill>
                <a:latin typeface="Arial" pitchFamily="34" charset="0"/>
                <a:cs typeface="Arial" pitchFamily="34" charset="0"/>
              </a:rPr>
              <a:t> </a:t>
            </a:r>
            <a:r>
              <a:rPr lang="en-US" sz="1600" dirty="0" err="1">
                <a:solidFill>
                  <a:srgbClr val="000000"/>
                </a:solidFill>
                <a:latin typeface="Arial" pitchFamily="34" charset="0"/>
                <a:cs typeface="Arial" pitchFamily="34" charset="0"/>
              </a:rPr>
              <a:t>Biol</a:t>
            </a:r>
            <a:r>
              <a:rPr lang="en-US" sz="1600" dirty="0">
                <a:solidFill>
                  <a:srgbClr val="000000"/>
                </a:solidFill>
                <a:latin typeface="Arial" pitchFamily="34" charset="0"/>
                <a:cs typeface="Arial" pitchFamily="34" charset="0"/>
              </a:rPr>
              <a:t> </a:t>
            </a:r>
            <a:endParaRPr lang="en-US" sz="1600" dirty="0">
              <a:solidFill>
                <a:srgbClr val="000000"/>
              </a:solidFill>
              <a:latin typeface="Arial" pitchFamily="34" charset="0"/>
              <a:cs typeface="Arial" pitchFamily="34" charset="0"/>
            </a:endParaRPr>
          </a:p>
        </p:txBody>
      </p:sp>
      <p:sp>
        <p:nvSpPr>
          <p:cNvPr id="4" name="3 Elipse"/>
          <p:cNvSpPr/>
          <p:nvPr/>
        </p:nvSpPr>
        <p:spPr>
          <a:xfrm>
            <a:off x="3923940" y="4315770"/>
            <a:ext cx="360028" cy="2616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0162" y="1376169"/>
            <a:ext cx="4150310" cy="435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82147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8 Imagen" descr="mutacionRET.png"/>
          <p:cNvPicPr>
            <a:picLocks noChangeAspect="1"/>
          </p:cNvPicPr>
          <p:nvPr/>
        </p:nvPicPr>
        <p:blipFill>
          <a:blip r:embed="rId2" cstate="print"/>
          <a:srcRect/>
          <a:stretch>
            <a:fillRect/>
          </a:stretch>
        </p:blipFill>
        <p:spPr bwMode="auto">
          <a:xfrm>
            <a:off x="392752" y="2564904"/>
            <a:ext cx="1861155" cy="1080120"/>
          </a:xfrm>
          <a:prstGeom prst="rect">
            <a:avLst/>
          </a:prstGeom>
          <a:noFill/>
          <a:ln w="9525">
            <a:noFill/>
            <a:miter lim="800000"/>
            <a:headEnd/>
            <a:tailEnd/>
          </a:ln>
          <a:effectLst>
            <a:outerShdw blurRad="50800" dist="38100" dir="5400000" algn="t" rotWithShape="0">
              <a:prstClr val="black">
                <a:alpha val="40000"/>
              </a:prstClr>
            </a:outerShdw>
          </a:effectLst>
        </p:spPr>
      </p:pic>
      <p:sp>
        <p:nvSpPr>
          <p:cNvPr id="2" name="1 Título"/>
          <p:cNvSpPr>
            <a:spLocks noGrp="1"/>
          </p:cNvSpPr>
          <p:nvPr>
            <p:ph type="title"/>
          </p:nvPr>
        </p:nvSpPr>
        <p:spPr>
          <a:xfrm>
            <a:off x="861408" y="274638"/>
            <a:ext cx="7310992" cy="1143000"/>
          </a:xfrm>
        </p:spPr>
        <p:txBody>
          <a:bodyPr/>
          <a:lstStyle/>
          <a:p>
            <a:r>
              <a:rPr lang="en-US" sz="4000" b="1" dirty="0">
                <a:solidFill>
                  <a:srgbClr val="000000"/>
                </a:solidFill>
                <a:effectLst>
                  <a:outerShdw blurRad="38100" dist="38100" dir="2700000" algn="tl">
                    <a:srgbClr val="000000">
                      <a:alpha val="43137"/>
                    </a:srgbClr>
                  </a:outerShdw>
                </a:effectLst>
              </a:rPr>
              <a:t>From gene-based to function-based </a:t>
            </a:r>
            <a:r>
              <a:rPr lang="en-US" sz="4000" b="1" dirty="0" smtClean="0">
                <a:solidFill>
                  <a:srgbClr val="000000"/>
                </a:solidFill>
                <a:effectLst>
                  <a:outerShdw blurRad="38100" dist="38100" dir="2700000" algn="tl">
                    <a:srgbClr val="000000">
                      <a:alpha val="43137"/>
                    </a:srgbClr>
                  </a:outerShdw>
                </a:effectLst>
              </a:rPr>
              <a:t>perspective</a:t>
            </a:r>
            <a:endParaRPr lang="en-US"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408" y="1988840"/>
            <a:ext cx="2469153" cy="757988"/>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42" t="12386"/>
          <a:stretch/>
        </p:blipFill>
        <p:spPr bwMode="auto">
          <a:xfrm>
            <a:off x="312690" y="4726975"/>
            <a:ext cx="1567084" cy="864096"/>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398" y="5625940"/>
            <a:ext cx="1567433" cy="798692"/>
          </a:xfrm>
          <a:prstGeom prst="rect">
            <a:avLst/>
          </a:prstGeom>
          <a:noFill/>
          <a:ln w="9525">
            <a:noFill/>
            <a:miter lim="800000"/>
            <a:headEnd/>
            <a:tailEnd/>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152" y="2869547"/>
            <a:ext cx="2889251"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2 Flecha derecha"/>
          <p:cNvSpPr/>
          <p:nvPr/>
        </p:nvSpPr>
        <p:spPr>
          <a:xfrm rot="680840">
            <a:off x="3108764" y="2979197"/>
            <a:ext cx="2833170" cy="8640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sz="1800" dirty="0">
                <a:solidFill>
                  <a:srgbClr val="FFFFFF"/>
                </a:solidFill>
              </a:rPr>
              <a:t>Gene integrity</a:t>
            </a:r>
            <a:endParaRPr lang="en-US" sz="1800" dirty="0">
              <a:solidFill>
                <a:srgbClr val="FFFFFF"/>
              </a:solidFill>
            </a:endParaRPr>
          </a:p>
        </p:txBody>
      </p:sp>
      <p:sp>
        <p:nvSpPr>
          <p:cNvPr id="12" name="11 Flecha derecha"/>
          <p:cNvSpPr/>
          <p:nvPr/>
        </p:nvSpPr>
        <p:spPr>
          <a:xfrm rot="20693493">
            <a:off x="3142210" y="4815716"/>
            <a:ext cx="2792694" cy="86409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en-US" sz="1800" dirty="0">
                <a:solidFill>
                  <a:srgbClr val="FFFFFF"/>
                </a:solidFill>
              </a:rPr>
              <a:t>Gene activity</a:t>
            </a:r>
            <a:endParaRPr lang="en-US" sz="1800" dirty="0">
              <a:solidFill>
                <a:srgbClr val="FFFFFF"/>
              </a:solidFill>
            </a:endParaRPr>
          </a:p>
        </p:txBody>
      </p:sp>
      <p:sp>
        <p:nvSpPr>
          <p:cNvPr id="4" name="3 CuadroTexto"/>
          <p:cNvSpPr txBox="1"/>
          <p:nvPr/>
        </p:nvSpPr>
        <p:spPr>
          <a:xfrm>
            <a:off x="2312157" y="2739823"/>
            <a:ext cx="1179723" cy="954107"/>
          </a:xfrm>
          <a:prstGeom prst="rect">
            <a:avLst/>
          </a:prstGeom>
          <a:noFill/>
        </p:spPr>
        <p:txBody>
          <a:bodyPr wrap="square" rtlCol="0">
            <a:spAutoFit/>
          </a:bodyPr>
          <a:lstStyle/>
          <a:p>
            <a:pPr algn="l" eaLnBrk="1" hangingPunct="1"/>
            <a:r>
              <a:rPr lang="en-US" sz="1400" dirty="0">
                <a:solidFill>
                  <a:srgbClr val="000000"/>
                </a:solidFill>
                <a:latin typeface="Arial" pitchFamily="34" charset="0"/>
                <a:cs typeface="Arial" pitchFamily="34" charset="0"/>
              </a:rPr>
              <a:t>SNPs</a:t>
            </a:r>
          </a:p>
          <a:p>
            <a:pPr algn="l" eaLnBrk="1" hangingPunct="1"/>
            <a:endParaRPr lang="en-US" sz="1400" dirty="0">
              <a:solidFill>
                <a:srgbClr val="000000"/>
              </a:solidFill>
              <a:latin typeface="Arial" pitchFamily="34" charset="0"/>
              <a:cs typeface="Arial" pitchFamily="34" charset="0"/>
            </a:endParaRPr>
          </a:p>
          <a:p>
            <a:pPr algn="l" eaLnBrk="1" hangingPunct="1"/>
            <a:endParaRPr lang="en-US" sz="1400" dirty="0">
              <a:solidFill>
                <a:srgbClr val="000000"/>
              </a:solidFill>
              <a:latin typeface="Arial" pitchFamily="34" charset="0"/>
              <a:cs typeface="Arial" pitchFamily="34" charset="0"/>
            </a:endParaRPr>
          </a:p>
          <a:p>
            <a:pPr algn="l" eaLnBrk="1" hangingPunct="1"/>
            <a:r>
              <a:rPr lang="en-US" sz="1400" dirty="0">
                <a:solidFill>
                  <a:srgbClr val="000000"/>
                </a:solidFill>
                <a:latin typeface="Arial" pitchFamily="34" charset="0"/>
                <a:cs typeface="Arial" pitchFamily="34" charset="0"/>
              </a:rPr>
              <a:t>WES/WGS</a:t>
            </a:r>
            <a:endParaRPr lang="en-US" sz="1400" dirty="0">
              <a:solidFill>
                <a:srgbClr val="000000"/>
              </a:solidFill>
              <a:latin typeface="Arial" pitchFamily="34" charset="0"/>
              <a:cs typeface="Arial" pitchFamily="34" charset="0"/>
            </a:endParaRPr>
          </a:p>
        </p:txBody>
      </p:sp>
      <p:pic>
        <p:nvPicPr>
          <p:cNvPr id="1030"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l="22093" r="22093"/>
          <a:stretch/>
        </p:blipFill>
        <p:spPr bwMode="auto">
          <a:xfrm>
            <a:off x="1940017" y="4559855"/>
            <a:ext cx="74428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7 CuadroTexto"/>
          <p:cNvSpPr txBox="1"/>
          <p:nvPr/>
        </p:nvSpPr>
        <p:spPr>
          <a:xfrm>
            <a:off x="179512" y="6118005"/>
            <a:ext cx="1512168" cy="646331"/>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Gene expression</a:t>
            </a:r>
            <a:endParaRPr lang="en-US" sz="1800" dirty="0">
              <a:solidFill>
                <a:srgbClr val="000000"/>
              </a:solidFill>
              <a:latin typeface="Arial" pitchFamily="34" charset="0"/>
              <a:cs typeface="Arial" pitchFamily="34" charset="0"/>
            </a:endParaRPr>
          </a:p>
        </p:txBody>
      </p:sp>
      <p:sp>
        <p:nvSpPr>
          <p:cNvPr id="16" name="15 CuadroTexto"/>
          <p:cNvSpPr txBox="1"/>
          <p:nvPr/>
        </p:nvSpPr>
        <p:spPr>
          <a:xfrm>
            <a:off x="5658620" y="1706381"/>
            <a:ext cx="3240360" cy="1200329"/>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Using protein interaction networks as an scaffold to interpret the genomic data in a functionally-derived context</a:t>
            </a:r>
          </a:p>
        </p:txBody>
      </p:sp>
      <p:sp>
        <p:nvSpPr>
          <p:cNvPr id="9" name="8 CuadroTexto"/>
          <p:cNvSpPr txBox="1"/>
          <p:nvPr/>
        </p:nvSpPr>
        <p:spPr>
          <a:xfrm>
            <a:off x="4824028" y="4095714"/>
            <a:ext cx="1224136" cy="369332"/>
          </a:xfrm>
          <a:prstGeom prst="rect">
            <a:avLst/>
          </a:prstGeom>
          <a:noFill/>
        </p:spPr>
        <p:txBody>
          <a:bodyPr wrap="square" rtlCol="0">
            <a:spAutoFit/>
          </a:bodyPr>
          <a:lstStyle/>
          <a:p>
            <a:pPr algn="l" eaLnBrk="1" hangingPunct="1"/>
            <a:r>
              <a:rPr lang="en-US" sz="1800" b="1" dirty="0">
                <a:solidFill>
                  <a:srgbClr val="000000"/>
                </a:solidFill>
                <a:effectLst>
                  <a:outerShdw blurRad="38100" dist="38100" dir="2700000" algn="tl">
                    <a:srgbClr val="000000">
                      <a:alpha val="43137"/>
                    </a:srgbClr>
                  </a:outerShdw>
                </a:effectLst>
                <a:latin typeface="Arial" pitchFamily="34" charset="0"/>
                <a:cs typeface="Arial" pitchFamily="34" charset="0"/>
              </a:rPr>
              <a:t>AND/OR</a:t>
            </a:r>
            <a:endParaRPr lang="en-US" sz="1800" b="1" dirty="0">
              <a:solidFill>
                <a:srgbClr val="000000"/>
              </a:solidFill>
              <a:effectLst>
                <a:outerShdw blurRad="38100" dist="38100" dir="2700000" algn="tl">
                  <a:srgbClr val="000000">
                    <a:alpha val="43137"/>
                  </a:srgbClr>
                </a:outerShdw>
              </a:effectLst>
              <a:latin typeface="Arial" pitchFamily="34" charset="0"/>
              <a:cs typeface="Arial" pitchFamily="34" charset="0"/>
            </a:endParaRPr>
          </a:p>
        </p:txBody>
      </p:sp>
      <p:sp>
        <p:nvSpPr>
          <p:cNvPr id="11" name="10 CuadroTexto"/>
          <p:cNvSpPr txBox="1"/>
          <p:nvPr/>
        </p:nvSpPr>
        <p:spPr>
          <a:xfrm>
            <a:off x="6156176" y="5247764"/>
            <a:ext cx="2592288" cy="923330"/>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What part of the interactome is active and/or is damaged</a:t>
            </a:r>
            <a:endParaRPr lang="en-US" sz="1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7338055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5 Rectángulo"/>
          <p:cNvSpPr/>
          <p:nvPr/>
        </p:nvSpPr>
        <p:spPr>
          <a:xfrm>
            <a:off x="2571747" y="5286390"/>
            <a:ext cx="5214975" cy="571504"/>
          </a:xfrm>
          <a:prstGeom prst="rect">
            <a:avLst/>
          </a:prstGeom>
          <a:solidFill>
            <a:schemeClr val="bg2"/>
          </a:solidFill>
          <a:ln>
            <a:noFill/>
          </a:ln>
          <a:effectLst>
            <a:outerShdw blurRad="149987" dist="250190" dir="8460000" algn="ctr">
              <a:srgbClr val="000000">
                <a:alpha val="28000"/>
              </a:srgbClr>
            </a:outerShdw>
            <a:softEdge rad="31750"/>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es-ES" sz="1800">
              <a:solidFill>
                <a:srgbClr val="FFFFFF"/>
              </a:solidFill>
            </a:endParaRPr>
          </a:p>
        </p:txBody>
      </p:sp>
      <p:sp>
        <p:nvSpPr>
          <p:cNvPr id="4" name="Rectangle 4"/>
          <p:cNvSpPr txBox="1">
            <a:spLocks noChangeArrowheads="1"/>
          </p:cNvSpPr>
          <p:nvPr/>
        </p:nvSpPr>
        <p:spPr>
          <a:xfrm>
            <a:off x="507035" y="411994"/>
            <a:ext cx="8136904" cy="871538"/>
          </a:xfrm>
          <a:prstGeom prst="rect">
            <a:avLst/>
          </a:prstGeom>
          <a:noFill/>
          <a:ln/>
        </p:spPr>
        <p:txBody>
          <a:bodyPr anchor="ctr">
            <a:noAutofit/>
          </a:bodyPr>
          <a:lstStyle/>
          <a:p>
            <a:pPr eaLnBrk="1" fontAlgn="auto" hangingPunct="1">
              <a:spcAft>
                <a:spcPts val="0"/>
              </a:spcAft>
              <a:defRPr/>
            </a:pPr>
            <a:r>
              <a:rPr lang="en-US" sz="4000" b="1" dirty="0">
                <a:solidFill>
                  <a:srgbClr val="000000"/>
                </a:solidFill>
                <a:effectLst>
                  <a:outerShdw blurRad="38100" dist="38100" dir="2700000" algn="tl">
                    <a:srgbClr val="000000">
                      <a:alpha val="43137"/>
                    </a:srgbClr>
                  </a:outerShdw>
                </a:effectLst>
                <a:latin typeface="Arial" pitchFamily="34" charset="0"/>
                <a:cs typeface="Arial" pitchFamily="34" charset="0"/>
              </a:rPr>
              <a:t>Example with Inherited Retinal Dystrophies</a:t>
            </a:r>
            <a:endParaRPr lang="en-US" sz="4000" b="1" dirty="0">
              <a:solidFill>
                <a:srgbClr val="000000"/>
              </a:solidFill>
              <a:effectLst>
                <a:outerShdw blurRad="38100" dist="38100" dir="2700000" algn="tl">
                  <a:srgbClr val="000000">
                    <a:alpha val="43137"/>
                  </a:srgbClr>
                </a:outerShdw>
              </a:effectLst>
              <a:latin typeface="Arial" pitchFamily="34" charset="0"/>
              <a:cs typeface="Arial" pitchFamily="34" charset="0"/>
            </a:endParaRPr>
          </a:p>
        </p:txBody>
      </p:sp>
      <p:sp>
        <p:nvSpPr>
          <p:cNvPr id="23558" name="Rectangle 31"/>
          <p:cNvSpPr>
            <a:spLocks noChangeArrowheads="1"/>
          </p:cNvSpPr>
          <p:nvPr/>
        </p:nvSpPr>
        <p:spPr bwMode="auto">
          <a:xfrm>
            <a:off x="1785950" y="1928815"/>
            <a:ext cx="528637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5750" indent="-285750" algn="l">
              <a:spcBef>
                <a:spcPct val="20000"/>
              </a:spcBef>
              <a:buClr>
                <a:srgbClr val="009999"/>
              </a:buClr>
              <a:buSzPct val="80000"/>
              <a:buFont typeface="Arial" pitchFamily="34" charset="0"/>
              <a:buChar char="•"/>
            </a:pPr>
            <a:r>
              <a:rPr lang="en-GB" sz="1600" dirty="0">
                <a:solidFill>
                  <a:srgbClr val="000000"/>
                </a:solidFill>
                <a:latin typeface="Calibri" pitchFamily="34" charset="0"/>
                <a:cs typeface="Arial" charset="0"/>
              </a:rPr>
              <a:t>Prevalence 1 in 3000</a:t>
            </a:r>
          </a:p>
          <a:p>
            <a:pPr marL="285750" indent="-285750" algn="l">
              <a:spcBef>
                <a:spcPct val="20000"/>
              </a:spcBef>
              <a:buClr>
                <a:srgbClr val="009999"/>
              </a:buClr>
              <a:buSzPct val="80000"/>
              <a:buFont typeface="Arial" pitchFamily="34" charset="0"/>
              <a:buChar char="•"/>
            </a:pPr>
            <a:r>
              <a:rPr lang="en-GB" sz="1600" dirty="0">
                <a:solidFill>
                  <a:srgbClr val="000000"/>
                </a:solidFill>
                <a:latin typeface="Calibri" pitchFamily="34" charset="0"/>
                <a:cs typeface="Arial" charset="0"/>
              </a:rPr>
              <a:t>Clinically and genetically very heterogeneous</a:t>
            </a:r>
          </a:p>
          <a:p>
            <a:pPr marL="285750" indent="-285750" algn="l">
              <a:spcBef>
                <a:spcPct val="20000"/>
              </a:spcBef>
              <a:buClr>
                <a:srgbClr val="009999"/>
              </a:buClr>
              <a:buSzPct val="80000"/>
              <a:buFont typeface="Arial" pitchFamily="34" charset="0"/>
              <a:buChar char="•"/>
            </a:pPr>
            <a:r>
              <a:rPr lang="en-US" sz="1600" dirty="0">
                <a:solidFill>
                  <a:srgbClr val="000000"/>
                </a:solidFill>
                <a:latin typeface="Calibri" pitchFamily="34" charset="0"/>
                <a:cs typeface="Arial" charset="0"/>
              </a:rPr>
              <a:t>190 GENES  account for </a:t>
            </a:r>
            <a:r>
              <a:rPr lang="en-US" sz="1600" dirty="0" err="1">
                <a:solidFill>
                  <a:srgbClr val="000000"/>
                </a:solidFill>
                <a:latin typeface="Calibri" pitchFamily="34" charset="0"/>
                <a:cs typeface="Arial" charset="0"/>
              </a:rPr>
              <a:t>aprox</a:t>
            </a:r>
            <a:r>
              <a:rPr lang="en-US" sz="1600" dirty="0">
                <a:solidFill>
                  <a:srgbClr val="000000"/>
                </a:solidFill>
                <a:latin typeface="Calibri" pitchFamily="34" charset="0"/>
                <a:cs typeface="Arial" charset="0"/>
              </a:rPr>
              <a:t>. 50% of IRDs.</a:t>
            </a:r>
          </a:p>
          <a:p>
            <a:pPr marL="285750" indent="-285750" algn="l">
              <a:spcBef>
                <a:spcPct val="20000"/>
              </a:spcBef>
              <a:buClr>
                <a:srgbClr val="009999"/>
              </a:buClr>
              <a:buSzPct val="80000"/>
              <a:buFont typeface="Arial" pitchFamily="34" charset="0"/>
              <a:buChar char="•"/>
            </a:pPr>
            <a:endParaRPr lang="en-US" sz="1600" dirty="0">
              <a:solidFill>
                <a:srgbClr val="000000"/>
              </a:solidFill>
              <a:latin typeface="Calibri" pitchFamily="34" charset="0"/>
              <a:cs typeface="Arial" charset="0"/>
            </a:endParaRPr>
          </a:p>
          <a:p>
            <a:pPr marL="285750" indent="-285750" algn="l">
              <a:spcBef>
                <a:spcPct val="20000"/>
              </a:spcBef>
              <a:buClr>
                <a:srgbClr val="009999"/>
              </a:buClr>
              <a:buSzPct val="80000"/>
              <a:buFont typeface="Arial" pitchFamily="34" charset="0"/>
              <a:buChar char="•"/>
            </a:pPr>
            <a:endParaRPr lang="en-GB" sz="1600" dirty="0">
              <a:solidFill>
                <a:srgbClr val="000000"/>
              </a:solidFill>
              <a:latin typeface="Calibri" pitchFamily="34" charset="0"/>
              <a:cs typeface="Arial" charset="0"/>
            </a:endParaRPr>
          </a:p>
          <a:p>
            <a:pPr marL="285750" indent="-285750" algn="l">
              <a:spcBef>
                <a:spcPct val="20000"/>
              </a:spcBef>
              <a:buClr>
                <a:srgbClr val="009999"/>
              </a:buClr>
              <a:buSzPct val="80000"/>
              <a:buFont typeface="Arial" pitchFamily="34" charset="0"/>
              <a:buChar char="•"/>
            </a:pPr>
            <a:endParaRPr lang="es-ES" sz="1600" dirty="0">
              <a:solidFill>
                <a:srgbClr val="000000"/>
              </a:solidFill>
              <a:latin typeface="Calibri" pitchFamily="34" charset="0"/>
              <a:cs typeface="Arial" charset="0"/>
            </a:endParaRPr>
          </a:p>
        </p:txBody>
      </p:sp>
      <p:sp>
        <p:nvSpPr>
          <p:cNvPr id="30" name="Text Box 34"/>
          <p:cNvSpPr txBox="1">
            <a:spLocks noChangeArrowheads="1"/>
          </p:cNvSpPr>
          <p:nvPr/>
        </p:nvSpPr>
        <p:spPr bwMode="auto">
          <a:xfrm>
            <a:off x="2643192" y="5357835"/>
            <a:ext cx="4929811" cy="646331"/>
          </a:xfrm>
          <a:prstGeom prst="rect">
            <a:avLst/>
          </a:prstGeom>
          <a:noFill/>
          <a:ln w="9525">
            <a:noFill/>
            <a:miter lim="800000"/>
            <a:headEnd/>
            <a:tailEnd/>
          </a:ln>
          <a:effectLst/>
        </p:spPr>
        <p:txBody>
          <a:bodyPr wrap="none">
            <a:spAutoFit/>
          </a:bodyPr>
          <a:lstStyle/>
          <a:p>
            <a:pPr algn="l">
              <a:spcBef>
                <a:spcPct val="20000"/>
              </a:spcBef>
              <a:defRPr/>
            </a:pPr>
            <a:r>
              <a:rPr lang="en-US" sz="1800" b="1" dirty="0">
                <a:ln>
                  <a:solidFill>
                    <a:srgbClr val="000000">
                      <a:lumMod val="75000"/>
                    </a:srgbClr>
                  </a:solidFill>
                </a:ln>
                <a:solidFill>
                  <a:srgbClr val="333399">
                    <a:lumMod val="75000"/>
                  </a:srgbClr>
                </a:solidFill>
                <a:latin typeface="Calibri" pitchFamily="34" charset="0"/>
                <a:cs typeface="Calibri" pitchFamily="34" charset="0"/>
                <a:sym typeface="Wingdings" pitchFamily="2" charset="2"/>
              </a:rPr>
              <a:t>Novel variants and genes remain to be discovered</a:t>
            </a:r>
            <a:endParaRPr lang="en-US" sz="1800" b="1" dirty="0">
              <a:ln>
                <a:solidFill>
                  <a:srgbClr val="000000">
                    <a:lumMod val="75000"/>
                  </a:srgbClr>
                </a:solidFill>
              </a:ln>
              <a:solidFill>
                <a:srgbClr val="333399">
                  <a:lumMod val="75000"/>
                </a:srgbClr>
              </a:solidFill>
              <a:latin typeface="Calibri" pitchFamily="34" charset="0"/>
              <a:cs typeface="Calibri" pitchFamily="34" charset="0"/>
            </a:endParaRPr>
          </a:p>
          <a:p>
            <a:pPr algn="l" eaLnBrk="1" hangingPunct="1">
              <a:defRPr/>
            </a:pPr>
            <a:endParaRPr lang="es-ES" sz="1800" b="1" dirty="0">
              <a:ln>
                <a:solidFill>
                  <a:srgbClr val="000000">
                    <a:lumMod val="75000"/>
                  </a:srgbClr>
                </a:solidFill>
              </a:ln>
              <a:solidFill>
                <a:srgbClr val="FF0000"/>
              </a:solidFill>
              <a:latin typeface="Calibri" pitchFamily="34" charset="0"/>
              <a:cs typeface="Calibri" pitchFamily="34" charset="0"/>
            </a:endParaRPr>
          </a:p>
        </p:txBody>
      </p:sp>
      <p:cxnSp>
        <p:nvCxnSpPr>
          <p:cNvPr id="33" name="32 Conector recto"/>
          <p:cNvCxnSpPr/>
          <p:nvPr/>
        </p:nvCxnSpPr>
        <p:spPr>
          <a:xfrm>
            <a:off x="2759086" y="3416309"/>
            <a:ext cx="3714751" cy="144463"/>
          </a:xfrm>
          <a:prstGeom prst="line">
            <a:avLst/>
          </a:prstGeom>
          <a:ln>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34 Conector recto"/>
          <p:cNvCxnSpPr/>
          <p:nvPr/>
        </p:nvCxnSpPr>
        <p:spPr>
          <a:xfrm flipV="1">
            <a:off x="3116274" y="4576763"/>
            <a:ext cx="3929063" cy="125412"/>
          </a:xfrm>
          <a:prstGeom prst="line">
            <a:avLst/>
          </a:prstGeom>
          <a:ln>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7" name="11 Gráfico"/>
          <p:cNvGraphicFramePr/>
          <p:nvPr/>
        </p:nvGraphicFramePr>
        <p:xfrm>
          <a:off x="5545369" y="3077258"/>
          <a:ext cx="2786083" cy="2071702"/>
        </p:xfrm>
        <a:graphic>
          <a:graphicData uri="http://schemas.openxmlformats.org/drawingml/2006/chart">
            <c:chart xmlns:c="http://schemas.openxmlformats.org/drawingml/2006/chart" xmlns:r="http://schemas.openxmlformats.org/officeDocument/2006/relationships" r:id="rId3"/>
          </a:graphicData>
        </a:graphic>
      </p:graphicFrame>
      <p:sp>
        <p:nvSpPr>
          <p:cNvPr id="17" name="16 CuadroTexto"/>
          <p:cNvSpPr txBox="1"/>
          <p:nvPr/>
        </p:nvSpPr>
        <p:spPr>
          <a:xfrm>
            <a:off x="3800443" y="3695708"/>
            <a:ext cx="958916" cy="577081"/>
          </a:xfrm>
          <a:prstGeom prst="rect">
            <a:avLst/>
          </a:prstGeom>
          <a:noFill/>
        </p:spPr>
        <p:txBody>
          <a:bodyPr wrap="none">
            <a:spAutoFit/>
          </a:bodyPr>
          <a:lstStyle/>
          <a:p>
            <a:pPr eaLnBrk="1" hangingPunct="1">
              <a:defRPr/>
            </a:pPr>
            <a:r>
              <a:rPr lang="es-ES_tradnl" sz="1050" b="1" dirty="0" err="1">
                <a:solidFill>
                  <a:srgbClr val="000000"/>
                </a:solidFill>
                <a:latin typeface="Calibri" pitchFamily="34" charset="0"/>
                <a:cs typeface="Calibri" pitchFamily="34" charset="0"/>
              </a:rPr>
              <a:t>Families</a:t>
            </a: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with</a:t>
            </a:r>
            <a:r>
              <a:rPr lang="es-ES_tradnl" sz="1050" b="1" dirty="0">
                <a:solidFill>
                  <a:srgbClr val="000000"/>
                </a:solidFill>
                <a:latin typeface="Calibri" pitchFamily="34" charset="0"/>
                <a:cs typeface="Calibri" pitchFamily="34" charset="0"/>
              </a:rPr>
              <a:t> </a:t>
            </a:r>
          </a:p>
          <a:p>
            <a:pPr eaLnBrk="1" hangingPunct="1">
              <a:defRPr/>
            </a:pPr>
            <a:r>
              <a:rPr lang="es-ES_tradnl" sz="1050" b="1" dirty="0" err="1">
                <a:solidFill>
                  <a:srgbClr val="000000"/>
                </a:solidFill>
                <a:latin typeface="Calibri" pitchFamily="34" charset="0"/>
                <a:cs typeface="Calibri" pitchFamily="34" charset="0"/>
              </a:rPr>
              <a:t>unknown</a:t>
            </a:r>
            <a:endParaRPr lang="es-ES_tradnl" sz="1050" b="1" dirty="0">
              <a:solidFill>
                <a:srgbClr val="000000"/>
              </a:solidFill>
              <a:latin typeface="Calibri" pitchFamily="34" charset="0"/>
              <a:cs typeface="Calibri" pitchFamily="34" charset="0"/>
            </a:endParaRPr>
          </a:p>
          <a:p>
            <a:pPr eaLnBrk="1" hangingPunct="1">
              <a:defRPr/>
            </a:pP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mutations</a:t>
            </a:r>
            <a:endParaRPr lang="es-ES" sz="1050" b="1" dirty="0">
              <a:solidFill>
                <a:srgbClr val="000000"/>
              </a:solidFill>
              <a:latin typeface="Calibri" pitchFamily="34" charset="0"/>
              <a:cs typeface="Calibri" pitchFamily="34" charset="0"/>
            </a:endParaRPr>
          </a:p>
        </p:txBody>
      </p:sp>
      <p:sp>
        <p:nvSpPr>
          <p:cNvPr id="18" name="17 CuadroTexto"/>
          <p:cNvSpPr txBox="1"/>
          <p:nvPr/>
        </p:nvSpPr>
        <p:spPr>
          <a:xfrm>
            <a:off x="473043" y="3702058"/>
            <a:ext cx="958916" cy="577081"/>
          </a:xfrm>
          <a:prstGeom prst="rect">
            <a:avLst/>
          </a:prstGeom>
          <a:noFill/>
        </p:spPr>
        <p:txBody>
          <a:bodyPr wrap="none">
            <a:spAutoFit/>
          </a:bodyPr>
          <a:lstStyle/>
          <a:p>
            <a:pPr eaLnBrk="1" hangingPunct="1">
              <a:defRPr/>
            </a:pPr>
            <a:r>
              <a:rPr lang="es-ES_tradnl" sz="1050" b="1" dirty="0" err="1">
                <a:solidFill>
                  <a:srgbClr val="000000"/>
                </a:solidFill>
                <a:latin typeface="Calibri" pitchFamily="34" charset="0"/>
                <a:cs typeface="Calibri" pitchFamily="34" charset="0"/>
              </a:rPr>
              <a:t>Families</a:t>
            </a: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with</a:t>
            </a:r>
            <a:r>
              <a:rPr lang="es-ES_tradnl" sz="1050" b="1" dirty="0">
                <a:solidFill>
                  <a:srgbClr val="000000"/>
                </a:solidFill>
                <a:latin typeface="Calibri" pitchFamily="34" charset="0"/>
                <a:cs typeface="Calibri" pitchFamily="34" charset="0"/>
              </a:rPr>
              <a:t> </a:t>
            </a:r>
          </a:p>
          <a:p>
            <a:pPr eaLnBrk="1" hangingPunct="1">
              <a:defRPr/>
            </a:pPr>
            <a:r>
              <a:rPr lang="es-ES_tradnl" sz="1050" b="1" dirty="0" err="1">
                <a:solidFill>
                  <a:srgbClr val="000000"/>
                </a:solidFill>
                <a:latin typeface="Calibri" pitchFamily="34" charset="0"/>
                <a:cs typeface="Calibri" pitchFamily="34" charset="0"/>
              </a:rPr>
              <a:t>known</a:t>
            </a:r>
            <a:endParaRPr lang="es-ES_tradnl" sz="1050" b="1" dirty="0">
              <a:solidFill>
                <a:srgbClr val="000000"/>
              </a:solidFill>
              <a:latin typeface="Calibri" pitchFamily="34" charset="0"/>
              <a:cs typeface="Calibri" pitchFamily="34" charset="0"/>
            </a:endParaRPr>
          </a:p>
          <a:p>
            <a:pPr eaLnBrk="1" hangingPunct="1">
              <a:defRPr/>
            </a:pP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mutations</a:t>
            </a:r>
            <a:endParaRPr lang="es-ES" sz="1050" b="1" dirty="0">
              <a:solidFill>
                <a:srgbClr val="000000"/>
              </a:solidFill>
              <a:latin typeface="Calibri" pitchFamily="34" charset="0"/>
              <a:cs typeface="Calibri" pitchFamily="34" charset="0"/>
            </a:endParaRPr>
          </a:p>
        </p:txBody>
      </p:sp>
      <p:sp>
        <p:nvSpPr>
          <p:cNvPr id="19" name="18 CuadroTexto"/>
          <p:cNvSpPr txBox="1"/>
          <p:nvPr/>
        </p:nvSpPr>
        <p:spPr>
          <a:xfrm>
            <a:off x="6372195" y="3071813"/>
            <a:ext cx="958916" cy="415498"/>
          </a:xfrm>
          <a:prstGeom prst="rect">
            <a:avLst/>
          </a:prstGeom>
          <a:noFill/>
        </p:spPr>
        <p:txBody>
          <a:bodyPr wrap="none">
            <a:spAutoFit/>
          </a:bodyPr>
          <a:lstStyle/>
          <a:p>
            <a:pPr eaLnBrk="1" hangingPunct="1">
              <a:defRPr/>
            </a:pPr>
            <a:r>
              <a:rPr lang="es-ES_tradnl" sz="1050" b="1" dirty="0" err="1">
                <a:solidFill>
                  <a:srgbClr val="000000"/>
                </a:solidFill>
                <a:latin typeface="Calibri" pitchFamily="34" charset="0"/>
                <a:cs typeface="Calibri" pitchFamily="34" charset="0"/>
              </a:rPr>
              <a:t>Families</a:t>
            </a: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with</a:t>
            </a:r>
            <a:r>
              <a:rPr lang="es-ES_tradnl" sz="1050" b="1" dirty="0">
                <a:solidFill>
                  <a:srgbClr val="000000"/>
                </a:solidFill>
                <a:latin typeface="Calibri" pitchFamily="34" charset="0"/>
                <a:cs typeface="Calibri" pitchFamily="34" charset="0"/>
              </a:rPr>
              <a:t> </a:t>
            </a:r>
          </a:p>
          <a:p>
            <a:pPr eaLnBrk="1" hangingPunct="1">
              <a:defRPr/>
            </a:pPr>
            <a:r>
              <a:rPr lang="es-ES_tradnl" sz="1050" b="1" dirty="0" err="1">
                <a:solidFill>
                  <a:srgbClr val="000000"/>
                </a:solidFill>
                <a:latin typeface="Calibri" pitchFamily="34" charset="0"/>
                <a:cs typeface="Calibri" pitchFamily="34" charset="0"/>
              </a:rPr>
              <a:t>digenism</a:t>
            </a:r>
            <a:endParaRPr lang="es-ES" sz="1050" b="1" dirty="0">
              <a:solidFill>
                <a:srgbClr val="000000"/>
              </a:solidFill>
              <a:latin typeface="Calibri" pitchFamily="34" charset="0"/>
              <a:cs typeface="Calibri" pitchFamily="34" charset="0"/>
            </a:endParaRPr>
          </a:p>
        </p:txBody>
      </p:sp>
      <p:sp>
        <p:nvSpPr>
          <p:cNvPr id="20" name="19 CuadroTexto"/>
          <p:cNvSpPr txBox="1"/>
          <p:nvPr/>
        </p:nvSpPr>
        <p:spPr>
          <a:xfrm>
            <a:off x="5045043" y="3786196"/>
            <a:ext cx="958916" cy="577081"/>
          </a:xfrm>
          <a:prstGeom prst="rect">
            <a:avLst/>
          </a:prstGeom>
          <a:noFill/>
        </p:spPr>
        <p:txBody>
          <a:bodyPr wrap="none">
            <a:spAutoFit/>
          </a:bodyPr>
          <a:lstStyle/>
          <a:p>
            <a:pPr eaLnBrk="1" hangingPunct="1">
              <a:defRPr/>
            </a:pPr>
            <a:r>
              <a:rPr lang="es-ES_tradnl" sz="1050" b="1" dirty="0" err="1">
                <a:solidFill>
                  <a:srgbClr val="000000"/>
                </a:solidFill>
                <a:latin typeface="Calibri" pitchFamily="34" charset="0"/>
                <a:cs typeface="Calibri" pitchFamily="34" charset="0"/>
              </a:rPr>
              <a:t>Families</a:t>
            </a: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with</a:t>
            </a:r>
            <a:r>
              <a:rPr lang="es-ES_tradnl" sz="1050" b="1" dirty="0">
                <a:solidFill>
                  <a:srgbClr val="000000"/>
                </a:solidFill>
                <a:latin typeface="Calibri" pitchFamily="34" charset="0"/>
                <a:cs typeface="Calibri" pitchFamily="34" charset="0"/>
              </a:rPr>
              <a:t> </a:t>
            </a:r>
          </a:p>
          <a:p>
            <a:pPr eaLnBrk="1" hangingPunct="1">
              <a:defRPr/>
            </a:pPr>
            <a:r>
              <a:rPr lang="es-ES_tradnl" sz="1050" b="1" dirty="0" err="1">
                <a:solidFill>
                  <a:srgbClr val="000000"/>
                </a:solidFill>
                <a:latin typeface="Calibri" pitchFamily="34" charset="0"/>
                <a:cs typeface="Calibri" pitchFamily="34" charset="0"/>
              </a:rPr>
              <a:t>one</a:t>
            </a:r>
            <a:r>
              <a:rPr lang="es-ES_tradnl" sz="1050" b="1" dirty="0">
                <a:solidFill>
                  <a:srgbClr val="000000"/>
                </a:solidFill>
                <a:latin typeface="Calibri" pitchFamily="34" charset="0"/>
                <a:cs typeface="Calibri" pitchFamily="34" charset="0"/>
              </a:rPr>
              <a:t> </a:t>
            </a:r>
            <a:r>
              <a:rPr lang="es-ES_tradnl" sz="1050" b="1" dirty="0" err="1">
                <a:solidFill>
                  <a:srgbClr val="000000"/>
                </a:solidFill>
                <a:latin typeface="Calibri" pitchFamily="34" charset="0"/>
                <a:cs typeface="Calibri" pitchFamily="34" charset="0"/>
              </a:rPr>
              <a:t>mutant</a:t>
            </a:r>
            <a:endParaRPr lang="es-ES_tradnl" sz="1050" b="1" dirty="0">
              <a:solidFill>
                <a:srgbClr val="000000"/>
              </a:solidFill>
              <a:latin typeface="Calibri" pitchFamily="34" charset="0"/>
              <a:cs typeface="Calibri" pitchFamily="34" charset="0"/>
            </a:endParaRPr>
          </a:p>
          <a:p>
            <a:pPr eaLnBrk="1" hangingPunct="1">
              <a:defRPr/>
            </a:pPr>
            <a:r>
              <a:rPr lang="es-ES_tradnl" sz="1050" b="1" dirty="0" err="1">
                <a:solidFill>
                  <a:srgbClr val="000000"/>
                </a:solidFill>
                <a:latin typeface="Calibri" pitchFamily="34" charset="0"/>
                <a:cs typeface="Calibri" pitchFamily="34" charset="0"/>
              </a:rPr>
              <a:t>allele</a:t>
            </a:r>
            <a:endParaRPr lang="es-ES" sz="1050" b="1" dirty="0">
              <a:solidFill>
                <a:srgbClr val="000000"/>
              </a:solidFill>
              <a:latin typeface="Calibri" pitchFamily="34" charset="0"/>
              <a:cs typeface="Calibri" pitchFamily="34" charset="0"/>
            </a:endParaRPr>
          </a:p>
        </p:txBody>
      </p:sp>
      <p:sp>
        <p:nvSpPr>
          <p:cNvPr id="21" name="20 CuadroTexto"/>
          <p:cNvSpPr txBox="1"/>
          <p:nvPr/>
        </p:nvSpPr>
        <p:spPr>
          <a:xfrm>
            <a:off x="7872512" y="4202113"/>
            <a:ext cx="771365" cy="415498"/>
          </a:xfrm>
          <a:prstGeom prst="rect">
            <a:avLst/>
          </a:prstGeom>
          <a:noFill/>
        </p:spPr>
        <p:txBody>
          <a:bodyPr wrap="none">
            <a:spAutoFit/>
          </a:bodyPr>
          <a:lstStyle/>
          <a:p>
            <a:pPr eaLnBrk="1" hangingPunct="1">
              <a:defRPr/>
            </a:pPr>
            <a:r>
              <a:rPr lang="es-ES_tradnl" sz="1050" b="1" dirty="0" err="1">
                <a:solidFill>
                  <a:srgbClr val="000000"/>
                </a:solidFill>
                <a:latin typeface="Calibri" pitchFamily="34" charset="0"/>
                <a:cs typeface="Calibri" pitchFamily="34" charset="0"/>
              </a:rPr>
              <a:t>Diagnosed</a:t>
            </a:r>
            <a:endParaRPr lang="es-ES_tradnl" sz="1050" b="1" dirty="0">
              <a:solidFill>
                <a:srgbClr val="000000"/>
              </a:solidFill>
              <a:latin typeface="Calibri" pitchFamily="34" charset="0"/>
              <a:cs typeface="Calibri" pitchFamily="34" charset="0"/>
            </a:endParaRPr>
          </a:p>
          <a:p>
            <a:pPr eaLnBrk="1" hangingPunct="1">
              <a:defRPr/>
            </a:pPr>
            <a:r>
              <a:rPr lang="es-ES_tradnl" sz="1050" b="1" dirty="0" err="1">
                <a:solidFill>
                  <a:srgbClr val="000000"/>
                </a:solidFill>
                <a:latin typeface="Calibri" pitchFamily="34" charset="0"/>
                <a:cs typeface="Calibri" pitchFamily="34" charset="0"/>
              </a:rPr>
              <a:t>families</a:t>
            </a:r>
            <a:endParaRPr lang="es-ES_tradnl" sz="1050" b="1" dirty="0">
              <a:solidFill>
                <a:srgbClr val="000000"/>
              </a:solidFill>
              <a:latin typeface="Calibri" pitchFamily="34" charset="0"/>
              <a:cs typeface="Calibri" pitchFamily="34" charset="0"/>
            </a:endParaRPr>
          </a:p>
        </p:txBody>
      </p:sp>
      <p:graphicFrame>
        <p:nvGraphicFramePr>
          <p:cNvPr id="23" name="1 Gráfico"/>
          <p:cNvGraphicFramePr/>
          <p:nvPr/>
        </p:nvGraphicFramePr>
        <p:xfrm>
          <a:off x="401867" y="3130119"/>
          <a:ext cx="4572000" cy="201487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82669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val 4"/>
          <p:cNvSpPr>
            <a:spLocks noChangeArrowheads="1"/>
          </p:cNvSpPr>
          <p:nvPr/>
        </p:nvSpPr>
        <p:spPr bwMode="auto">
          <a:xfrm>
            <a:off x="2374912" y="2928938"/>
            <a:ext cx="2957513" cy="2763837"/>
          </a:xfrm>
          <a:prstGeom prst="ellipse">
            <a:avLst/>
          </a:prstGeom>
          <a:solidFill>
            <a:schemeClr val="hlink">
              <a:alpha val="14902"/>
            </a:schemeClr>
          </a:solidFill>
          <a:ln w="9525">
            <a:solidFill>
              <a:srgbClr val="005A58"/>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79" name="Oval 5"/>
          <p:cNvSpPr>
            <a:spLocks noChangeArrowheads="1"/>
          </p:cNvSpPr>
          <p:nvPr/>
        </p:nvSpPr>
        <p:spPr bwMode="auto">
          <a:xfrm>
            <a:off x="4605340" y="2555876"/>
            <a:ext cx="1793875" cy="1628775"/>
          </a:xfrm>
          <a:prstGeom prst="ellipse">
            <a:avLst/>
          </a:prstGeom>
          <a:solidFill>
            <a:schemeClr val="folHlink">
              <a:alpha val="14902"/>
            </a:schemeClr>
          </a:solidFill>
          <a:ln w="9525">
            <a:solidFill>
              <a:srgbClr val="729A00"/>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0" name="Text Box 14"/>
          <p:cNvSpPr txBox="1">
            <a:spLocks noChangeArrowheads="1"/>
          </p:cNvSpPr>
          <p:nvPr/>
        </p:nvSpPr>
        <p:spPr bwMode="auto">
          <a:xfrm>
            <a:off x="5138749" y="2557463"/>
            <a:ext cx="10334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CACNA1F,</a:t>
            </a:r>
          </a:p>
          <a:p>
            <a:pPr algn="l" eaLnBrk="1" hangingPunct="1"/>
            <a:r>
              <a:rPr lang="es-ES" sz="1000" b="1" i="1" smtClean="0">
                <a:solidFill>
                  <a:srgbClr val="000000"/>
                </a:solidFill>
                <a:latin typeface="Calibri" pitchFamily="34" charset="0"/>
              </a:rPr>
              <a:t>CACNA2D4</a:t>
            </a:r>
          </a:p>
        </p:txBody>
      </p:sp>
      <p:sp>
        <p:nvSpPr>
          <p:cNvPr id="24581" name="Text Box 17"/>
          <p:cNvSpPr txBox="1">
            <a:spLocks noChangeArrowheads="1"/>
          </p:cNvSpPr>
          <p:nvPr/>
        </p:nvSpPr>
        <p:spPr bwMode="auto">
          <a:xfrm>
            <a:off x="5621339" y="2922596"/>
            <a:ext cx="5581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GNAT2</a:t>
            </a:r>
          </a:p>
        </p:txBody>
      </p:sp>
      <p:sp>
        <p:nvSpPr>
          <p:cNvPr id="24582" name="AutoShape 18"/>
          <p:cNvSpPr>
            <a:spLocks noChangeArrowheads="1"/>
          </p:cNvSpPr>
          <p:nvPr/>
        </p:nvSpPr>
        <p:spPr bwMode="auto">
          <a:xfrm>
            <a:off x="5143501" y="2603502"/>
            <a:ext cx="896939" cy="325438"/>
          </a:xfrm>
          <a:prstGeom prst="roundRect">
            <a:avLst>
              <a:gd name="adj" fmla="val 16667"/>
            </a:avLst>
          </a:prstGeom>
          <a:solidFill>
            <a:srgbClr val="FF9900">
              <a:alpha val="14902"/>
            </a:srgbClr>
          </a:solidFill>
          <a:ln w="9525">
            <a:solidFill>
              <a:srgbClr val="E68900"/>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3" name="AutoShape 19"/>
          <p:cNvSpPr>
            <a:spLocks noChangeArrowheads="1"/>
          </p:cNvSpPr>
          <p:nvPr/>
        </p:nvSpPr>
        <p:spPr bwMode="auto">
          <a:xfrm>
            <a:off x="5621350" y="2947989"/>
            <a:ext cx="758825" cy="195262"/>
          </a:xfrm>
          <a:prstGeom prst="roundRect">
            <a:avLst>
              <a:gd name="adj" fmla="val 16667"/>
            </a:avLst>
          </a:prstGeom>
          <a:solidFill>
            <a:srgbClr val="00FFFF">
              <a:alpha val="14902"/>
            </a:srgbClr>
          </a:solidFill>
          <a:ln w="9525">
            <a:solidFill>
              <a:srgbClr val="00FFFF"/>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4" name="Oval 20"/>
          <p:cNvSpPr>
            <a:spLocks noChangeArrowheads="1"/>
          </p:cNvSpPr>
          <p:nvPr/>
        </p:nvSpPr>
        <p:spPr bwMode="auto">
          <a:xfrm>
            <a:off x="1912949" y="2286002"/>
            <a:ext cx="2176463" cy="1857375"/>
          </a:xfrm>
          <a:prstGeom prst="ellipse">
            <a:avLst/>
          </a:prstGeom>
          <a:solidFill>
            <a:srgbClr val="FFFF66">
              <a:alpha val="14902"/>
            </a:srgbClr>
          </a:solidFill>
          <a:ln w="9525">
            <a:solidFill>
              <a:srgbClr val="CC9900"/>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5" name="Oval 23"/>
          <p:cNvSpPr>
            <a:spLocks noChangeArrowheads="1"/>
          </p:cNvSpPr>
          <p:nvPr/>
        </p:nvSpPr>
        <p:spPr bwMode="auto">
          <a:xfrm>
            <a:off x="987428" y="3214688"/>
            <a:ext cx="2244725" cy="2047875"/>
          </a:xfrm>
          <a:prstGeom prst="ellipse">
            <a:avLst/>
          </a:prstGeom>
          <a:solidFill>
            <a:srgbClr val="FF9900">
              <a:alpha val="14902"/>
            </a:srgbClr>
          </a:solidFill>
          <a:ln w="9525">
            <a:solidFill>
              <a:srgbClr val="E68900"/>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6" name="Oval 27"/>
          <p:cNvSpPr>
            <a:spLocks noChangeArrowheads="1"/>
          </p:cNvSpPr>
          <p:nvPr/>
        </p:nvSpPr>
        <p:spPr bwMode="auto">
          <a:xfrm>
            <a:off x="904875" y="4637088"/>
            <a:ext cx="1131888" cy="963612"/>
          </a:xfrm>
          <a:prstGeom prst="ellipse">
            <a:avLst/>
          </a:prstGeom>
          <a:solidFill>
            <a:srgbClr val="00FFFF">
              <a:alpha val="14902"/>
            </a:srgbClr>
          </a:solidFill>
          <a:ln w="9525">
            <a:solidFill>
              <a:srgbClr val="00FFFF"/>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7" name="Oval 30"/>
          <p:cNvSpPr>
            <a:spLocks noChangeArrowheads="1"/>
          </p:cNvSpPr>
          <p:nvPr/>
        </p:nvSpPr>
        <p:spPr bwMode="auto">
          <a:xfrm>
            <a:off x="1665288" y="4468813"/>
            <a:ext cx="2068512" cy="1758950"/>
          </a:xfrm>
          <a:prstGeom prst="ellipse">
            <a:avLst/>
          </a:prstGeom>
          <a:solidFill>
            <a:srgbClr val="CC00CC">
              <a:alpha val="14902"/>
            </a:srgbClr>
          </a:solidFill>
          <a:ln w="9525">
            <a:solidFill>
              <a:srgbClr val="7E007E"/>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8" name="Oval 36"/>
          <p:cNvSpPr>
            <a:spLocks noChangeArrowheads="1"/>
          </p:cNvSpPr>
          <p:nvPr/>
        </p:nvSpPr>
        <p:spPr bwMode="auto">
          <a:xfrm>
            <a:off x="3113091" y="5159376"/>
            <a:ext cx="1547812" cy="1270000"/>
          </a:xfrm>
          <a:prstGeom prst="ellipse">
            <a:avLst/>
          </a:prstGeom>
          <a:solidFill>
            <a:srgbClr val="FF0066">
              <a:alpha val="14902"/>
            </a:srgbClr>
          </a:solidFill>
          <a:ln w="9525">
            <a:solidFill>
              <a:srgbClr val="FF5050"/>
            </a:solidFill>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589" name="Text Box 40"/>
          <p:cNvSpPr txBox="1">
            <a:spLocks noChangeArrowheads="1"/>
          </p:cNvSpPr>
          <p:nvPr/>
        </p:nvSpPr>
        <p:spPr bwMode="auto">
          <a:xfrm>
            <a:off x="5340349" y="4240214"/>
            <a:ext cx="1035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sz="1800" b="1" smtClean="0">
                <a:solidFill>
                  <a:srgbClr val="000000"/>
                </a:solidFill>
                <a:latin typeface="Calibri" pitchFamily="34" charset="0"/>
              </a:rPr>
              <a:t>RP</a:t>
            </a:r>
          </a:p>
        </p:txBody>
      </p:sp>
      <p:sp>
        <p:nvSpPr>
          <p:cNvPr id="24590" name="Text Box 41"/>
          <p:cNvSpPr txBox="1">
            <a:spLocks noChangeArrowheads="1"/>
          </p:cNvSpPr>
          <p:nvPr/>
        </p:nvSpPr>
        <p:spPr bwMode="auto">
          <a:xfrm>
            <a:off x="5572126" y="2286000"/>
            <a:ext cx="11156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smtClean="0">
                <a:solidFill>
                  <a:srgbClr val="000000"/>
                </a:solidFill>
                <a:latin typeface="Calibri" pitchFamily="34" charset="0"/>
              </a:rPr>
              <a:t>CORD/COD</a:t>
            </a:r>
          </a:p>
        </p:txBody>
      </p:sp>
      <p:sp>
        <p:nvSpPr>
          <p:cNvPr id="24591" name="Text Box 42"/>
          <p:cNvSpPr txBox="1">
            <a:spLocks noChangeArrowheads="1"/>
          </p:cNvSpPr>
          <p:nvPr/>
        </p:nvSpPr>
        <p:spPr bwMode="auto">
          <a:xfrm>
            <a:off x="214330" y="3203576"/>
            <a:ext cx="12569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CORD/COD</a:t>
            </a:r>
          </a:p>
        </p:txBody>
      </p:sp>
      <p:sp>
        <p:nvSpPr>
          <p:cNvPr id="24592" name="Text Box 44"/>
          <p:cNvSpPr txBox="1">
            <a:spLocks noChangeArrowheads="1"/>
          </p:cNvSpPr>
          <p:nvPr/>
        </p:nvSpPr>
        <p:spPr bwMode="auto">
          <a:xfrm>
            <a:off x="6143637" y="2701925"/>
            <a:ext cx="5373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600" smtClean="0">
                <a:solidFill>
                  <a:srgbClr val="000000"/>
                </a:solidFill>
                <a:latin typeface="Calibri" pitchFamily="34" charset="0"/>
              </a:rPr>
              <a:t>CVD</a:t>
            </a:r>
          </a:p>
        </p:txBody>
      </p:sp>
      <p:sp>
        <p:nvSpPr>
          <p:cNvPr id="24593" name="Text Box 45"/>
          <p:cNvSpPr txBox="1">
            <a:spLocks noChangeArrowheads="1"/>
          </p:cNvSpPr>
          <p:nvPr/>
        </p:nvSpPr>
        <p:spPr bwMode="auto">
          <a:xfrm>
            <a:off x="428637" y="4689476"/>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CVD</a:t>
            </a:r>
          </a:p>
        </p:txBody>
      </p:sp>
      <p:sp>
        <p:nvSpPr>
          <p:cNvPr id="24594" name="Text Box 46"/>
          <p:cNvSpPr txBox="1">
            <a:spLocks noChangeArrowheads="1"/>
          </p:cNvSpPr>
          <p:nvPr/>
        </p:nvSpPr>
        <p:spPr bwMode="auto">
          <a:xfrm>
            <a:off x="1851037" y="6218239"/>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1800" smtClean="0">
              <a:solidFill>
                <a:srgbClr val="000000"/>
              </a:solidFill>
              <a:latin typeface="Calibri" pitchFamily="34" charset="0"/>
            </a:endParaRPr>
          </a:p>
        </p:txBody>
      </p:sp>
      <p:sp>
        <p:nvSpPr>
          <p:cNvPr id="24595" name="Text Box 47"/>
          <p:cNvSpPr txBox="1">
            <a:spLocks noChangeArrowheads="1"/>
          </p:cNvSpPr>
          <p:nvPr/>
        </p:nvSpPr>
        <p:spPr bwMode="auto">
          <a:xfrm>
            <a:off x="1525589" y="6070601"/>
            <a:ext cx="5325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MD</a:t>
            </a:r>
          </a:p>
        </p:txBody>
      </p:sp>
      <p:sp>
        <p:nvSpPr>
          <p:cNvPr id="24596" name="Text Box 48"/>
          <p:cNvSpPr txBox="1">
            <a:spLocks noChangeArrowheads="1"/>
          </p:cNvSpPr>
          <p:nvPr/>
        </p:nvSpPr>
        <p:spPr bwMode="auto">
          <a:xfrm>
            <a:off x="2076462" y="2039938"/>
            <a:ext cx="540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LCA</a:t>
            </a:r>
          </a:p>
        </p:txBody>
      </p:sp>
      <p:sp>
        <p:nvSpPr>
          <p:cNvPr id="24597" name="Text Box 49"/>
          <p:cNvSpPr txBox="1">
            <a:spLocks noChangeArrowheads="1"/>
          </p:cNvSpPr>
          <p:nvPr/>
        </p:nvSpPr>
        <p:spPr bwMode="auto">
          <a:xfrm>
            <a:off x="3319464" y="6381751"/>
            <a:ext cx="11676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ERVR/EVR</a:t>
            </a:r>
          </a:p>
        </p:txBody>
      </p:sp>
      <p:sp>
        <p:nvSpPr>
          <p:cNvPr id="24598" name="Text Box 6"/>
          <p:cNvSpPr txBox="1">
            <a:spLocks noChangeArrowheads="1"/>
          </p:cNvSpPr>
          <p:nvPr/>
        </p:nvSpPr>
        <p:spPr bwMode="auto">
          <a:xfrm>
            <a:off x="3303588" y="3819534"/>
            <a:ext cx="21431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          C2ORF71, C8ORF37, </a:t>
            </a:r>
          </a:p>
          <a:p>
            <a:pPr algn="l" eaLnBrk="1" hangingPunct="1"/>
            <a:r>
              <a:rPr lang="es-ES" sz="1000" b="1" i="1" smtClean="0">
                <a:solidFill>
                  <a:srgbClr val="000000"/>
                </a:solidFill>
                <a:latin typeface="Calibri" pitchFamily="34" charset="0"/>
              </a:rPr>
              <a:t>CA4,CERKL, CNGA1, CNGB1,</a:t>
            </a:r>
          </a:p>
          <a:p>
            <a:pPr algn="l" eaLnBrk="1" hangingPunct="1"/>
            <a:r>
              <a:rPr lang="es-ES" sz="1000" b="1" i="1" smtClean="0">
                <a:solidFill>
                  <a:srgbClr val="000000"/>
                </a:solidFill>
                <a:latin typeface="Calibri" pitchFamily="34" charset="0"/>
              </a:rPr>
              <a:t>DHDDS,EYS, FAM161A, IDH3B,KLHL7</a:t>
            </a:r>
          </a:p>
          <a:p>
            <a:pPr algn="l" eaLnBrk="1" hangingPunct="1"/>
            <a:r>
              <a:rPr lang="es-ES" sz="1000" b="1" i="1" smtClean="0">
                <a:solidFill>
                  <a:srgbClr val="000000"/>
                </a:solidFill>
                <a:latin typeface="Calibri" pitchFamily="34" charset="0"/>
              </a:rPr>
              <a:t>IMPG2, MAK, NRL, PAP1, PDE6A,</a:t>
            </a:r>
          </a:p>
          <a:p>
            <a:pPr algn="l" eaLnBrk="1" hangingPunct="1"/>
            <a:r>
              <a:rPr lang="es-ES" sz="1000" b="1" i="1" smtClean="0">
                <a:solidFill>
                  <a:srgbClr val="000000"/>
                </a:solidFill>
                <a:latin typeface="Calibri" pitchFamily="34" charset="0"/>
              </a:rPr>
              <a:t>PDE6G, PRCD, PRF3, PRPF8, PRPF31</a:t>
            </a:r>
          </a:p>
          <a:p>
            <a:pPr algn="l" eaLnBrk="1" hangingPunct="1"/>
            <a:r>
              <a:rPr lang="es-ES" sz="1000" b="1" i="1" smtClean="0">
                <a:solidFill>
                  <a:srgbClr val="000000"/>
                </a:solidFill>
                <a:latin typeface="Calibri" pitchFamily="34" charset="0"/>
              </a:rPr>
              <a:t>    RBP3, RGR, ROM1, RP1, RP2, </a:t>
            </a:r>
          </a:p>
          <a:p>
            <a:pPr algn="l" eaLnBrk="1" hangingPunct="1"/>
            <a:r>
              <a:rPr lang="es-ES" sz="1000" b="1" i="1" smtClean="0">
                <a:solidFill>
                  <a:srgbClr val="000000"/>
                </a:solidFill>
                <a:latin typeface="Calibri" pitchFamily="34" charset="0"/>
              </a:rPr>
              <a:t>     SNRNP200, TOPORS, TTC8</a:t>
            </a:r>
          </a:p>
          <a:p>
            <a:pPr algn="l" eaLnBrk="1" hangingPunct="1"/>
            <a:r>
              <a:rPr lang="es-ES" sz="1000" b="1" i="1" smtClean="0">
                <a:solidFill>
                  <a:srgbClr val="000000"/>
                </a:solidFill>
                <a:latin typeface="Calibri" pitchFamily="34" charset="0"/>
              </a:rPr>
              <a:t>              ZNF513</a:t>
            </a:r>
          </a:p>
        </p:txBody>
      </p:sp>
      <p:sp>
        <p:nvSpPr>
          <p:cNvPr id="24599" name="Text Box 7"/>
          <p:cNvSpPr txBox="1">
            <a:spLocks noChangeArrowheads="1"/>
          </p:cNvSpPr>
          <p:nvPr/>
        </p:nvSpPr>
        <p:spPr bwMode="auto">
          <a:xfrm>
            <a:off x="4559301" y="3403599"/>
            <a:ext cx="95885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PDE6B,</a:t>
            </a:r>
          </a:p>
          <a:p>
            <a:pPr algn="l" eaLnBrk="1" hangingPunct="1"/>
            <a:r>
              <a:rPr lang="es-ES" sz="1000" b="1" i="1" smtClean="0">
                <a:solidFill>
                  <a:srgbClr val="000000"/>
                </a:solidFill>
                <a:latin typeface="Calibri" pitchFamily="34" charset="0"/>
              </a:rPr>
              <a:t>     RHO,</a:t>
            </a:r>
          </a:p>
          <a:p>
            <a:pPr algn="l" eaLnBrk="1" hangingPunct="1"/>
            <a:r>
              <a:rPr lang="es-ES" sz="1000" b="1" i="1" smtClean="0">
                <a:solidFill>
                  <a:srgbClr val="000000"/>
                </a:solidFill>
                <a:latin typeface="Calibri" pitchFamily="34" charset="0"/>
              </a:rPr>
              <a:t>        SAG</a:t>
            </a:r>
          </a:p>
        </p:txBody>
      </p:sp>
      <p:sp>
        <p:nvSpPr>
          <p:cNvPr id="24600" name="Text Box 8"/>
          <p:cNvSpPr txBox="1">
            <a:spLocks noChangeArrowheads="1"/>
          </p:cNvSpPr>
          <p:nvPr/>
        </p:nvSpPr>
        <p:spPr bwMode="auto">
          <a:xfrm>
            <a:off x="5413375" y="3101975"/>
            <a:ext cx="5677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GRK1,</a:t>
            </a:r>
          </a:p>
          <a:p>
            <a:pPr algn="l" eaLnBrk="1" hangingPunct="1"/>
            <a:r>
              <a:rPr lang="es-ES" sz="1000" b="1" i="1" smtClean="0">
                <a:solidFill>
                  <a:srgbClr val="000000"/>
                </a:solidFill>
                <a:latin typeface="Calibri" pitchFamily="34" charset="0"/>
              </a:rPr>
              <a:t>GRM6,</a:t>
            </a:r>
          </a:p>
          <a:p>
            <a:pPr algn="l" eaLnBrk="1" hangingPunct="1"/>
            <a:r>
              <a:rPr lang="es-ES" sz="1000" b="1" i="1" smtClean="0">
                <a:solidFill>
                  <a:srgbClr val="000000"/>
                </a:solidFill>
                <a:latin typeface="Calibri" pitchFamily="34" charset="0"/>
              </a:rPr>
              <a:t>NYX,</a:t>
            </a:r>
          </a:p>
          <a:p>
            <a:pPr algn="l" eaLnBrk="1" hangingPunct="1"/>
            <a:r>
              <a:rPr lang="es-ES" sz="1000" b="1" i="1" smtClean="0">
                <a:solidFill>
                  <a:srgbClr val="000000"/>
                </a:solidFill>
                <a:latin typeface="Calibri" pitchFamily="34" charset="0"/>
              </a:rPr>
              <a:t>TRPM1</a:t>
            </a:r>
          </a:p>
        </p:txBody>
      </p:sp>
      <p:sp>
        <p:nvSpPr>
          <p:cNvPr id="24601" name="Rectangle 9"/>
          <p:cNvSpPr>
            <a:spLocks noChangeArrowheads="1"/>
          </p:cNvSpPr>
          <p:nvPr/>
        </p:nvSpPr>
        <p:spPr bwMode="auto">
          <a:xfrm>
            <a:off x="4897439" y="3121034"/>
            <a:ext cx="5677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r>
              <a:rPr lang="es-ES" sz="1000" b="1" i="1">
                <a:solidFill>
                  <a:srgbClr val="000000"/>
                </a:solidFill>
                <a:latin typeface="Calibri" pitchFamily="34" charset="0"/>
                <a:cs typeface="Arial" charset="0"/>
              </a:rPr>
              <a:t>CABP4,</a:t>
            </a:r>
          </a:p>
        </p:txBody>
      </p:sp>
      <p:sp>
        <p:nvSpPr>
          <p:cNvPr id="24602" name="Text Box 21"/>
          <p:cNvSpPr txBox="1">
            <a:spLocks noChangeArrowheads="1"/>
          </p:cNvSpPr>
          <p:nvPr/>
        </p:nvSpPr>
        <p:spPr bwMode="auto">
          <a:xfrm>
            <a:off x="2560640" y="2424113"/>
            <a:ext cx="11017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LCA5,</a:t>
            </a:r>
          </a:p>
          <a:p>
            <a:pPr algn="l" eaLnBrk="1" hangingPunct="1"/>
            <a:r>
              <a:rPr lang="es-ES" sz="1000" b="1" i="1" smtClean="0">
                <a:solidFill>
                  <a:srgbClr val="000000"/>
                </a:solidFill>
                <a:latin typeface="Calibri" pitchFamily="34" charset="0"/>
              </a:rPr>
              <a:t>RD3</a:t>
            </a:r>
          </a:p>
        </p:txBody>
      </p:sp>
      <p:sp>
        <p:nvSpPr>
          <p:cNvPr id="24603" name="Text Box 22"/>
          <p:cNvSpPr txBox="1">
            <a:spLocks noChangeArrowheads="1"/>
          </p:cNvSpPr>
          <p:nvPr/>
        </p:nvSpPr>
        <p:spPr bwMode="auto">
          <a:xfrm>
            <a:off x="2946411" y="3071813"/>
            <a:ext cx="11128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    CRB1, IMPDH1,</a:t>
            </a:r>
          </a:p>
          <a:p>
            <a:pPr algn="l" eaLnBrk="1" hangingPunct="1"/>
            <a:r>
              <a:rPr lang="es-ES" sz="1000" b="1" i="1" smtClean="0">
                <a:solidFill>
                  <a:srgbClr val="000000"/>
                </a:solidFill>
                <a:latin typeface="Calibri" pitchFamily="34" charset="0"/>
              </a:rPr>
              <a:t>LRAT, MERTK,</a:t>
            </a:r>
          </a:p>
          <a:p>
            <a:pPr algn="l" eaLnBrk="1" hangingPunct="1"/>
            <a:r>
              <a:rPr lang="es-ES" sz="1000" b="1" i="1" smtClean="0">
                <a:solidFill>
                  <a:srgbClr val="000000"/>
                </a:solidFill>
                <a:latin typeface="Calibri" pitchFamily="34" charset="0"/>
              </a:rPr>
              <a:t>RDH12, RPE65, </a:t>
            </a:r>
          </a:p>
          <a:p>
            <a:pPr algn="l" eaLnBrk="1" hangingPunct="1"/>
            <a:r>
              <a:rPr lang="es-ES" sz="1000" b="1" i="1" smtClean="0">
                <a:solidFill>
                  <a:srgbClr val="000000"/>
                </a:solidFill>
                <a:latin typeface="Calibri" pitchFamily="34" charset="0"/>
              </a:rPr>
              <a:t>SPATA7, TULP1</a:t>
            </a:r>
          </a:p>
        </p:txBody>
      </p:sp>
      <p:sp>
        <p:nvSpPr>
          <p:cNvPr id="24604" name="Text Box 24"/>
          <p:cNvSpPr txBox="1">
            <a:spLocks noChangeArrowheads="1"/>
          </p:cNvSpPr>
          <p:nvPr/>
        </p:nvSpPr>
        <p:spPr bwMode="auto">
          <a:xfrm>
            <a:off x="2651125" y="3724275"/>
            <a:ext cx="415498"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100" b="1" i="1" smtClean="0">
                <a:solidFill>
                  <a:srgbClr val="000000"/>
                </a:solidFill>
                <a:latin typeface="Calibri" pitchFamily="34" charset="0"/>
              </a:rPr>
              <a:t>CRX</a:t>
            </a:r>
          </a:p>
        </p:txBody>
      </p:sp>
      <p:sp>
        <p:nvSpPr>
          <p:cNvPr id="24605" name="Text Box 25"/>
          <p:cNvSpPr txBox="1">
            <a:spLocks noChangeArrowheads="1"/>
          </p:cNvSpPr>
          <p:nvPr/>
        </p:nvSpPr>
        <p:spPr bwMode="auto">
          <a:xfrm>
            <a:off x="1938349" y="3205165"/>
            <a:ext cx="85566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AIPL1,</a:t>
            </a:r>
          </a:p>
          <a:p>
            <a:pPr algn="l" eaLnBrk="1" hangingPunct="1"/>
            <a:r>
              <a:rPr lang="es-ES" sz="1000" b="1" i="1" smtClean="0">
                <a:solidFill>
                  <a:srgbClr val="000000"/>
                </a:solidFill>
                <a:latin typeface="Calibri" pitchFamily="34" charset="0"/>
              </a:rPr>
              <a:t>  GUCY2D,</a:t>
            </a:r>
          </a:p>
          <a:p>
            <a:pPr algn="l" eaLnBrk="1" hangingPunct="1"/>
            <a:r>
              <a:rPr lang="es-ES" sz="1000" b="1" i="1" smtClean="0">
                <a:solidFill>
                  <a:srgbClr val="000000"/>
                </a:solidFill>
                <a:latin typeface="Calibri" pitchFamily="34" charset="0"/>
              </a:rPr>
              <a:t>    RPGRIP1</a:t>
            </a:r>
          </a:p>
        </p:txBody>
      </p:sp>
      <p:sp>
        <p:nvSpPr>
          <p:cNvPr id="24606" name="Text Box 26"/>
          <p:cNvSpPr txBox="1">
            <a:spLocks noChangeArrowheads="1"/>
          </p:cNvSpPr>
          <p:nvPr/>
        </p:nvSpPr>
        <p:spPr bwMode="auto">
          <a:xfrm>
            <a:off x="1317637" y="3597287"/>
            <a:ext cx="106471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ADAM9,</a:t>
            </a:r>
          </a:p>
          <a:p>
            <a:pPr algn="l" eaLnBrk="1" hangingPunct="1"/>
            <a:r>
              <a:rPr lang="es-ES" sz="1000" b="1" i="1" smtClean="0">
                <a:solidFill>
                  <a:srgbClr val="000000"/>
                </a:solidFill>
                <a:latin typeface="Calibri" pitchFamily="34" charset="0"/>
              </a:rPr>
              <a:t>GUCA1A,</a:t>
            </a:r>
          </a:p>
          <a:p>
            <a:pPr algn="l" eaLnBrk="1" hangingPunct="1"/>
            <a:r>
              <a:rPr lang="es-ES" sz="1000" b="1" i="1" smtClean="0">
                <a:solidFill>
                  <a:srgbClr val="000000"/>
                </a:solidFill>
                <a:latin typeface="Calibri" pitchFamily="34" charset="0"/>
              </a:rPr>
              <a:t>HRG4/UNC119,</a:t>
            </a:r>
          </a:p>
          <a:p>
            <a:pPr algn="l" eaLnBrk="1" hangingPunct="1"/>
            <a:r>
              <a:rPr lang="es-ES" sz="1000" b="1" i="1" smtClean="0">
                <a:solidFill>
                  <a:srgbClr val="000000"/>
                </a:solidFill>
                <a:latin typeface="Calibri" pitchFamily="34" charset="0"/>
              </a:rPr>
              <a:t>KCNV2, PDE6H,</a:t>
            </a:r>
          </a:p>
          <a:p>
            <a:pPr algn="l" eaLnBrk="1" hangingPunct="1"/>
            <a:r>
              <a:rPr lang="es-ES" sz="1000" b="1" i="1" smtClean="0">
                <a:solidFill>
                  <a:srgbClr val="000000"/>
                </a:solidFill>
                <a:latin typeface="Calibri" pitchFamily="34" charset="0"/>
              </a:rPr>
              <a:t>PITPNM3, RAX2,</a:t>
            </a:r>
          </a:p>
          <a:p>
            <a:pPr algn="l" eaLnBrk="1" hangingPunct="1"/>
            <a:r>
              <a:rPr lang="es-ES" sz="1000" b="1" i="1" smtClean="0">
                <a:solidFill>
                  <a:srgbClr val="000000"/>
                </a:solidFill>
                <a:latin typeface="Calibri" pitchFamily="34" charset="0"/>
              </a:rPr>
              <a:t>RDH5, RIM1</a:t>
            </a:r>
          </a:p>
        </p:txBody>
      </p:sp>
      <p:sp>
        <p:nvSpPr>
          <p:cNvPr id="24607" name="Text Box 28"/>
          <p:cNvSpPr txBox="1">
            <a:spLocks noChangeArrowheads="1"/>
          </p:cNvSpPr>
          <p:nvPr/>
        </p:nvSpPr>
        <p:spPr bwMode="auto">
          <a:xfrm>
            <a:off x="1181100" y="4637088"/>
            <a:ext cx="746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CNGA3,</a:t>
            </a:r>
          </a:p>
          <a:p>
            <a:pPr algn="l" eaLnBrk="1" hangingPunct="1"/>
            <a:r>
              <a:rPr lang="es-ES" sz="1000" b="1" i="1" smtClean="0">
                <a:solidFill>
                  <a:srgbClr val="000000"/>
                </a:solidFill>
                <a:latin typeface="Calibri" pitchFamily="34" charset="0"/>
              </a:rPr>
              <a:t>   PDE6C</a:t>
            </a:r>
          </a:p>
        </p:txBody>
      </p:sp>
      <p:sp>
        <p:nvSpPr>
          <p:cNvPr id="24608" name="Text Box 29"/>
          <p:cNvSpPr txBox="1">
            <a:spLocks noChangeArrowheads="1"/>
          </p:cNvSpPr>
          <p:nvPr/>
        </p:nvSpPr>
        <p:spPr bwMode="auto">
          <a:xfrm>
            <a:off x="1111253" y="4964113"/>
            <a:ext cx="690563"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100" b="1" i="1" smtClean="0">
                <a:solidFill>
                  <a:srgbClr val="000000"/>
                </a:solidFill>
                <a:latin typeface="Calibri" pitchFamily="34" charset="0"/>
              </a:rPr>
              <a:t>BCP,</a:t>
            </a:r>
          </a:p>
          <a:p>
            <a:pPr algn="l" eaLnBrk="1" hangingPunct="1"/>
            <a:r>
              <a:rPr lang="es-ES" sz="1100" b="1" i="1" smtClean="0">
                <a:solidFill>
                  <a:srgbClr val="000000"/>
                </a:solidFill>
                <a:latin typeface="Calibri" pitchFamily="34" charset="0"/>
              </a:rPr>
              <a:t>GCP,</a:t>
            </a:r>
          </a:p>
          <a:p>
            <a:pPr algn="l" eaLnBrk="1" hangingPunct="1"/>
            <a:r>
              <a:rPr lang="es-ES" sz="1100" b="1" i="1" smtClean="0">
                <a:solidFill>
                  <a:srgbClr val="000000"/>
                </a:solidFill>
                <a:latin typeface="Calibri" pitchFamily="34" charset="0"/>
              </a:rPr>
              <a:t>RCP</a:t>
            </a:r>
          </a:p>
        </p:txBody>
      </p:sp>
      <p:sp>
        <p:nvSpPr>
          <p:cNvPr id="24609" name="Text Box 32"/>
          <p:cNvSpPr txBox="1">
            <a:spLocks noChangeArrowheads="1"/>
          </p:cNvSpPr>
          <p:nvPr/>
        </p:nvSpPr>
        <p:spPr bwMode="auto">
          <a:xfrm>
            <a:off x="2449525" y="4459288"/>
            <a:ext cx="7445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ABCA4,</a:t>
            </a:r>
          </a:p>
          <a:p>
            <a:pPr algn="l" eaLnBrk="1" hangingPunct="1"/>
            <a:r>
              <a:rPr lang="es-ES" sz="1000" b="1" i="1" smtClean="0">
                <a:solidFill>
                  <a:srgbClr val="000000"/>
                </a:solidFill>
                <a:latin typeface="Calibri" pitchFamily="34" charset="0"/>
              </a:rPr>
              <a:t>PROM1,</a:t>
            </a:r>
          </a:p>
          <a:p>
            <a:pPr algn="l" eaLnBrk="1" hangingPunct="1"/>
            <a:r>
              <a:rPr lang="es-ES" sz="1000" b="1" i="1" smtClean="0">
                <a:solidFill>
                  <a:srgbClr val="000000"/>
                </a:solidFill>
                <a:latin typeface="Calibri" pitchFamily="34" charset="0"/>
              </a:rPr>
              <a:t>PRPH2,</a:t>
            </a:r>
          </a:p>
          <a:p>
            <a:pPr algn="l" eaLnBrk="1" hangingPunct="1"/>
            <a:r>
              <a:rPr lang="es-ES" sz="1000" b="1" i="1" smtClean="0">
                <a:solidFill>
                  <a:srgbClr val="000000"/>
                </a:solidFill>
                <a:latin typeface="Calibri" pitchFamily="34" charset="0"/>
              </a:rPr>
              <a:t> RPGR</a:t>
            </a:r>
          </a:p>
        </p:txBody>
      </p:sp>
      <p:sp>
        <p:nvSpPr>
          <p:cNvPr id="24610" name="Text Box 33"/>
          <p:cNvSpPr txBox="1">
            <a:spLocks noChangeArrowheads="1"/>
          </p:cNvSpPr>
          <p:nvPr/>
        </p:nvSpPr>
        <p:spPr bwMode="auto">
          <a:xfrm>
            <a:off x="2490789" y="4116388"/>
            <a:ext cx="6383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RLBP1,</a:t>
            </a:r>
          </a:p>
          <a:p>
            <a:pPr algn="l" eaLnBrk="1" hangingPunct="1"/>
            <a:r>
              <a:rPr lang="es-ES" sz="1000" b="1" i="1" smtClean="0">
                <a:solidFill>
                  <a:srgbClr val="000000"/>
                </a:solidFill>
                <a:latin typeface="Calibri" pitchFamily="34" charset="0"/>
              </a:rPr>
              <a:t>SEMA4A</a:t>
            </a:r>
          </a:p>
        </p:txBody>
      </p:sp>
      <p:sp>
        <p:nvSpPr>
          <p:cNvPr id="24611" name="Text Box 34"/>
          <p:cNvSpPr txBox="1">
            <a:spLocks noChangeArrowheads="1"/>
          </p:cNvSpPr>
          <p:nvPr/>
        </p:nvSpPr>
        <p:spPr bwMode="auto">
          <a:xfrm>
            <a:off x="2146300" y="5224475"/>
            <a:ext cx="8985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C1QTNF5,</a:t>
            </a:r>
          </a:p>
          <a:p>
            <a:pPr algn="l" eaLnBrk="1" hangingPunct="1"/>
            <a:r>
              <a:rPr lang="es-ES" sz="1000" b="1" i="1" smtClean="0">
                <a:solidFill>
                  <a:srgbClr val="000000"/>
                </a:solidFill>
                <a:latin typeface="Calibri" pitchFamily="34" charset="0"/>
              </a:rPr>
              <a:t>EFEMP1,</a:t>
            </a:r>
          </a:p>
          <a:p>
            <a:pPr algn="l" eaLnBrk="1" hangingPunct="1"/>
            <a:r>
              <a:rPr lang="es-ES" sz="1000" b="1" i="1" smtClean="0">
                <a:solidFill>
                  <a:srgbClr val="000000"/>
                </a:solidFill>
                <a:latin typeface="Calibri" pitchFamily="34" charset="0"/>
              </a:rPr>
              <a:t>ELOVL4,</a:t>
            </a:r>
          </a:p>
          <a:p>
            <a:pPr algn="l" eaLnBrk="1" hangingPunct="1"/>
            <a:r>
              <a:rPr lang="es-ES" sz="1000" b="1" i="1" smtClean="0">
                <a:solidFill>
                  <a:srgbClr val="000000"/>
                </a:solidFill>
                <a:latin typeface="Calibri" pitchFamily="34" charset="0"/>
              </a:rPr>
              <a:t>HMNC1,</a:t>
            </a:r>
          </a:p>
          <a:p>
            <a:pPr algn="l" eaLnBrk="1" hangingPunct="1"/>
            <a:r>
              <a:rPr lang="es-ES" sz="1000" b="1" i="1" smtClean="0">
                <a:solidFill>
                  <a:srgbClr val="000000"/>
                </a:solidFill>
                <a:latin typeface="Calibri" pitchFamily="34" charset="0"/>
              </a:rPr>
              <a:t>RS1,</a:t>
            </a:r>
          </a:p>
          <a:p>
            <a:pPr algn="l" eaLnBrk="1" hangingPunct="1"/>
            <a:r>
              <a:rPr lang="es-ES" sz="1000" b="1" i="1" smtClean="0">
                <a:solidFill>
                  <a:srgbClr val="000000"/>
                </a:solidFill>
                <a:latin typeface="Calibri" pitchFamily="34" charset="0"/>
              </a:rPr>
              <a:t>TIMP3</a:t>
            </a:r>
          </a:p>
        </p:txBody>
      </p:sp>
      <p:sp>
        <p:nvSpPr>
          <p:cNvPr id="24612" name="Text Box 35"/>
          <p:cNvSpPr txBox="1">
            <a:spLocks noChangeArrowheads="1"/>
          </p:cNvSpPr>
          <p:nvPr/>
        </p:nvSpPr>
        <p:spPr bwMode="auto">
          <a:xfrm>
            <a:off x="2876561" y="4899025"/>
            <a:ext cx="6303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FSCN2,</a:t>
            </a:r>
          </a:p>
          <a:p>
            <a:pPr algn="l" eaLnBrk="1" hangingPunct="1"/>
            <a:r>
              <a:rPr lang="es-ES" sz="1000" b="1" i="1" smtClean="0">
                <a:solidFill>
                  <a:srgbClr val="000000"/>
                </a:solidFill>
                <a:latin typeface="Calibri" pitchFamily="34" charset="0"/>
              </a:rPr>
              <a:t>GUCA1B</a:t>
            </a:r>
          </a:p>
        </p:txBody>
      </p:sp>
      <p:sp>
        <p:nvSpPr>
          <p:cNvPr id="24613" name="Text Box 37"/>
          <p:cNvSpPr txBox="1">
            <a:spLocks noChangeArrowheads="1"/>
          </p:cNvSpPr>
          <p:nvPr/>
        </p:nvSpPr>
        <p:spPr bwMode="auto">
          <a:xfrm>
            <a:off x="3786188" y="5354647"/>
            <a:ext cx="53572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NR2E3</a:t>
            </a:r>
          </a:p>
        </p:txBody>
      </p:sp>
      <p:sp>
        <p:nvSpPr>
          <p:cNvPr id="24614" name="Text Box 38"/>
          <p:cNvSpPr txBox="1">
            <a:spLocks noChangeArrowheads="1"/>
          </p:cNvSpPr>
          <p:nvPr/>
        </p:nvSpPr>
        <p:spPr bwMode="auto">
          <a:xfrm>
            <a:off x="3179774" y="5289559"/>
            <a:ext cx="5084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BEST1</a:t>
            </a:r>
          </a:p>
        </p:txBody>
      </p:sp>
      <p:sp>
        <p:nvSpPr>
          <p:cNvPr id="24615" name="Text Box 39"/>
          <p:cNvSpPr txBox="1">
            <a:spLocks noChangeArrowheads="1"/>
          </p:cNvSpPr>
          <p:nvPr/>
        </p:nvSpPr>
        <p:spPr bwMode="auto">
          <a:xfrm>
            <a:off x="3562351" y="5680075"/>
            <a:ext cx="10668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FZD4, KCNJ13,</a:t>
            </a:r>
          </a:p>
          <a:p>
            <a:pPr algn="l" eaLnBrk="1" hangingPunct="1"/>
            <a:r>
              <a:rPr lang="es-ES" sz="1000" b="1" i="1" smtClean="0">
                <a:solidFill>
                  <a:srgbClr val="000000"/>
                </a:solidFill>
                <a:latin typeface="Calibri" pitchFamily="34" charset="0"/>
              </a:rPr>
              <a:t>LRP5, NDP,</a:t>
            </a:r>
          </a:p>
          <a:p>
            <a:pPr algn="l" eaLnBrk="1" hangingPunct="1"/>
            <a:r>
              <a:rPr lang="es-ES" sz="1000" b="1" i="1" smtClean="0">
                <a:solidFill>
                  <a:srgbClr val="000000"/>
                </a:solidFill>
                <a:latin typeface="Calibri" pitchFamily="34" charset="0"/>
              </a:rPr>
              <a:t>TSPAN12, VCAN</a:t>
            </a:r>
          </a:p>
        </p:txBody>
      </p:sp>
      <p:sp>
        <p:nvSpPr>
          <p:cNvPr id="24616" name="Text Box 50"/>
          <p:cNvSpPr txBox="1">
            <a:spLocks noChangeArrowheads="1"/>
          </p:cNvSpPr>
          <p:nvPr/>
        </p:nvSpPr>
        <p:spPr bwMode="auto">
          <a:xfrm>
            <a:off x="6362700" y="3143251"/>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smtClean="0">
                <a:solidFill>
                  <a:srgbClr val="000000"/>
                </a:solidFill>
                <a:latin typeface="Calibri" pitchFamily="34" charset="0"/>
              </a:rPr>
              <a:t>NB</a:t>
            </a:r>
          </a:p>
        </p:txBody>
      </p:sp>
      <p:sp>
        <p:nvSpPr>
          <p:cNvPr id="24617" name="Oval 51"/>
          <p:cNvSpPr>
            <a:spLocks noChangeArrowheads="1"/>
          </p:cNvSpPr>
          <p:nvPr/>
        </p:nvSpPr>
        <p:spPr bwMode="auto">
          <a:xfrm>
            <a:off x="4492636" y="4783147"/>
            <a:ext cx="1654175" cy="1431925"/>
          </a:xfrm>
          <a:prstGeom prst="ellipse">
            <a:avLst/>
          </a:prstGeom>
          <a:solidFill>
            <a:srgbClr val="00FF00">
              <a:alpha val="14902"/>
            </a:srgbClr>
          </a:solidFill>
          <a:ln w="9525">
            <a:solidFill>
              <a:srgbClr val="339966"/>
            </a:solidFill>
            <a:prstDash val="dash"/>
            <a:round/>
            <a:headEnd/>
            <a:tailEnd/>
          </a:ln>
        </p:spPr>
        <p:txBody>
          <a:bodyPr wrap="none" anchor="ctr"/>
          <a:lstStyle/>
          <a:p>
            <a:pPr algn="l" eaLnBrk="1" hangingPunct="1"/>
            <a:endParaRPr lang="en-US" sz="1800">
              <a:solidFill>
                <a:srgbClr val="000000"/>
              </a:solidFill>
              <a:latin typeface="Calibri" pitchFamily="34" charset="0"/>
              <a:cs typeface="Arial" charset="0"/>
            </a:endParaRPr>
          </a:p>
        </p:txBody>
      </p:sp>
      <p:sp>
        <p:nvSpPr>
          <p:cNvPr id="24618" name="Text Box 53"/>
          <p:cNvSpPr txBox="1">
            <a:spLocks noChangeArrowheads="1"/>
          </p:cNvSpPr>
          <p:nvPr/>
        </p:nvSpPr>
        <p:spPr bwMode="auto">
          <a:xfrm>
            <a:off x="4852995" y="5214947"/>
            <a:ext cx="1379537"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ABHD12, CDH23, CIB2, DFNB31, GPR98, HARS, MYO7A, PCDH15, USH1C, USH1G</a:t>
            </a:r>
            <a:endParaRPr lang="es-ES" sz="1800" b="1" smtClean="0">
              <a:solidFill>
                <a:srgbClr val="000000"/>
              </a:solidFill>
              <a:latin typeface="Calibri" pitchFamily="34" charset="0"/>
            </a:endParaRPr>
          </a:p>
        </p:txBody>
      </p:sp>
      <p:sp>
        <p:nvSpPr>
          <p:cNvPr id="24619" name="Text Box 54"/>
          <p:cNvSpPr txBox="1">
            <a:spLocks noChangeArrowheads="1"/>
          </p:cNvSpPr>
          <p:nvPr/>
        </p:nvSpPr>
        <p:spPr bwMode="auto">
          <a:xfrm>
            <a:off x="4492637" y="4943484"/>
            <a:ext cx="758825" cy="41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smtClean="0">
                <a:solidFill>
                  <a:srgbClr val="000000"/>
                </a:solidFill>
                <a:latin typeface="Calibri" pitchFamily="34" charset="0"/>
              </a:rPr>
              <a:t>    CLRN1, </a:t>
            </a:r>
          </a:p>
          <a:p>
            <a:pPr algn="l" eaLnBrk="1" hangingPunct="1"/>
            <a:r>
              <a:rPr lang="es-ES" sz="1000" b="1" smtClean="0">
                <a:solidFill>
                  <a:srgbClr val="000000"/>
                </a:solidFill>
                <a:latin typeface="Calibri" pitchFamily="34" charset="0"/>
              </a:rPr>
              <a:t>USH2A</a:t>
            </a:r>
          </a:p>
        </p:txBody>
      </p:sp>
      <p:sp>
        <p:nvSpPr>
          <p:cNvPr id="24620" name="Text Box 55"/>
          <p:cNvSpPr txBox="1">
            <a:spLocks noChangeArrowheads="1"/>
          </p:cNvSpPr>
          <p:nvPr/>
        </p:nvSpPr>
        <p:spPr bwMode="auto">
          <a:xfrm>
            <a:off x="5430850" y="6113464"/>
            <a:ext cx="1171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sz="1800" b="1" smtClean="0">
                <a:solidFill>
                  <a:srgbClr val="000000"/>
                </a:solidFill>
                <a:latin typeface="Calibri" pitchFamily="34" charset="0"/>
              </a:rPr>
              <a:t>USH</a:t>
            </a:r>
          </a:p>
        </p:txBody>
      </p:sp>
      <p:sp>
        <p:nvSpPr>
          <p:cNvPr id="147" name="Oval 51"/>
          <p:cNvSpPr>
            <a:spLocks noChangeArrowheads="1"/>
          </p:cNvSpPr>
          <p:nvPr/>
        </p:nvSpPr>
        <p:spPr bwMode="auto">
          <a:xfrm>
            <a:off x="3524252" y="1728797"/>
            <a:ext cx="1711325" cy="1614487"/>
          </a:xfrm>
          <a:prstGeom prst="ellipse">
            <a:avLst/>
          </a:prstGeom>
          <a:solidFill>
            <a:schemeClr val="bg1">
              <a:lumMod val="50000"/>
              <a:alpha val="14999"/>
            </a:schemeClr>
          </a:solidFill>
          <a:ln w="9525">
            <a:solidFill>
              <a:schemeClr val="bg1">
                <a:lumMod val="50000"/>
              </a:schemeClr>
            </a:solidFill>
            <a:prstDash val="dash"/>
            <a:round/>
            <a:headEnd/>
            <a:tailEnd/>
          </a:ln>
          <a:effectLst/>
        </p:spPr>
        <p:txBody>
          <a:bodyPr wrap="none" anchor="ctr"/>
          <a:lstStyle/>
          <a:p>
            <a:pPr algn="l" eaLnBrk="1" hangingPunct="1">
              <a:defRPr/>
            </a:pPr>
            <a:endParaRPr lang="es-ES" sz="1800" dirty="0">
              <a:solidFill>
                <a:srgbClr val="000000"/>
              </a:solidFill>
              <a:latin typeface="Calibri" pitchFamily="34" charset="0"/>
              <a:cs typeface="Calibri" pitchFamily="34" charset="0"/>
            </a:endParaRPr>
          </a:p>
        </p:txBody>
      </p:sp>
      <p:sp>
        <p:nvSpPr>
          <p:cNvPr id="24622" name="147 CuadroTexto"/>
          <p:cNvSpPr txBox="1">
            <a:spLocks noChangeArrowheads="1"/>
          </p:cNvSpPr>
          <p:nvPr/>
        </p:nvSpPr>
        <p:spPr bwMode="auto">
          <a:xfrm>
            <a:off x="3455999" y="2643197"/>
            <a:ext cx="5790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000" b="1" i="1" smtClean="0">
                <a:solidFill>
                  <a:srgbClr val="000000"/>
                </a:solidFill>
                <a:latin typeface="Calibri" pitchFamily="34" charset="0"/>
              </a:rPr>
              <a:t>CEP290</a:t>
            </a:r>
            <a:endParaRPr lang="es-ES" sz="1800" smtClean="0">
              <a:solidFill>
                <a:srgbClr val="000000"/>
              </a:solidFill>
            </a:endParaRPr>
          </a:p>
        </p:txBody>
      </p:sp>
      <p:sp>
        <p:nvSpPr>
          <p:cNvPr id="24623" name="148 CuadroTexto"/>
          <p:cNvSpPr txBox="1">
            <a:spLocks noChangeArrowheads="1"/>
          </p:cNvSpPr>
          <p:nvPr/>
        </p:nvSpPr>
        <p:spPr bwMode="auto">
          <a:xfrm>
            <a:off x="4071939" y="3071822"/>
            <a:ext cx="4539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_tradnl" sz="1000" b="1" i="1" smtClean="0">
                <a:solidFill>
                  <a:srgbClr val="000000"/>
                </a:solidFill>
                <a:latin typeface="Calibri" pitchFamily="34" charset="0"/>
              </a:rPr>
              <a:t>BBS1</a:t>
            </a:r>
            <a:endParaRPr lang="es-ES" sz="1000" b="1" i="1" smtClean="0">
              <a:solidFill>
                <a:srgbClr val="000000"/>
              </a:solidFill>
              <a:latin typeface="Calibri" pitchFamily="34" charset="0"/>
            </a:endParaRPr>
          </a:p>
        </p:txBody>
      </p:sp>
      <p:sp>
        <p:nvSpPr>
          <p:cNvPr id="24624" name="149 CuadroTexto"/>
          <p:cNvSpPr txBox="1">
            <a:spLocks noChangeArrowheads="1"/>
          </p:cNvSpPr>
          <p:nvPr/>
        </p:nvSpPr>
        <p:spPr bwMode="auto">
          <a:xfrm>
            <a:off x="4140212" y="1458913"/>
            <a:ext cx="5533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_tradnl" sz="1800" b="1" smtClean="0">
                <a:solidFill>
                  <a:srgbClr val="000000"/>
                </a:solidFill>
                <a:latin typeface="Calibri" pitchFamily="34" charset="0"/>
              </a:rPr>
              <a:t>BBS</a:t>
            </a:r>
            <a:endParaRPr lang="es-ES" sz="1800" b="1" smtClean="0">
              <a:solidFill>
                <a:srgbClr val="000000"/>
              </a:solidFill>
              <a:latin typeface="Calibri" pitchFamily="34" charset="0"/>
            </a:endParaRPr>
          </a:p>
        </p:txBody>
      </p:sp>
      <p:sp>
        <p:nvSpPr>
          <p:cNvPr id="24625" name="150 Rectángulo"/>
          <p:cNvSpPr>
            <a:spLocks noChangeArrowheads="1"/>
          </p:cNvSpPr>
          <p:nvPr/>
        </p:nvSpPr>
        <p:spPr bwMode="auto">
          <a:xfrm>
            <a:off x="3798888" y="1785938"/>
            <a:ext cx="20526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r>
              <a:rPr lang="es-ES" sz="1000" b="1" i="1">
                <a:solidFill>
                  <a:srgbClr val="000000"/>
                </a:solidFill>
                <a:latin typeface="Calibri" pitchFamily="34" charset="0"/>
                <a:cs typeface="Arial" charset="0"/>
              </a:rPr>
              <a:t>ARL6,, BBS2, BBS4, </a:t>
            </a:r>
          </a:p>
          <a:p>
            <a:pPr algn="l" eaLnBrk="1" hangingPunct="1"/>
            <a:r>
              <a:rPr lang="es-ES" sz="1000" b="1" i="1">
                <a:solidFill>
                  <a:srgbClr val="000000"/>
                </a:solidFill>
                <a:latin typeface="Calibri" pitchFamily="34" charset="0"/>
                <a:cs typeface="Arial" charset="0"/>
              </a:rPr>
              <a:t>BBS5, BBS7, BBS9,</a:t>
            </a:r>
          </a:p>
          <a:p>
            <a:pPr algn="l" eaLnBrk="1" hangingPunct="1"/>
            <a:r>
              <a:rPr lang="es-ES" sz="1000" b="1" i="1">
                <a:solidFill>
                  <a:srgbClr val="000000"/>
                </a:solidFill>
                <a:latin typeface="Calibri" pitchFamily="34" charset="0"/>
                <a:cs typeface="Arial" charset="0"/>
              </a:rPr>
              <a:t> BBS10, BBS12,, INPP5E,</a:t>
            </a:r>
          </a:p>
          <a:p>
            <a:pPr algn="l" eaLnBrk="1" hangingPunct="1"/>
            <a:r>
              <a:rPr lang="es-ES" sz="1000" b="1" i="1">
                <a:solidFill>
                  <a:srgbClr val="000000"/>
                </a:solidFill>
                <a:latin typeface="Calibri" pitchFamily="34" charset="0"/>
                <a:cs typeface="Arial" charset="0"/>
              </a:rPr>
              <a:t> LZTFL1, MKKS, MKS1,</a:t>
            </a:r>
          </a:p>
          <a:p>
            <a:pPr algn="l" eaLnBrk="1" hangingPunct="1"/>
            <a:r>
              <a:rPr lang="es-ES" sz="1000" b="1" i="1">
                <a:solidFill>
                  <a:srgbClr val="000000"/>
                </a:solidFill>
                <a:latin typeface="Calibri" pitchFamily="34" charset="0"/>
                <a:cs typeface="Arial" charset="0"/>
              </a:rPr>
              <a:t> SDCCAG8, TRIM32, TTC8 </a:t>
            </a:r>
          </a:p>
        </p:txBody>
      </p:sp>
      <p:sp>
        <p:nvSpPr>
          <p:cNvPr id="24626" name="Rectangle 2"/>
          <p:cNvSpPr>
            <a:spLocks noGrp="1" noChangeArrowheads="1"/>
          </p:cNvSpPr>
          <p:nvPr>
            <p:ph type="title"/>
          </p:nvPr>
        </p:nvSpPr>
        <p:spPr>
          <a:xfrm>
            <a:off x="0" y="260648"/>
            <a:ext cx="9144000" cy="792162"/>
          </a:xfrm>
        </p:spPr>
        <p:txBody>
          <a:bodyPr/>
          <a:lstStyle/>
          <a:p>
            <a:r>
              <a:rPr lang="en-US" sz="4000" b="1" dirty="0" smtClean="0">
                <a:solidFill>
                  <a:schemeClr val="tx1"/>
                </a:solidFill>
                <a:effectLst>
                  <a:outerShdw blurRad="38100" dist="38100" dir="2700000" algn="tl">
                    <a:srgbClr val="000000">
                      <a:alpha val="43137"/>
                    </a:srgbClr>
                  </a:outerShdw>
                </a:effectLst>
                <a:latin typeface="Calibri" pitchFamily="34" charset="0"/>
                <a:ea typeface="Calibri" pitchFamily="34" charset="0"/>
                <a:cs typeface="Calibri" pitchFamily="34" charset="0"/>
              </a:rPr>
              <a:t>Network analysis</a:t>
            </a:r>
            <a:r>
              <a:rPr lang="en-US" sz="3200" b="1" dirty="0" smtClean="0">
                <a:solidFill>
                  <a:schemeClr val="tx1"/>
                </a:solidFill>
                <a:effectLst>
                  <a:outerShdw blurRad="38100" dist="38100" dir="2700000" algn="tl">
                    <a:srgbClr val="000000">
                      <a:alpha val="43137"/>
                    </a:srgbClr>
                  </a:outerShdw>
                </a:effectLst>
                <a:latin typeface="Calibri" pitchFamily="34" charset="0"/>
                <a:ea typeface="Calibri" pitchFamily="34" charset="0"/>
                <a:cs typeface="Calibri" pitchFamily="34" charset="0"/>
              </a:rPr>
              <a:t>.</a:t>
            </a:r>
            <a:br>
              <a:rPr lang="en-US" sz="3200" b="1" dirty="0" smtClean="0">
                <a:solidFill>
                  <a:schemeClr val="tx1"/>
                </a:solidFill>
                <a:effectLst>
                  <a:outerShdw blurRad="38100" dist="38100" dir="2700000" algn="tl">
                    <a:srgbClr val="000000">
                      <a:alpha val="43137"/>
                    </a:srgbClr>
                  </a:outerShdw>
                </a:effectLst>
                <a:latin typeface="Calibri" pitchFamily="34" charset="0"/>
                <a:ea typeface="Calibri" pitchFamily="34" charset="0"/>
                <a:cs typeface="Calibri" pitchFamily="34" charset="0"/>
              </a:rPr>
            </a:br>
            <a:r>
              <a:rPr lang="en-US" sz="2400" b="1" dirty="0" smtClean="0">
                <a:solidFill>
                  <a:schemeClr val="tx1"/>
                </a:solidFill>
                <a:effectLst>
                  <a:outerShdw blurRad="38100" dist="38100" dir="2700000" algn="tl">
                    <a:srgbClr val="000000">
                      <a:alpha val="43137"/>
                    </a:srgbClr>
                  </a:outerShdw>
                </a:effectLst>
                <a:latin typeface="Calibri" pitchFamily="34" charset="0"/>
                <a:ea typeface="Calibri" pitchFamily="34" charset="0"/>
                <a:cs typeface="Calibri" pitchFamily="34" charset="0"/>
              </a:rPr>
              <a:t>Is genetic overlapping among IRDs related to protein interaction?</a:t>
            </a:r>
          </a:p>
        </p:txBody>
      </p:sp>
      <p:sp>
        <p:nvSpPr>
          <p:cNvPr id="24627" name="50 CuadroTexto"/>
          <p:cNvSpPr txBox="1">
            <a:spLocks noChangeArrowheads="1"/>
          </p:cNvSpPr>
          <p:nvPr/>
        </p:nvSpPr>
        <p:spPr bwMode="auto">
          <a:xfrm>
            <a:off x="6357950" y="3929064"/>
            <a:ext cx="263514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_tradnl" sz="1200" b="1" smtClean="0">
                <a:solidFill>
                  <a:srgbClr val="000000"/>
                </a:solidFill>
                <a:latin typeface="Calibri" pitchFamily="34" charset="0"/>
              </a:rPr>
              <a:t>LCA-</a:t>
            </a:r>
            <a:r>
              <a:rPr lang="es-ES_tradnl" sz="1200" smtClean="0">
                <a:solidFill>
                  <a:srgbClr val="000000"/>
                </a:solidFill>
                <a:latin typeface="Calibri" pitchFamily="34" charset="0"/>
              </a:rPr>
              <a:t>Leber Congenital Amaurosis</a:t>
            </a:r>
          </a:p>
          <a:p>
            <a:pPr algn="l" eaLnBrk="1" hangingPunct="1"/>
            <a:r>
              <a:rPr lang="es-ES_tradnl" sz="1200" b="1" smtClean="0">
                <a:solidFill>
                  <a:srgbClr val="000000"/>
                </a:solidFill>
                <a:latin typeface="Calibri" pitchFamily="34" charset="0"/>
              </a:rPr>
              <a:t>CORD/COD- </a:t>
            </a:r>
            <a:r>
              <a:rPr lang="es-ES" sz="1200" smtClean="0">
                <a:solidFill>
                  <a:srgbClr val="000000"/>
                </a:solidFill>
                <a:latin typeface="Calibri" pitchFamily="34" charset="0"/>
              </a:rPr>
              <a:t>Cone and cone-rod dystro.</a:t>
            </a:r>
            <a:endParaRPr lang="es-ES_tradnl" sz="1200" b="1" smtClean="0">
              <a:solidFill>
                <a:srgbClr val="000000"/>
              </a:solidFill>
              <a:latin typeface="Calibri" pitchFamily="34" charset="0"/>
            </a:endParaRPr>
          </a:p>
          <a:p>
            <a:pPr algn="l" eaLnBrk="1" hangingPunct="1"/>
            <a:r>
              <a:rPr lang="es-ES_tradnl" sz="1200" b="1" smtClean="0">
                <a:solidFill>
                  <a:srgbClr val="000000"/>
                </a:solidFill>
                <a:latin typeface="Calibri" pitchFamily="34" charset="0"/>
              </a:rPr>
              <a:t>CVD- </a:t>
            </a:r>
            <a:r>
              <a:rPr lang="es-ES" sz="1200" smtClean="0">
                <a:solidFill>
                  <a:srgbClr val="000000"/>
                </a:solidFill>
                <a:latin typeface="Calibri" pitchFamily="34" charset="0"/>
              </a:rPr>
              <a:t>Colour Vision Defects</a:t>
            </a:r>
            <a:endParaRPr lang="es-ES_tradnl" sz="1200" b="1" smtClean="0">
              <a:solidFill>
                <a:srgbClr val="000000"/>
              </a:solidFill>
              <a:latin typeface="Calibri" pitchFamily="34" charset="0"/>
            </a:endParaRPr>
          </a:p>
          <a:p>
            <a:pPr algn="l" eaLnBrk="1" hangingPunct="1"/>
            <a:r>
              <a:rPr lang="es-ES_tradnl" sz="1200" b="1" smtClean="0">
                <a:solidFill>
                  <a:srgbClr val="000000"/>
                </a:solidFill>
                <a:latin typeface="Calibri" pitchFamily="34" charset="0"/>
              </a:rPr>
              <a:t>MD- </a:t>
            </a:r>
            <a:r>
              <a:rPr lang="es-ES_tradnl" sz="1200" smtClean="0">
                <a:solidFill>
                  <a:srgbClr val="000000"/>
                </a:solidFill>
                <a:latin typeface="Calibri" pitchFamily="34" charset="0"/>
              </a:rPr>
              <a:t>Macular Degeneration</a:t>
            </a:r>
          </a:p>
          <a:p>
            <a:pPr algn="l" eaLnBrk="1" hangingPunct="1"/>
            <a:r>
              <a:rPr lang="es-ES" sz="1200" b="1" smtClean="0">
                <a:solidFill>
                  <a:srgbClr val="000000"/>
                </a:solidFill>
                <a:latin typeface="Calibri" pitchFamily="34" charset="0"/>
              </a:rPr>
              <a:t>ERVR/EVR- </a:t>
            </a:r>
            <a:r>
              <a:rPr lang="es-ES" sz="1200" smtClean="0">
                <a:solidFill>
                  <a:srgbClr val="000000"/>
                </a:solidFill>
                <a:latin typeface="Calibri" pitchFamily="34" charset="0"/>
              </a:rPr>
              <a:t>Erosive and Exudative </a:t>
            </a:r>
          </a:p>
          <a:p>
            <a:pPr algn="l" eaLnBrk="1" hangingPunct="1"/>
            <a:r>
              <a:rPr lang="es-ES" sz="1200" smtClean="0">
                <a:solidFill>
                  <a:srgbClr val="000000"/>
                </a:solidFill>
                <a:latin typeface="Calibri" pitchFamily="34" charset="0"/>
              </a:rPr>
              <a:t>Vitreoretinopathies</a:t>
            </a:r>
            <a:endParaRPr lang="es-ES_tradnl" sz="1200" smtClean="0">
              <a:solidFill>
                <a:srgbClr val="000000"/>
              </a:solidFill>
              <a:latin typeface="Calibri" pitchFamily="34" charset="0"/>
            </a:endParaRPr>
          </a:p>
          <a:p>
            <a:pPr algn="l" eaLnBrk="1" hangingPunct="1"/>
            <a:r>
              <a:rPr lang="es-ES_tradnl" sz="1200" b="1" smtClean="0">
                <a:solidFill>
                  <a:srgbClr val="000000"/>
                </a:solidFill>
                <a:latin typeface="Calibri" pitchFamily="34" charset="0"/>
              </a:rPr>
              <a:t>USH- </a:t>
            </a:r>
            <a:r>
              <a:rPr lang="es-ES_tradnl" sz="1200" smtClean="0">
                <a:solidFill>
                  <a:srgbClr val="000000"/>
                </a:solidFill>
                <a:latin typeface="Calibri" pitchFamily="34" charset="0"/>
              </a:rPr>
              <a:t>Usher Syndrome</a:t>
            </a:r>
          </a:p>
          <a:p>
            <a:pPr algn="l" eaLnBrk="1" hangingPunct="1"/>
            <a:r>
              <a:rPr lang="es-ES_tradnl" sz="1200" b="1" smtClean="0">
                <a:solidFill>
                  <a:srgbClr val="000000"/>
                </a:solidFill>
                <a:latin typeface="Calibri" pitchFamily="34" charset="0"/>
              </a:rPr>
              <a:t>RP</a:t>
            </a:r>
            <a:r>
              <a:rPr lang="es-ES" sz="1200" b="1" smtClean="0">
                <a:solidFill>
                  <a:srgbClr val="000000"/>
                </a:solidFill>
                <a:latin typeface="Calibri" pitchFamily="34" charset="0"/>
              </a:rPr>
              <a:t>- </a:t>
            </a:r>
            <a:r>
              <a:rPr lang="es-ES" sz="1200" smtClean="0">
                <a:solidFill>
                  <a:srgbClr val="000000"/>
                </a:solidFill>
                <a:latin typeface="Calibri" pitchFamily="34" charset="0"/>
              </a:rPr>
              <a:t>Retinitis Pigmentosa</a:t>
            </a:r>
          </a:p>
          <a:p>
            <a:pPr algn="l" eaLnBrk="1" hangingPunct="1"/>
            <a:r>
              <a:rPr lang="es-ES_tradnl" sz="1200" b="1" smtClean="0">
                <a:solidFill>
                  <a:srgbClr val="000000"/>
                </a:solidFill>
                <a:latin typeface="Calibri" pitchFamily="34" charset="0"/>
              </a:rPr>
              <a:t>NB- </a:t>
            </a:r>
            <a:r>
              <a:rPr lang="es-ES_tradnl" sz="1200" smtClean="0">
                <a:solidFill>
                  <a:srgbClr val="000000"/>
                </a:solidFill>
                <a:latin typeface="Calibri" pitchFamily="34" charset="0"/>
              </a:rPr>
              <a:t>Night Blindness</a:t>
            </a:r>
          </a:p>
          <a:p>
            <a:pPr algn="l" eaLnBrk="1" hangingPunct="1"/>
            <a:r>
              <a:rPr lang="es-ES_tradnl" sz="1200" b="1" smtClean="0">
                <a:solidFill>
                  <a:srgbClr val="000000"/>
                </a:solidFill>
                <a:latin typeface="Calibri" pitchFamily="34" charset="0"/>
              </a:rPr>
              <a:t>BBS- </a:t>
            </a:r>
            <a:r>
              <a:rPr lang="es-ES_tradnl" sz="1200" smtClean="0">
                <a:solidFill>
                  <a:srgbClr val="000000"/>
                </a:solidFill>
                <a:latin typeface="Calibri" pitchFamily="34" charset="0"/>
              </a:rPr>
              <a:t>Bardet-Biedl Syndrome</a:t>
            </a:r>
          </a:p>
        </p:txBody>
      </p:sp>
    </p:spTree>
    <p:extLst>
      <p:ext uri="{BB962C8B-B14F-4D97-AF65-F5344CB8AC3E}">
        <p14:creationId xmlns:p14="http://schemas.microsoft.com/office/powerpoint/2010/main" val="267972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10216" t="22873" r="24824" b="21580"/>
          <a:stretch/>
        </p:blipFill>
        <p:spPr bwMode="auto">
          <a:xfrm>
            <a:off x="52935" y="1765201"/>
            <a:ext cx="9091065" cy="4858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457201" y="274638"/>
            <a:ext cx="6035979" cy="1143000"/>
          </a:xfrm>
        </p:spPr>
        <p:txBody>
          <a:bodyPr/>
          <a:lstStyle/>
          <a:p>
            <a:r>
              <a:rPr lang="en-US" sz="3200" b="1" dirty="0" smtClean="0">
                <a:effectLst>
                  <a:outerShdw blurRad="38100" dist="38100" dir="2700000" algn="tl">
                    <a:srgbClr val="000000">
                      <a:alpha val="43137"/>
                    </a:srgbClr>
                  </a:outerShdw>
                </a:effectLst>
              </a:rPr>
              <a:t>Connectivity among IRDs explain genetic overlap</a:t>
            </a:r>
            <a:endParaRPr lang="en-US" sz="3200" b="1" dirty="0">
              <a:effectLst>
                <a:outerShdw blurRad="38100" dist="38100" dir="2700000" algn="tl">
                  <a:srgbClr val="000000">
                    <a:alpha val="43137"/>
                  </a:srgbClr>
                </a:outerShdw>
              </a:effectLst>
            </a:endParaRPr>
          </a:p>
        </p:txBody>
      </p:sp>
      <p:sp>
        <p:nvSpPr>
          <p:cNvPr id="3" name="2 Elipse"/>
          <p:cNvSpPr/>
          <p:nvPr/>
        </p:nvSpPr>
        <p:spPr>
          <a:xfrm>
            <a:off x="3131840" y="1628800"/>
            <a:ext cx="3672408" cy="158417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4" name="3 Elipse"/>
          <p:cNvSpPr/>
          <p:nvPr/>
        </p:nvSpPr>
        <p:spPr>
          <a:xfrm>
            <a:off x="1043608" y="2060857"/>
            <a:ext cx="2736304" cy="213366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5" name="4 Elipse"/>
          <p:cNvSpPr/>
          <p:nvPr/>
        </p:nvSpPr>
        <p:spPr>
          <a:xfrm>
            <a:off x="251520" y="2780929"/>
            <a:ext cx="2736304" cy="24482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6" name="5 Elipse"/>
          <p:cNvSpPr/>
          <p:nvPr/>
        </p:nvSpPr>
        <p:spPr>
          <a:xfrm rot="21416259">
            <a:off x="1475656" y="2924944"/>
            <a:ext cx="5904656" cy="28083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7" name="6 Elipse"/>
          <p:cNvSpPr/>
          <p:nvPr/>
        </p:nvSpPr>
        <p:spPr>
          <a:xfrm>
            <a:off x="228087" y="4373053"/>
            <a:ext cx="1008112" cy="12961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11" name="50 CuadroTexto"/>
          <p:cNvSpPr txBox="1">
            <a:spLocks noChangeArrowheads="1"/>
          </p:cNvSpPr>
          <p:nvPr/>
        </p:nvSpPr>
        <p:spPr bwMode="auto">
          <a:xfrm>
            <a:off x="6493191" y="150365"/>
            <a:ext cx="263514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_tradnl" sz="1200" b="1" dirty="0" smtClean="0">
                <a:solidFill>
                  <a:srgbClr val="000000"/>
                </a:solidFill>
                <a:latin typeface="Calibri" pitchFamily="34" charset="0"/>
              </a:rPr>
              <a:t>LCA-</a:t>
            </a:r>
            <a:r>
              <a:rPr lang="es-ES_tradnl" sz="1200" dirty="0" err="1" smtClean="0">
                <a:solidFill>
                  <a:srgbClr val="000000"/>
                </a:solidFill>
                <a:latin typeface="Calibri" pitchFamily="34" charset="0"/>
              </a:rPr>
              <a:t>Leber</a:t>
            </a:r>
            <a:r>
              <a:rPr lang="es-ES_tradnl" sz="1200" dirty="0" smtClean="0">
                <a:solidFill>
                  <a:srgbClr val="000000"/>
                </a:solidFill>
                <a:latin typeface="Calibri" pitchFamily="34" charset="0"/>
              </a:rPr>
              <a:t> </a:t>
            </a:r>
            <a:r>
              <a:rPr lang="es-ES_tradnl" sz="1200" dirty="0" err="1" smtClean="0">
                <a:solidFill>
                  <a:srgbClr val="000000"/>
                </a:solidFill>
                <a:latin typeface="Calibri" pitchFamily="34" charset="0"/>
              </a:rPr>
              <a:t>Congenital</a:t>
            </a:r>
            <a:r>
              <a:rPr lang="es-ES_tradnl" sz="1200" dirty="0" smtClean="0">
                <a:solidFill>
                  <a:srgbClr val="000000"/>
                </a:solidFill>
                <a:latin typeface="Calibri" pitchFamily="34" charset="0"/>
              </a:rPr>
              <a:t> Amaurosis</a:t>
            </a:r>
          </a:p>
          <a:p>
            <a:pPr algn="l" eaLnBrk="1" hangingPunct="1"/>
            <a:r>
              <a:rPr lang="es-ES_tradnl" sz="1200" b="1" dirty="0" smtClean="0">
                <a:solidFill>
                  <a:srgbClr val="000000"/>
                </a:solidFill>
                <a:latin typeface="Calibri" pitchFamily="34" charset="0"/>
              </a:rPr>
              <a:t>CORD/COD- </a:t>
            </a:r>
            <a:r>
              <a:rPr lang="es-ES" sz="1200" dirty="0" err="1" smtClean="0">
                <a:solidFill>
                  <a:srgbClr val="000000"/>
                </a:solidFill>
                <a:latin typeface="Calibri" pitchFamily="34" charset="0"/>
              </a:rPr>
              <a:t>Cone</a:t>
            </a:r>
            <a:r>
              <a:rPr lang="es-ES" sz="1200" dirty="0" smtClean="0">
                <a:solidFill>
                  <a:srgbClr val="000000"/>
                </a:solidFill>
                <a:latin typeface="Calibri" pitchFamily="34" charset="0"/>
              </a:rPr>
              <a:t> and </a:t>
            </a:r>
            <a:r>
              <a:rPr lang="es-ES" sz="1200" dirty="0" err="1" smtClean="0">
                <a:solidFill>
                  <a:srgbClr val="000000"/>
                </a:solidFill>
                <a:latin typeface="Calibri" pitchFamily="34" charset="0"/>
              </a:rPr>
              <a:t>cone-rod</a:t>
            </a:r>
            <a:r>
              <a:rPr lang="es-ES" sz="1200" dirty="0" smtClean="0">
                <a:solidFill>
                  <a:srgbClr val="000000"/>
                </a:solidFill>
                <a:latin typeface="Calibri" pitchFamily="34" charset="0"/>
              </a:rPr>
              <a:t> </a:t>
            </a:r>
            <a:r>
              <a:rPr lang="es-ES" sz="1200" dirty="0" err="1" smtClean="0">
                <a:solidFill>
                  <a:srgbClr val="000000"/>
                </a:solidFill>
                <a:latin typeface="Calibri" pitchFamily="34" charset="0"/>
              </a:rPr>
              <a:t>dystro</a:t>
            </a:r>
            <a:r>
              <a:rPr lang="es-ES" sz="1200" dirty="0" smtClean="0">
                <a:solidFill>
                  <a:srgbClr val="000000"/>
                </a:solidFill>
                <a:latin typeface="Calibri" pitchFamily="34" charset="0"/>
              </a:rPr>
              <a:t>.</a:t>
            </a:r>
            <a:endParaRPr lang="es-ES_tradnl" sz="1200" b="1"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CVD- </a:t>
            </a:r>
            <a:r>
              <a:rPr lang="es-ES" sz="1200" dirty="0" err="1" smtClean="0">
                <a:solidFill>
                  <a:srgbClr val="000000"/>
                </a:solidFill>
                <a:latin typeface="Calibri" pitchFamily="34" charset="0"/>
              </a:rPr>
              <a:t>Colour</a:t>
            </a:r>
            <a:r>
              <a:rPr lang="es-ES" sz="1200" dirty="0" smtClean="0">
                <a:solidFill>
                  <a:srgbClr val="000000"/>
                </a:solidFill>
                <a:latin typeface="Calibri" pitchFamily="34" charset="0"/>
              </a:rPr>
              <a:t> </a:t>
            </a:r>
            <a:r>
              <a:rPr lang="es-ES" sz="1200" dirty="0" err="1" smtClean="0">
                <a:solidFill>
                  <a:srgbClr val="000000"/>
                </a:solidFill>
                <a:latin typeface="Calibri" pitchFamily="34" charset="0"/>
              </a:rPr>
              <a:t>Vision</a:t>
            </a:r>
            <a:r>
              <a:rPr lang="es-ES" sz="1200" dirty="0" smtClean="0">
                <a:solidFill>
                  <a:srgbClr val="000000"/>
                </a:solidFill>
                <a:latin typeface="Calibri" pitchFamily="34" charset="0"/>
              </a:rPr>
              <a:t> </a:t>
            </a:r>
            <a:r>
              <a:rPr lang="es-ES" sz="1200" dirty="0" err="1" smtClean="0">
                <a:solidFill>
                  <a:srgbClr val="000000"/>
                </a:solidFill>
                <a:latin typeface="Calibri" pitchFamily="34" charset="0"/>
              </a:rPr>
              <a:t>Defects</a:t>
            </a:r>
            <a:endParaRPr lang="es-ES_tradnl" sz="1200" b="1"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MD- </a:t>
            </a:r>
            <a:r>
              <a:rPr lang="es-ES_tradnl" sz="1200" smtClean="0">
                <a:solidFill>
                  <a:srgbClr val="000000"/>
                </a:solidFill>
                <a:latin typeface="Calibri" pitchFamily="34" charset="0"/>
              </a:rPr>
              <a:t>Macular Degeneration</a:t>
            </a:r>
            <a:endParaRPr lang="es-ES_tradnl" sz="1200" dirty="0" smtClean="0">
              <a:solidFill>
                <a:srgbClr val="000000"/>
              </a:solidFill>
              <a:latin typeface="Calibri" pitchFamily="34" charset="0"/>
            </a:endParaRPr>
          </a:p>
          <a:p>
            <a:pPr algn="l" eaLnBrk="1" hangingPunct="1"/>
            <a:r>
              <a:rPr lang="es-ES" sz="1200" b="1" dirty="0" smtClean="0">
                <a:solidFill>
                  <a:srgbClr val="000000"/>
                </a:solidFill>
                <a:latin typeface="Calibri" pitchFamily="34" charset="0"/>
              </a:rPr>
              <a:t>ERVR/EVR- </a:t>
            </a:r>
            <a:r>
              <a:rPr lang="es-ES" sz="1200" dirty="0" err="1" smtClean="0">
                <a:solidFill>
                  <a:srgbClr val="000000"/>
                </a:solidFill>
                <a:latin typeface="Calibri" pitchFamily="34" charset="0"/>
              </a:rPr>
              <a:t>Erosive</a:t>
            </a:r>
            <a:r>
              <a:rPr lang="es-ES" sz="1200" dirty="0" smtClean="0">
                <a:solidFill>
                  <a:srgbClr val="000000"/>
                </a:solidFill>
                <a:latin typeface="Calibri" pitchFamily="34" charset="0"/>
              </a:rPr>
              <a:t> and </a:t>
            </a:r>
            <a:r>
              <a:rPr lang="es-ES" sz="1200" dirty="0" err="1" smtClean="0">
                <a:solidFill>
                  <a:srgbClr val="000000"/>
                </a:solidFill>
                <a:latin typeface="Calibri" pitchFamily="34" charset="0"/>
              </a:rPr>
              <a:t>Exudative</a:t>
            </a:r>
            <a:r>
              <a:rPr lang="es-ES" sz="1200" dirty="0" smtClean="0">
                <a:solidFill>
                  <a:srgbClr val="000000"/>
                </a:solidFill>
                <a:latin typeface="Calibri" pitchFamily="34" charset="0"/>
              </a:rPr>
              <a:t> </a:t>
            </a:r>
          </a:p>
          <a:p>
            <a:pPr algn="l" eaLnBrk="1" hangingPunct="1"/>
            <a:r>
              <a:rPr lang="es-ES" sz="1200" dirty="0" err="1" smtClean="0">
                <a:solidFill>
                  <a:srgbClr val="000000"/>
                </a:solidFill>
                <a:latin typeface="Calibri" pitchFamily="34" charset="0"/>
              </a:rPr>
              <a:t>Vitreoretinopathies</a:t>
            </a:r>
            <a:endParaRPr lang="es-ES_tradnl" sz="1200"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USH- </a:t>
            </a:r>
            <a:r>
              <a:rPr lang="es-ES_tradnl" sz="1200" dirty="0" err="1" smtClean="0">
                <a:solidFill>
                  <a:srgbClr val="000000"/>
                </a:solidFill>
                <a:latin typeface="Calibri" pitchFamily="34" charset="0"/>
              </a:rPr>
              <a:t>Usher</a:t>
            </a:r>
            <a:r>
              <a:rPr lang="es-ES_tradnl" sz="1200" dirty="0" smtClean="0">
                <a:solidFill>
                  <a:srgbClr val="000000"/>
                </a:solidFill>
                <a:latin typeface="Calibri" pitchFamily="34" charset="0"/>
              </a:rPr>
              <a:t> </a:t>
            </a:r>
            <a:r>
              <a:rPr lang="es-ES_tradnl" sz="1200" dirty="0" err="1" smtClean="0">
                <a:solidFill>
                  <a:srgbClr val="000000"/>
                </a:solidFill>
                <a:latin typeface="Calibri" pitchFamily="34" charset="0"/>
              </a:rPr>
              <a:t>Syndrome</a:t>
            </a:r>
            <a:endParaRPr lang="es-ES_tradnl" sz="1200"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RP</a:t>
            </a:r>
            <a:r>
              <a:rPr lang="es-ES" sz="1200" b="1" dirty="0" smtClean="0">
                <a:solidFill>
                  <a:srgbClr val="000000"/>
                </a:solidFill>
                <a:latin typeface="Calibri" pitchFamily="34" charset="0"/>
              </a:rPr>
              <a:t>- </a:t>
            </a:r>
            <a:r>
              <a:rPr lang="es-ES" sz="1200" dirty="0" smtClean="0">
                <a:solidFill>
                  <a:srgbClr val="000000"/>
                </a:solidFill>
                <a:latin typeface="Calibri" pitchFamily="34" charset="0"/>
              </a:rPr>
              <a:t>Retinitis </a:t>
            </a:r>
            <a:r>
              <a:rPr lang="es-ES" sz="1200" dirty="0" err="1" smtClean="0">
                <a:solidFill>
                  <a:srgbClr val="000000"/>
                </a:solidFill>
                <a:latin typeface="Calibri" pitchFamily="34" charset="0"/>
              </a:rPr>
              <a:t>Pigmentosa</a:t>
            </a:r>
            <a:endParaRPr lang="es-ES" sz="1200"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NB- </a:t>
            </a:r>
            <a:r>
              <a:rPr lang="es-ES_tradnl" sz="1200" dirty="0" err="1" smtClean="0">
                <a:solidFill>
                  <a:srgbClr val="000000"/>
                </a:solidFill>
                <a:latin typeface="Calibri" pitchFamily="34" charset="0"/>
              </a:rPr>
              <a:t>Night</a:t>
            </a:r>
            <a:r>
              <a:rPr lang="es-ES_tradnl" sz="1200" dirty="0" smtClean="0">
                <a:solidFill>
                  <a:srgbClr val="000000"/>
                </a:solidFill>
                <a:latin typeface="Calibri" pitchFamily="34" charset="0"/>
              </a:rPr>
              <a:t> </a:t>
            </a:r>
            <a:r>
              <a:rPr lang="es-ES_tradnl" sz="1200" dirty="0" err="1" smtClean="0">
                <a:solidFill>
                  <a:srgbClr val="000000"/>
                </a:solidFill>
                <a:latin typeface="Calibri" pitchFamily="34" charset="0"/>
              </a:rPr>
              <a:t>Blindness</a:t>
            </a:r>
            <a:endParaRPr lang="es-ES_tradnl" sz="1200" dirty="0" smtClean="0">
              <a:solidFill>
                <a:srgbClr val="000000"/>
              </a:solidFill>
              <a:latin typeface="Calibri" pitchFamily="34" charset="0"/>
            </a:endParaRPr>
          </a:p>
          <a:p>
            <a:pPr algn="l" eaLnBrk="1" hangingPunct="1"/>
            <a:r>
              <a:rPr lang="es-ES_tradnl" sz="1200" b="1" dirty="0" smtClean="0">
                <a:solidFill>
                  <a:srgbClr val="000000"/>
                </a:solidFill>
                <a:latin typeface="Calibri" pitchFamily="34" charset="0"/>
              </a:rPr>
              <a:t>BBS- </a:t>
            </a:r>
            <a:r>
              <a:rPr lang="es-ES_tradnl" sz="1200" dirty="0" err="1" smtClean="0">
                <a:solidFill>
                  <a:srgbClr val="000000"/>
                </a:solidFill>
                <a:latin typeface="Calibri" pitchFamily="34" charset="0"/>
              </a:rPr>
              <a:t>Bardet-Biedl</a:t>
            </a:r>
            <a:r>
              <a:rPr lang="es-ES_tradnl" sz="1200" dirty="0" smtClean="0">
                <a:solidFill>
                  <a:srgbClr val="000000"/>
                </a:solidFill>
                <a:latin typeface="Calibri" pitchFamily="34" charset="0"/>
              </a:rPr>
              <a:t> </a:t>
            </a:r>
            <a:r>
              <a:rPr lang="es-ES_tradnl" sz="1200" dirty="0" err="1" smtClean="0">
                <a:solidFill>
                  <a:srgbClr val="000000"/>
                </a:solidFill>
                <a:latin typeface="Calibri" pitchFamily="34" charset="0"/>
              </a:rPr>
              <a:t>Syndrome</a:t>
            </a:r>
            <a:endParaRPr lang="es-ES_tradnl" sz="1200" dirty="0" smtClean="0">
              <a:solidFill>
                <a:srgbClr val="000000"/>
              </a:solidFill>
              <a:latin typeface="Calibri" pitchFamily="34" charset="0"/>
            </a:endParaRPr>
          </a:p>
        </p:txBody>
      </p:sp>
      <p:sp>
        <p:nvSpPr>
          <p:cNvPr id="12" name="149 CuadroTexto"/>
          <p:cNvSpPr txBox="1">
            <a:spLocks noChangeArrowheads="1"/>
          </p:cNvSpPr>
          <p:nvPr/>
        </p:nvSpPr>
        <p:spPr bwMode="auto">
          <a:xfrm>
            <a:off x="6084180" y="2370378"/>
            <a:ext cx="5533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_tradnl" sz="1800" b="1" dirty="0" smtClean="0">
                <a:solidFill>
                  <a:srgbClr val="000000"/>
                </a:solidFill>
                <a:latin typeface="Calibri" pitchFamily="34" charset="0"/>
              </a:rPr>
              <a:t>BBS</a:t>
            </a:r>
            <a:endParaRPr lang="es-ES" sz="1800" b="1" dirty="0" smtClean="0">
              <a:solidFill>
                <a:srgbClr val="000000"/>
              </a:solidFill>
              <a:latin typeface="Calibri" pitchFamily="34" charset="0"/>
            </a:endParaRPr>
          </a:p>
        </p:txBody>
      </p:sp>
      <p:sp>
        <p:nvSpPr>
          <p:cNvPr id="13" name="Text Box 48"/>
          <p:cNvSpPr txBox="1">
            <a:spLocks noChangeArrowheads="1"/>
          </p:cNvSpPr>
          <p:nvPr/>
        </p:nvSpPr>
        <p:spPr bwMode="auto">
          <a:xfrm>
            <a:off x="2084439" y="2035416"/>
            <a:ext cx="540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LCA</a:t>
            </a:r>
          </a:p>
        </p:txBody>
      </p:sp>
      <p:sp>
        <p:nvSpPr>
          <p:cNvPr id="14" name="Text Box 42"/>
          <p:cNvSpPr txBox="1">
            <a:spLocks noChangeArrowheads="1"/>
          </p:cNvSpPr>
          <p:nvPr/>
        </p:nvSpPr>
        <p:spPr bwMode="auto">
          <a:xfrm>
            <a:off x="52950" y="3350465"/>
            <a:ext cx="12569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CORD/COD</a:t>
            </a:r>
          </a:p>
        </p:txBody>
      </p:sp>
      <p:sp>
        <p:nvSpPr>
          <p:cNvPr id="15" name="Text Box 45"/>
          <p:cNvSpPr txBox="1">
            <a:spLocks noChangeArrowheads="1"/>
          </p:cNvSpPr>
          <p:nvPr/>
        </p:nvSpPr>
        <p:spPr bwMode="auto">
          <a:xfrm>
            <a:off x="251533" y="5021126"/>
            <a:ext cx="5886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CVD</a:t>
            </a:r>
          </a:p>
        </p:txBody>
      </p:sp>
      <p:sp>
        <p:nvSpPr>
          <p:cNvPr id="8" name="7 Elipse"/>
          <p:cNvSpPr/>
          <p:nvPr/>
        </p:nvSpPr>
        <p:spPr>
          <a:xfrm>
            <a:off x="1256263" y="4194524"/>
            <a:ext cx="1947588" cy="19707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17" name="Text Box 47"/>
          <p:cNvSpPr txBox="1">
            <a:spLocks noChangeArrowheads="1"/>
          </p:cNvSpPr>
          <p:nvPr/>
        </p:nvSpPr>
        <p:spPr bwMode="auto">
          <a:xfrm>
            <a:off x="1873883" y="5639455"/>
            <a:ext cx="5325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MD</a:t>
            </a:r>
          </a:p>
        </p:txBody>
      </p:sp>
      <p:sp>
        <p:nvSpPr>
          <p:cNvPr id="18" name="Text Box 49"/>
          <p:cNvSpPr txBox="1">
            <a:spLocks noChangeArrowheads="1"/>
          </p:cNvSpPr>
          <p:nvPr/>
        </p:nvSpPr>
        <p:spPr bwMode="auto">
          <a:xfrm>
            <a:off x="2725816" y="5915491"/>
            <a:ext cx="11676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ERVR/EVR</a:t>
            </a:r>
          </a:p>
        </p:txBody>
      </p:sp>
      <p:sp>
        <p:nvSpPr>
          <p:cNvPr id="9" name="8 Elipse"/>
          <p:cNvSpPr/>
          <p:nvPr/>
        </p:nvSpPr>
        <p:spPr>
          <a:xfrm rot="592294">
            <a:off x="2602085" y="5330821"/>
            <a:ext cx="2113240" cy="1201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10" name="9 Elipse"/>
          <p:cNvSpPr/>
          <p:nvPr/>
        </p:nvSpPr>
        <p:spPr>
          <a:xfrm>
            <a:off x="5652120" y="5229209"/>
            <a:ext cx="1656184" cy="12520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21" name="Text Box 55"/>
          <p:cNvSpPr txBox="1">
            <a:spLocks noChangeArrowheads="1"/>
          </p:cNvSpPr>
          <p:nvPr/>
        </p:nvSpPr>
        <p:spPr bwMode="auto">
          <a:xfrm>
            <a:off x="6804261" y="5842166"/>
            <a:ext cx="11715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sz="1800" b="1" dirty="0" smtClean="0">
                <a:solidFill>
                  <a:srgbClr val="000000"/>
                </a:solidFill>
                <a:latin typeface="Calibri" pitchFamily="34" charset="0"/>
              </a:rPr>
              <a:t>USH</a:t>
            </a:r>
          </a:p>
        </p:txBody>
      </p:sp>
      <p:sp>
        <p:nvSpPr>
          <p:cNvPr id="22" name="Text Box 40"/>
          <p:cNvSpPr txBox="1">
            <a:spLocks noChangeArrowheads="1"/>
          </p:cNvSpPr>
          <p:nvPr/>
        </p:nvSpPr>
        <p:spPr bwMode="auto">
          <a:xfrm>
            <a:off x="6101333" y="4329101"/>
            <a:ext cx="10350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s-ES" sz="1800" b="1" dirty="0" smtClean="0">
                <a:solidFill>
                  <a:srgbClr val="000000"/>
                </a:solidFill>
                <a:latin typeface="Calibri" pitchFamily="34" charset="0"/>
              </a:rPr>
              <a:t>RP</a:t>
            </a:r>
          </a:p>
        </p:txBody>
      </p:sp>
      <p:sp>
        <p:nvSpPr>
          <p:cNvPr id="16" name="15 Elipse"/>
          <p:cNvSpPr/>
          <p:nvPr/>
        </p:nvSpPr>
        <p:spPr>
          <a:xfrm>
            <a:off x="6493180" y="3127682"/>
            <a:ext cx="1895245" cy="12014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24" name="Text Box 50"/>
          <p:cNvSpPr txBox="1">
            <a:spLocks noChangeArrowheads="1"/>
          </p:cNvSpPr>
          <p:nvPr/>
        </p:nvSpPr>
        <p:spPr bwMode="auto">
          <a:xfrm>
            <a:off x="7440801" y="3861140"/>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l" eaLnBrk="1" hangingPunct="1"/>
            <a:r>
              <a:rPr lang="es-ES" sz="1800" b="1" dirty="0" smtClean="0">
                <a:solidFill>
                  <a:srgbClr val="000000"/>
                </a:solidFill>
                <a:latin typeface="Calibri" pitchFamily="34" charset="0"/>
              </a:rPr>
              <a:t>NB</a:t>
            </a:r>
          </a:p>
        </p:txBody>
      </p:sp>
      <p:sp>
        <p:nvSpPr>
          <p:cNvPr id="19" name="18 Rectángulo"/>
          <p:cNvSpPr/>
          <p:nvPr/>
        </p:nvSpPr>
        <p:spPr>
          <a:xfrm>
            <a:off x="7812373" y="5517233"/>
            <a:ext cx="1312559" cy="1129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20" name="19 Rectángulo"/>
          <p:cNvSpPr/>
          <p:nvPr/>
        </p:nvSpPr>
        <p:spPr>
          <a:xfrm>
            <a:off x="52948" y="1556801"/>
            <a:ext cx="1710753" cy="574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srgbClr val="FFFFFF"/>
              </a:solidFill>
            </a:endParaRPr>
          </a:p>
        </p:txBody>
      </p:sp>
      <p:sp>
        <p:nvSpPr>
          <p:cNvPr id="23" name="22 CuadroTexto"/>
          <p:cNvSpPr txBox="1"/>
          <p:nvPr/>
        </p:nvSpPr>
        <p:spPr>
          <a:xfrm>
            <a:off x="104217" y="1578903"/>
            <a:ext cx="3960440" cy="584775"/>
          </a:xfrm>
          <a:prstGeom prst="rect">
            <a:avLst/>
          </a:prstGeom>
          <a:noFill/>
        </p:spPr>
        <p:txBody>
          <a:bodyPr wrap="square" rtlCol="0">
            <a:spAutoFit/>
          </a:bodyPr>
          <a:lstStyle/>
          <a:p>
            <a:pPr algn="l" eaLnBrk="1" hangingPunct="1"/>
            <a:r>
              <a:rPr lang="en-US" sz="1600" dirty="0">
                <a:solidFill>
                  <a:srgbClr val="000000"/>
                </a:solidFill>
                <a:latin typeface="Arial" pitchFamily="34" charset="0"/>
                <a:cs typeface="Arial" pitchFamily="34" charset="0"/>
              </a:rPr>
              <a:t>Significant Clustering coefficient</a:t>
            </a:r>
            <a:r>
              <a:rPr lang="en-US" sz="1600" dirty="0">
                <a:solidFill>
                  <a:srgbClr val="000000"/>
                </a:solidFill>
                <a:latin typeface="Arial" pitchFamily="34" charset="0"/>
                <a:cs typeface="Arial" pitchFamily="34" charset="0"/>
              </a:rPr>
              <a:t>, </a:t>
            </a:r>
            <a:endParaRPr lang="en-US" sz="1600" dirty="0">
              <a:solidFill>
                <a:srgbClr val="000000"/>
              </a:solidFill>
              <a:latin typeface="Arial" pitchFamily="34" charset="0"/>
              <a:cs typeface="Arial" pitchFamily="34" charset="0"/>
            </a:endParaRPr>
          </a:p>
          <a:p>
            <a:pPr algn="l" eaLnBrk="1" hangingPunct="1"/>
            <a:r>
              <a:rPr lang="en-US" sz="1600" dirty="0">
                <a:solidFill>
                  <a:srgbClr val="000000"/>
                </a:solidFill>
                <a:latin typeface="Arial" pitchFamily="34" charset="0"/>
                <a:cs typeface="Arial" pitchFamily="34" charset="0"/>
              </a:rPr>
              <a:t>p-value=0.0103</a:t>
            </a:r>
          </a:p>
        </p:txBody>
      </p:sp>
      <p:sp>
        <p:nvSpPr>
          <p:cNvPr id="25" name="24 CuadroTexto"/>
          <p:cNvSpPr txBox="1"/>
          <p:nvPr/>
        </p:nvSpPr>
        <p:spPr>
          <a:xfrm>
            <a:off x="52935" y="6481240"/>
            <a:ext cx="9071984" cy="338554"/>
          </a:xfrm>
          <a:prstGeom prst="rect">
            <a:avLst/>
          </a:prstGeom>
          <a:noFill/>
        </p:spPr>
        <p:txBody>
          <a:bodyPr wrap="square" rtlCol="0">
            <a:spAutoFit/>
          </a:bodyPr>
          <a:lstStyle/>
          <a:p>
            <a:pPr algn="l" eaLnBrk="1" hangingPunct="1"/>
            <a:r>
              <a:rPr lang="en-US" sz="1600" dirty="0">
                <a:solidFill>
                  <a:srgbClr val="000000"/>
                </a:solidFill>
                <a:latin typeface="Arial" pitchFamily="34" charset="0"/>
                <a:cs typeface="Arial" pitchFamily="34" charset="0"/>
              </a:rPr>
              <a:t>SNOW Tool. </a:t>
            </a:r>
            <a:r>
              <a:rPr lang="en-US" sz="1600" i="1" dirty="0" err="1">
                <a:solidFill>
                  <a:srgbClr val="000000"/>
                </a:solidFill>
                <a:latin typeface="Arial" pitchFamily="34" charset="0"/>
                <a:cs typeface="Arial" pitchFamily="34" charset="0"/>
              </a:rPr>
              <a:t>Minguez</a:t>
            </a:r>
            <a:r>
              <a:rPr lang="en-US" sz="1600" i="1" dirty="0">
                <a:solidFill>
                  <a:srgbClr val="000000"/>
                </a:solidFill>
                <a:latin typeface="Arial" pitchFamily="34" charset="0"/>
                <a:cs typeface="Arial" pitchFamily="34" charset="0"/>
              </a:rPr>
              <a:t> et al., NAR 2009 Implemented in Babelomics (http://www.babelomics.org)</a:t>
            </a:r>
            <a:endParaRPr lang="en-US" sz="1600" i="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0672259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512" y="1595284"/>
            <a:ext cx="3796293" cy="139836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457200" y="116632"/>
            <a:ext cx="8229600" cy="1143000"/>
          </a:xfrm>
        </p:spPr>
        <p:txBody>
          <a:bodyPr/>
          <a:lstStyle/>
          <a:p>
            <a:r>
              <a:rPr lang="en-US" sz="3600" b="1" dirty="0" smtClean="0">
                <a:effectLst>
                  <a:outerShdw blurRad="38100" dist="38100" dir="2700000" algn="tl">
                    <a:srgbClr val="000000">
                      <a:alpha val="43137"/>
                    </a:srgbClr>
                  </a:outerShdw>
                </a:effectLst>
                <a:latin typeface="Arial" pitchFamily="34" charset="0"/>
                <a:cs typeface="Arial" pitchFamily="34" charset="0"/>
              </a:rPr>
              <a:t>Network analysis helps to find disease genes in complex diseases</a:t>
            </a:r>
            <a:endParaRPr lang="en-US" sz="3600" b="1" dirty="0">
              <a:effectLst>
                <a:outerShdw blurRad="38100" dist="38100" dir="2700000" algn="tl">
                  <a:srgbClr val="000000">
                    <a:alpha val="43137"/>
                  </a:srgbClr>
                </a:outerShdw>
              </a:effectLst>
              <a:latin typeface="Arial" pitchFamily="34" charset="0"/>
              <a:cs typeface="Arial" pitchFamily="34" charset="0"/>
            </a:endParaRPr>
          </a:p>
        </p:txBody>
      </p:sp>
      <p:pic>
        <p:nvPicPr>
          <p:cNvPr id="4" name="Picture 2" descr="C:\Users\Ximo\Documents\presentaciones\2013-05-10 Sistemas Genomicos\HSCR-Sp_Fig4.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093" y="3573025"/>
            <a:ext cx="4820239" cy="3165599"/>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321709" y="5077633"/>
            <a:ext cx="3746235" cy="1015663"/>
          </a:xfrm>
          <a:prstGeom prst="rect">
            <a:avLst/>
          </a:prstGeom>
          <a:noFill/>
        </p:spPr>
        <p:txBody>
          <a:bodyPr wrap="square" rtlCol="0">
            <a:spAutoFit/>
          </a:bodyPr>
          <a:lstStyle/>
          <a:p>
            <a:pPr algn="l" eaLnBrk="1" hangingPunct="1"/>
            <a:r>
              <a:rPr lang="en-US" sz="1200" i="1" dirty="0">
                <a:solidFill>
                  <a:prstClr val="black"/>
                </a:solidFill>
                <a:latin typeface="Arial" pitchFamily="34" charset="0"/>
                <a:cs typeface="Arial" pitchFamily="34" charset="0"/>
              </a:rPr>
              <a:t>CHRNA7</a:t>
            </a:r>
            <a:r>
              <a:rPr lang="en-US" sz="1200" dirty="0">
                <a:solidFill>
                  <a:prstClr val="black"/>
                </a:solidFill>
                <a:latin typeface="Arial" pitchFamily="34" charset="0"/>
                <a:cs typeface="Arial" pitchFamily="34" charset="0"/>
              </a:rPr>
              <a:t> </a:t>
            </a:r>
            <a:r>
              <a:rPr lang="en-US" sz="1200" dirty="0">
                <a:solidFill>
                  <a:prstClr val="black"/>
                </a:solidFill>
                <a:latin typeface="Arial" pitchFamily="34" charset="0"/>
                <a:cs typeface="Arial" pitchFamily="34" charset="0"/>
              </a:rPr>
              <a:t>	(rs2175886 p = 0.000607</a:t>
            </a:r>
            <a:r>
              <a:rPr lang="en-US" sz="1200" dirty="0">
                <a:solidFill>
                  <a:prstClr val="black"/>
                </a:solidFill>
                <a:latin typeface="Arial" pitchFamily="34" charset="0"/>
                <a:cs typeface="Arial" pitchFamily="34" charset="0"/>
              </a:rPr>
              <a:t>)</a:t>
            </a:r>
          </a:p>
          <a:p>
            <a:pPr algn="l" eaLnBrk="1" hangingPunct="1"/>
            <a:r>
              <a:rPr lang="en-US" sz="1200" i="1" dirty="0">
                <a:solidFill>
                  <a:prstClr val="black"/>
                </a:solidFill>
                <a:latin typeface="Arial" pitchFamily="34" charset="0"/>
                <a:cs typeface="Arial" pitchFamily="34" charset="0"/>
              </a:rPr>
              <a:t>IQGAP2</a:t>
            </a:r>
            <a:r>
              <a:rPr lang="en-US" sz="1200" dirty="0">
                <a:solidFill>
                  <a:prstClr val="black"/>
                </a:solidFill>
                <a:latin typeface="Arial" pitchFamily="34" charset="0"/>
                <a:cs typeface="Arial" pitchFamily="34" charset="0"/>
              </a:rPr>
              <a:t> 	(rs950643 p = 0.0003585)</a:t>
            </a:r>
          </a:p>
          <a:p>
            <a:pPr algn="l" eaLnBrk="1" hangingPunct="1"/>
            <a:r>
              <a:rPr lang="en-US" sz="1200" i="1" dirty="0">
                <a:solidFill>
                  <a:prstClr val="black"/>
                </a:solidFill>
                <a:latin typeface="Arial" pitchFamily="34" charset="0"/>
                <a:cs typeface="Arial" pitchFamily="34" charset="0"/>
              </a:rPr>
              <a:t>DLC1</a:t>
            </a:r>
            <a:r>
              <a:rPr lang="en-US" sz="1200" dirty="0">
                <a:solidFill>
                  <a:prstClr val="black"/>
                </a:solidFill>
                <a:latin typeface="Arial" pitchFamily="34" charset="0"/>
                <a:cs typeface="Arial" pitchFamily="34" charset="0"/>
              </a:rPr>
              <a:t> 	(</a:t>
            </a:r>
            <a:r>
              <a:rPr lang="en-US" sz="1200" dirty="0">
                <a:solidFill>
                  <a:prstClr val="black"/>
                </a:solidFill>
                <a:latin typeface="Arial" pitchFamily="34" charset="0"/>
                <a:cs typeface="Arial" pitchFamily="34" charset="0"/>
              </a:rPr>
              <a:t>rs1454947 p = 0.007526</a:t>
            </a:r>
            <a:r>
              <a:rPr lang="en-US" sz="1200" dirty="0">
                <a:solidFill>
                  <a:prstClr val="black"/>
                </a:solidFill>
                <a:latin typeface="Arial" pitchFamily="34" charset="0"/>
                <a:cs typeface="Arial" pitchFamily="34" charset="0"/>
              </a:rPr>
              <a:t>)</a:t>
            </a:r>
          </a:p>
          <a:p>
            <a:pPr algn="l" eaLnBrk="1" hangingPunct="1"/>
            <a:r>
              <a:rPr lang="en-US" sz="1200" i="1" dirty="0">
                <a:solidFill>
                  <a:prstClr val="black"/>
                </a:solidFill>
                <a:latin typeface="Arial" pitchFamily="34" charset="0"/>
                <a:cs typeface="Arial" pitchFamily="34" charset="0"/>
              </a:rPr>
              <a:t>RASGEF1A*</a:t>
            </a:r>
            <a:r>
              <a:rPr lang="en-US" sz="1200" dirty="0">
                <a:solidFill>
                  <a:prstClr val="black"/>
                </a:solidFill>
                <a:latin typeface="Arial" pitchFamily="34" charset="0"/>
                <a:cs typeface="Arial" pitchFamily="34" charset="0"/>
              </a:rPr>
              <a:t> (</a:t>
            </a:r>
            <a:r>
              <a:rPr lang="en-US" sz="1200" dirty="0">
                <a:solidFill>
                  <a:prstClr val="black"/>
                </a:solidFill>
                <a:latin typeface="Arial" pitchFamily="34" charset="0"/>
                <a:cs typeface="Arial" pitchFamily="34" charset="0"/>
              </a:rPr>
              <a:t>rs1254964 p = 3.856x10</a:t>
            </a:r>
            <a:r>
              <a:rPr lang="en-US" sz="1200" baseline="30000" dirty="0">
                <a:solidFill>
                  <a:prstClr val="black"/>
                </a:solidFill>
                <a:latin typeface="Arial" pitchFamily="34" charset="0"/>
                <a:cs typeface="Arial" pitchFamily="34" charset="0"/>
              </a:rPr>
              <a:t>-05</a:t>
            </a:r>
            <a:r>
              <a:rPr lang="en-US" sz="1200" dirty="0">
                <a:solidFill>
                  <a:prstClr val="black"/>
                </a:solidFill>
                <a:latin typeface="Arial" pitchFamily="34" charset="0"/>
                <a:cs typeface="Arial" pitchFamily="34" charset="0"/>
              </a:rPr>
              <a:t>)</a:t>
            </a:r>
          </a:p>
          <a:p>
            <a:pPr algn="l" eaLnBrk="1" hangingPunct="1"/>
            <a:r>
              <a:rPr lang="en-US" sz="1200" i="1" dirty="0">
                <a:solidFill>
                  <a:srgbClr val="DEDEDE">
                    <a:lumMod val="50000"/>
                  </a:srgbClr>
                </a:solidFill>
                <a:latin typeface="Arial" pitchFamily="34" charset="0"/>
                <a:cs typeface="Arial" pitchFamily="34" charset="0"/>
              </a:rPr>
              <a:t>*no interactions known (yet)</a:t>
            </a:r>
            <a:endParaRPr lang="en-US" sz="1200" i="1" dirty="0">
              <a:solidFill>
                <a:srgbClr val="DEDEDE">
                  <a:lumMod val="50000"/>
                </a:srgbClr>
              </a:solidFill>
              <a:latin typeface="Arial" pitchFamily="34" charset="0"/>
              <a:cs typeface="Arial" pitchFamily="34" charset="0"/>
            </a:endParaRPr>
          </a:p>
        </p:txBody>
      </p:sp>
      <p:cxnSp>
        <p:nvCxnSpPr>
          <p:cNvPr id="6" name="5 Conector recto de flecha"/>
          <p:cNvCxnSpPr/>
          <p:nvPr/>
        </p:nvCxnSpPr>
        <p:spPr>
          <a:xfrm flipV="1">
            <a:off x="3131840" y="4077074"/>
            <a:ext cx="3600400" cy="107874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7 Conector recto de flecha"/>
          <p:cNvCxnSpPr/>
          <p:nvPr/>
        </p:nvCxnSpPr>
        <p:spPr>
          <a:xfrm>
            <a:off x="3131840" y="5373216"/>
            <a:ext cx="4104456" cy="1440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a:off x="3131840" y="5585464"/>
            <a:ext cx="4392488" cy="1477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12 CuadroTexto"/>
          <p:cNvSpPr txBox="1"/>
          <p:nvPr/>
        </p:nvSpPr>
        <p:spPr>
          <a:xfrm>
            <a:off x="321709" y="6056430"/>
            <a:ext cx="3026155" cy="646331"/>
          </a:xfrm>
          <a:prstGeom prst="rect">
            <a:avLst/>
          </a:prstGeom>
          <a:noFill/>
        </p:spPr>
        <p:txBody>
          <a:bodyPr wrap="square" rtlCol="0">
            <a:spAutoFit/>
          </a:bodyPr>
          <a:lstStyle/>
          <a:p>
            <a:pPr algn="l" eaLnBrk="1" hangingPunct="1"/>
            <a:r>
              <a:rPr lang="en-US" sz="1800" dirty="0">
                <a:solidFill>
                  <a:prstClr val="black"/>
                </a:solidFill>
                <a:latin typeface="Arial" pitchFamily="34" charset="0"/>
                <a:cs typeface="Arial" pitchFamily="34" charset="0"/>
              </a:rPr>
              <a:t>SNPs validated in independent cohorts</a:t>
            </a:r>
            <a:endParaRPr lang="en-US" sz="1800" dirty="0">
              <a:solidFill>
                <a:prstClr val="black"/>
              </a:solidFill>
              <a:latin typeface="Arial" pitchFamily="34" charset="0"/>
              <a:cs typeface="Arial" pitchFamily="34" charset="0"/>
            </a:endParaRPr>
          </a:p>
        </p:txBody>
      </p:sp>
      <p:pic>
        <p:nvPicPr>
          <p:cNvPr id="1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6" y="3331573"/>
            <a:ext cx="3443901" cy="1449834"/>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84" t="1414" r="884" b="45694"/>
          <a:stretch/>
        </p:blipFill>
        <p:spPr bwMode="auto">
          <a:xfrm>
            <a:off x="107507" y="1257363"/>
            <a:ext cx="5076564" cy="207421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61853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88640"/>
            <a:ext cx="8229600" cy="1143000"/>
          </a:xfrm>
        </p:spPr>
        <p:txBody>
          <a:bodyPr/>
          <a:lstStyle/>
          <a:p>
            <a:r>
              <a:rPr lang="en-US" sz="3600" b="1" dirty="0" smtClean="0">
                <a:effectLst>
                  <a:outerShdw blurRad="38100" dist="38100" dir="2700000" algn="tl">
                    <a:srgbClr val="000000">
                      <a:alpha val="43137"/>
                    </a:srgbClr>
                  </a:outerShdw>
                </a:effectLst>
              </a:rPr>
              <a:t>Software that detects the most significant sub-network within a list of genes</a:t>
            </a:r>
            <a:endParaRPr lang="en-US" sz="3600" b="1" dirty="0">
              <a:effectLst>
                <a:outerShdw blurRad="38100" dist="38100" dir="2700000" algn="tl">
                  <a:srgbClr val="000000">
                    <a:alpha val="43137"/>
                  </a:srgbClr>
                </a:outerShdw>
              </a:effectLst>
            </a:endParaRP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1882045"/>
            <a:ext cx="3222254" cy="11869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12976"/>
            <a:ext cx="3443901" cy="1449835"/>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655" y="1345163"/>
            <a:ext cx="5301788" cy="259679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26" y="3941956"/>
            <a:ext cx="5292080" cy="291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395536" y="4941168"/>
            <a:ext cx="3006231" cy="1446550"/>
          </a:xfrm>
          <a:prstGeom prst="rect">
            <a:avLst/>
          </a:prstGeom>
          <a:noFill/>
        </p:spPr>
        <p:txBody>
          <a:bodyPr wrap="square" rtlCol="0">
            <a:spAutoFit/>
          </a:bodyPr>
          <a:lstStyle/>
          <a:p>
            <a:pPr algn="l" eaLnBrk="1" hangingPunct="1"/>
            <a:r>
              <a:rPr lang="en-US" sz="1800" dirty="0">
                <a:solidFill>
                  <a:prstClr val="black"/>
                </a:solidFill>
                <a:latin typeface="Arial" pitchFamily="34" charset="0"/>
                <a:cs typeface="Arial" pitchFamily="34" charset="0"/>
              </a:rPr>
              <a:t>Network analysis and the interactive, web-based network viewer </a:t>
            </a:r>
            <a:r>
              <a:rPr lang="en-US" sz="1800" dirty="0" err="1">
                <a:solidFill>
                  <a:prstClr val="black"/>
                </a:solidFill>
                <a:latin typeface="Arial" pitchFamily="34" charset="0"/>
                <a:cs typeface="Arial" pitchFamily="34" charset="0"/>
              </a:rPr>
              <a:t>CellMaps</a:t>
            </a:r>
            <a:endParaRPr lang="en-US" sz="1800" dirty="0">
              <a:solidFill>
                <a:prstClr val="black"/>
              </a:solidFill>
              <a:latin typeface="Arial" pitchFamily="34" charset="0"/>
              <a:cs typeface="Arial" pitchFamily="34" charset="0"/>
            </a:endParaRPr>
          </a:p>
          <a:p>
            <a:pPr algn="l" eaLnBrk="1" hangingPunct="1"/>
            <a:r>
              <a:rPr lang="en-US" sz="1800" dirty="0">
                <a:solidFill>
                  <a:prstClr val="black"/>
                </a:solidFill>
                <a:latin typeface="Arial" pitchFamily="34" charset="0"/>
                <a:cs typeface="Arial" pitchFamily="34" charset="0"/>
              </a:rPr>
              <a:t> </a:t>
            </a:r>
            <a:r>
              <a:rPr lang="en-US" sz="1600" dirty="0">
                <a:solidFill>
                  <a:srgbClr val="6600FF"/>
                </a:solidFill>
                <a:latin typeface="Arial" pitchFamily="34" charset="0"/>
                <a:cs typeface="Arial" pitchFamily="34" charset="0"/>
              </a:rPr>
              <a:t>http://cellmaps.babelomics.org/</a:t>
            </a:r>
          </a:p>
        </p:txBody>
      </p:sp>
    </p:spTree>
    <p:extLst>
      <p:ext uri="{BB962C8B-B14F-4D97-AF65-F5344CB8AC3E}">
        <p14:creationId xmlns:p14="http://schemas.microsoft.com/office/powerpoint/2010/main" val="3615784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3608" y="274638"/>
            <a:ext cx="7128792" cy="1143000"/>
          </a:xfrm>
        </p:spPr>
        <p:txBody>
          <a:bodyPr/>
          <a:lstStyle/>
          <a:p>
            <a:r>
              <a:rPr lang="en-US" sz="4000" b="1" dirty="0" smtClean="0">
                <a:effectLst>
                  <a:outerShdw blurRad="38100" dist="38100" dir="2700000" algn="tl">
                    <a:srgbClr val="000000">
                      <a:alpha val="43137"/>
                    </a:srgbClr>
                  </a:outerShdw>
                </a:effectLst>
              </a:rPr>
              <a:t>From gene-based to function-based perspective</a:t>
            </a:r>
            <a:endParaRPr lang="en-US" sz="4000" b="1" dirty="0">
              <a:effectLst>
                <a:outerShdw blurRad="38100" dist="38100" dir="2700000" algn="tl">
                  <a:srgbClr val="000000">
                    <a:alpha val="43137"/>
                  </a:srgbClr>
                </a:outerShdw>
              </a:effectLst>
            </a:endParaRPr>
          </a:p>
        </p:txBody>
      </p:sp>
      <p:graphicFrame>
        <p:nvGraphicFramePr>
          <p:cNvPr id="7" name="6 Tabla"/>
          <p:cNvGraphicFramePr>
            <a:graphicFrameLocks noGrp="1"/>
          </p:cNvGraphicFramePr>
          <p:nvPr>
            <p:extLst>
              <p:ext uri="{D42A27DB-BD31-4B8C-83A1-F6EECF244321}">
                <p14:modId xmlns:p14="http://schemas.microsoft.com/office/powerpoint/2010/main" val="2999780087"/>
              </p:ext>
            </p:extLst>
          </p:nvPr>
        </p:nvGraphicFramePr>
        <p:xfrm>
          <a:off x="1511658" y="1852733"/>
          <a:ext cx="6048676" cy="3745389"/>
        </p:xfrm>
        <a:graphic>
          <a:graphicData uri="http://schemas.openxmlformats.org/drawingml/2006/table">
            <a:tbl>
              <a:tblPr firstRow="1" firstCol="1" bandRow="1">
                <a:tableStyleId>{073A0DAA-6AF3-43AB-8588-CEC1D06C72B9}</a:tableStyleId>
              </a:tblPr>
              <a:tblGrid>
                <a:gridCol w="1512169"/>
                <a:gridCol w="1512169"/>
                <a:gridCol w="1512169"/>
                <a:gridCol w="1512169"/>
              </a:tblGrid>
              <a:tr h="1002189">
                <a:tc>
                  <a:txBody>
                    <a:bodyPr/>
                    <a:lstStyle/>
                    <a:p>
                      <a:endParaRPr lang="en-US" sz="1800" dirty="0"/>
                    </a:p>
                  </a:txBody>
                  <a:tcPr/>
                </a:tc>
                <a:tc>
                  <a:txBody>
                    <a:bodyPr/>
                    <a:lstStyle/>
                    <a:p>
                      <a:r>
                        <a:rPr lang="en-US" sz="1800" dirty="0" smtClean="0"/>
                        <a:t>SNPs</a:t>
                      </a:r>
                      <a:r>
                        <a:rPr lang="en-US" sz="1800" smtClean="0"/>
                        <a:t>, gene </a:t>
                      </a:r>
                      <a:r>
                        <a:rPr lang="en-US" sz="1800" dirty="0" smtClean="0"/>
                        <a:t>expression, etc.</a:t>
                      </a:r>
                      <a:endParaRPr lang="en-US" sz="1800" dirty="0"/>
                    </a:p>
                  </a:txBody>
                  <a:tcPr/>
                </a:tc>
                <a:tc>
                  <a:txBody>
                    <a:bodyPr/>
                    <a:lstStyle/>
                    <a:p>
                      <a:r>
                        <a:rPr lang="en-US" sz="1800" dirty="0" smtClean="0"/>
                        <a:t>GO</a:t>
                      </a:r>
                      <a:endParaRPr lang="en-US" sz="1800" dirty="0"/>
                    </a:p>
                  </a:txBody>
                  <a:tcPr/>
                </a:tc>
                <a:tc>
                  <a:txBody>
                    <a:bodyPr/>
                    <a:lstStyle/>
                    <a:p>
                      <a:r>
                        <a:rPr lang="en-US" sz="1800" dirty="0" smtClean="0"/>
                        <a:t>Protein interaction networks</a:t>
                      </a:r>
                      <a:endParaRPr lang="en-US" sz="1800" dirty="0"/>
                    </a:p>
                  </a:txBody>
                  <a:tcPr/>
                </a:tc>
              </a:tr>
              <a:tr h="1002189">
                <a:tc>
                  <a:txBody>
                    <a:bodyPr/>
                    <a:lstStyle/>
                    <a:p>
                      <a:r>
                        <a:rPr lang="en-US" sz="1800" dirty="0" smtClean="0"/>
                        <a:t>Detection power</a:t>
                      </a:r>
                      <a:endParaRPr lang="en-US" sz="1800" dirty="0"/>
                    </a:p>
                  </a:txBody>
                  <a:tcPr/>
                </a:tc>
                <a:tc>
                  <a:txBody>
                    <a:bodyPr/>
                    <a:lstStyle/>
                    <a:p>
                      <a:r>
                        <a:rPr lang="en-US" sz="1800" dirty="0" smtClean="0"/>
                        <a:t>Low (only very </a:t>
                      </a:r>
                      <a:r>
                        <a:rPr lang="en-US" sz="1800" smtClean="0"/>
                        <a:t>prevalent genes</a:t>
                      </a:r>
                      <a:r>
                        <a:rPr lang="en-US" sz="1800" dirty="0" smtClean="0"/>
                        <a:t>)</a:t>
                      </a:r>
                      <a:endParaRPr lang="en-US" sz="1800" dirty="0"/>
                    </a:p>
                  </a:txBody>
                  <a:tcPr/>
                </a:tc>
                <a:tc>
                  <a:txBody>
                    <a:bodyPr/>
                    <a:lstStyle/>
                    <a:p>
                      <a:r>
                        <a:rPr lang="en-US" sz="1800" dirty="0" smtClean="0"/>
                        <a:t>High</a:t>
                      </a:r>
                      <a:endParaRPr lang="en-US" sz="1800" dirty="0"/>
                    </a:p>
                  </a:txBody>
                  <a:tcPr/>
                </a:tc>
                <a:tc>
                  <a:txBody>
                    <a:bodyPr/>
                    <a:lstStyle/>
                    <a:p>
                      <a:r>
                        <a:rPr lang="en-US" sz="1800" dirty="0" smtClean="0"/>
                        <a:t>High</a:t>
                      </a:r>
                      <a:endParaRPr lang="en-US" sz="1800" dirty="0"/>
                    </a:p>
                  </a:txBody>
                  <a:tcPr/>
                </a:tc>
              </a:tr>
              <a:tr h="814278">
                <a:tc>
                  <a:txBody>
                    <a:bodyPr/>
                    <a:lstStyle/>
                    <a:p>
                      <a:r>
                        <a:rPr lang="en-US" sz="1800" dirty="0" smtClean="0"/>
                        <a:t>Information coverage</a:t>
                      </a:r>
                      <a:endParaRPr lang="en-US" sz="1800" dirty="0"/>
                    </a:p>
                  </a:txBody>
                  <a:tcPr/>
                </a:tc>
                <a:tc>
                  <a:txBody>
                    <a:bodyPr/>
                    <a:lstStyle/>
                    <a:p>
                      <a:r>
                        <a:rPr lang="en-US" sz="1800" dirty="0" smtClean="0"/>
                        <a:t>Almost all</a:t>
                      </a:r>
                      <a:endParaRPr lang="en-US" sz="1800" dirty="0"/>
                    </a:p>
                  </a:txBody>
                  <a:tcPr/>
                </a:tc>
                <a:tc>
                  <a:txBody>
                    <a:bodyPr/>
                    <a:lstStyle/>
                    <a:p>
                      <a:r>
                        <a:rPr lang="en-US" sz="1800" dirty="0" smtClean="0"/>
                        <a:t>Almost all</a:t>
                      </a:r>
                      <a:endParaRPr lang="en-US" sz="1800" dirty="0"/>
                    </a:p>
                  </a:txBody>
                  <a:tcPr/>
                </a:tc>
                <a:tc>
                  <a:txBody>
                    <a:bodyPr/>
                    <a:lstStyle/>
                    <a:p>
                      <a:r>
                        <a:rPr lang="en-US" sz="1800" dirty="0" smtClean="0"/>
                        <a:t>Less (~</a:t>
                      </a:r>
                      <a:r>
                        <a:rPr lang="en-US" sz="1800" smtClean="0"/>
                        <a:t>9000 genes </a:t>
                      </a:r>
                      <a:r>
                        <a:rPr lang="en-US" sz="1800" dirty="0" smtClean="0"/>
                        <a:t>in human)</a:t>
                      </a:r>
                      <a:endParaRPr lang="en-US" sz="1800" dirty="0"/>
                    </a:p>
                  </a:txBody>
                  <a:tcPr/>
                </a:tc>
              </a:tr>
              <a:tr h="626368">
                <a:tc>
                  <a:txBody>
                    <a:bodyPr/>
                    <a:lstStyle/>
                    <a:p>
                      <a:r>
                        <a:rPr lang="en-US" sz="1800" dirty="0" smtClean="0"/>
                        <a:t>Use</a:t>
                      </a:r>
                      <a:endParaRPr lang="en-US" sz="1800" dirty="0"/>
                    </a:p>
                  </a:txBody>
                  <a:tcPr/>
                </a:tc>
                <a:tc>
                  <a:txBody>
                    <a:bodyPr/>
                    <a:lstStyle/>
                    <a:p>
                      <a:r>
                        <a:rPr lang="en-US" sz="1800" dirty="0" smtClean="0"/>
                        <a:t>Biomarker</a:t>
                      </a:r>
                      <a:endParaRPr lang="en-US" sz="1800" dirty="0"/>
                    </a:p>
                  </a:txBody>
                  <a:tcPr/>
                </a:tc>
                <a:tc>
                  <a:txBody>
                    <a:bodyPr/>
                    <a:lstStyle/>
                    <a:p>
                      <a:r>
                        <a:rPr lang="en-US" sz="1800" dirty="0" smtClean="0"/>
                        <a:t>Illustrative, give hints</a:t>
                      </a:r>
                      <a:endParaRPr lang="en-US" sz="1800" dirty="0"/>
                    </a:p>
                  </a:txBody>
                  <a:tcPr/>
                </a:tc>
                <a:tc>
                  <a:txBody>
                    <a:bodyPr/>
                    <a:lstStyle/>
                    <a:p>
                      <a:r>
                        <a:rPr lang="en-US" sz="1800" dirty="0" smtClean="0"/>
                        <a:t>Biomarker*</a:t>
                      </a:r>
                      <a:endParaRPr lang="en-US" sz="1800" dirty="0"/>
                    </a:p>
                  </a:txBody>
                  <a:tcPr/>
                </a:tc>
              </a:tr>
            </a:tbl>
          </a:graphicData>
        </a:graphic>
      </p:graphicFrame>
      <p:sp>
        <p:nvSpPr>
          <p:cNvPr id="8" name="7 CuadroTexto"/>
          <p:cNvSpPr txBox="1"/>
          <p:nvPr/>
        </p:nvSpPr>
        <p:spPr>
          <a:xfrm>
            <a:off x="760786" y="5783787"/>
            <a:ext cx="7560840" cy="338554"/>
          </a:xfrm>
          <a:prstGeom prst="rect">
            <a:avLst/>
          </a:prstGeom>
          <a:noFill/>
        </p:spPr>
        <p:txBody>
          <a:bodyPr wrap="square" rtlCol="0">
            <a:spAutoFit/>
          </a:bodyPr>
          <a:lstStyle/>
          <a:p>
            <a:pPr algn="l" eaLnBrk="1" hangingPunct="1"/>
            <a:r>
              <a:rPr lang="en-US" sz="1600" i="1" dirty="0">
                <a:solidFill>
                  <a:srgbClr val="000000"/>
                </a:solidFill>
                <a:latin typeface="Arial" pitchFamily="34" charset="0"/>
                <a:cs typeface="Arial" pitchFamily="34" charset="0"/>
              </a:rPr>
              <a:t>*Need of extra information (e.g. GO) to provide functional insights in the findings</a:t>
            </a:r>
            <a:endParaRPr lang="en-US" sz="1600" i="1"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9128771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39" y="919011"/>
            <a:ext cx="4279800" cy="16112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Elipse"/>
          <p:cNvSpPr/>
          <p:nvPr/>
        </p:nvSpPr>
        <p:spPr>
          <a:xfrm>
            <a:off x="3492501" y="2708730"/>
            <a:ext cx="574675" cy="576263"/>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A</a:t>
            </a:r>
          </a:p>
        </p:txBody>
      </p:sp>
      <p:sp>
        <p:nvSpPr>
          <p:cNvPr id="3" name="2 Elipse"/>
          <p:cNvSpPr/>
          <p:nvPr/>
        </p:nvSpPr>
        <p:spPr>
          <a:xfrm>
            <a:off x="4643449" y="2708730"/>
            <a:ext cx="576263" cy="576263"/>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B</a:t>
            </a:r>
          </a:p>
        </p:txBody>
      </p:sp>
      <p:cxnSp>
        <p:nvCxnSpPr>
          <p:cNvPr id="4" name="3 Conector recto de flecha"/>
          <p:cNvCxnSpPr>
            <a:stCxn id="2" idx="6"/>
            <a:endCxn id="3" idx="2"/>
          </p:cNvCxnSpPr>
          <p:nvPr/>
        </p:nvCxnSpPr>
        <p:spPr>
          <a:xfrm>
            <a:off x="4067187" y="2997648"/>
            <a:ext cx="576263" cy="1588"/>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4 Elipse"/>
          <p:cNvSpPr/>
          <p:nvPr/>
        </p:nvSpPr>
        <p:spPr>
          <a:xfrm>
            <a:off x="3492501" y="3572820"/>
            <a:ext cx="574675" cy="576262"/>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A</a:t>
            </a:r>
          </a:p>
        </p:txBody>
      </p:sp>
      <p:sp>
        <p:nvSpPr>
          <p:cNvPr id="6" name="5 Elipse"/>
          <p:cNvSpPr/>
          <p:nvPr/>
        </p:nvSpPr>
        <p:spPr>
          <a:xfrm>
            <a:off x="4643449" y="3572820"/>
            <a:ext cx="576263" cy="576262"/>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B</a:t>
            </a:r>
          </a:p>
        </p:txBody>
      </p:sp>
      <p:cxnSp>
        <p:nvCxnSpPr>
          <p:cNvPr id="7" name="6 Conector recto de flecha"/>
          <p:cNvCxnSpPr>
            <a:stCxn id="5" idx="6"/>
          </p:cNvCxnSpPr>
          <p:nvPr/>
        </p:nvCxnSpPr>
        <p:spPr>
          <a:xfrm>
            <a:off x="4067188" y="3860157"/>
            <a:ext cx="504825" cy="1588"/>
          </a:xfrm>
          <a:prstGeom prst="straightConnector1">
            <a:avLst/>
          </a:prstGeom>
          <a:ln w="38100">
            <a:headEnd type="none" w="med" len="med"/>
            <a:tailEnd type="non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7 Conector recto"/>
          <p:cNvCxnSpPr/>
          <p:nvPr/>
        </p:nvCxnSpPr>
        <p:spPr>
          <a:xfrm rot="5400000">
            <a:off x="4499769" y="3860949"/>
            <a:ext cx="144462" cy="0"/>
          </a:xfrm>
          <a:prstGeom prst="line">
            <a:avLst/>
          </a:prstGeom>
          <a:ln w="381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8 Elipse"/>
          <p:cNvSpPr/>
          <p:nvPr/>
        </p:nvSpPr>
        <p:spPr>
          <a:xfrm>
            <a:off x="3563949" y="4509543"/>
            <a:ext cx="576263" cy="5762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B</a:t>
            </a:r>
          </a:p>
        </p:txBody>
      </p:sp>
      <p:sp>
        <p:nvSpPr>
          <p:cNvPr id="10" name="9 Elipse"/>
          <p:cNvSpPr/>
          <p:nvPr/>
        </p:nvSpPr>
        <p:spPr>
          <a:xfrm>
            <a:off x="4716468" y="4509543"/>
            <a:ext cx="576263" cy="576262"/>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D</a:t>
            </a:r>
          </a:p>
        </p:txBody>
      </p:sp>
      <p:cxnSp>
        <p:nvCxnSpPr>
          <p:cNvPr id="11" name="10 Conector recto de flecha"/>
          <p:cNvCxnSpPr>
            <a:stCxn id="9" idx="6"/>
            <a:endCxn id="10" idx="2"/>
          </p:cNvCxnSpPr>
          <p:nvPr/>
        </p:nvCxnSpPr>
        <p:spPr>
          <a:xfrm>
            <a:off x="4140213" y="4796880"/>
            <a:ext cx="576263" cy="1588"/>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11 Elipse"/>
          <p:cNvSpPr/>
          <p:nvPr/>
        </p:nvSpPr>
        <p:spPr>
          <a:xfrm>
            <a:off x="3563949" y="5589042"/>
            <a:ext cx="576263" cy="576262"/>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C</a:t>
            </a:r>
          </a:p>
        </p:txBody>
      </p:sp>
      <p:sp>
        <p:nvSpPr>
          <p:cNvPr id="13" name="12 Elipse"/>
          <p:cNvSpPr/>
          <p:nvPr/>
        </p:nvSpPr>
        <p:spPr>
          <a:xfrm>
            <a:off x="4716468" y="5589042"/>
            <a:ext cx="576263" cy="576262"/>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E</a:t>
            </a:r>
          </a:p>
        </p:txBody>
      </p:sp>
      <p:sp>
        <p:nvSpPr>
          <p:cNvPr id="16" name="15 Elipse"/>
          <p:cNvSpPr/>
          <p:nvPr/>
        </p:nvSpPr>
        <p:spPr>
          <a:xfrm>
            <a:off x="6227774" y="5012788"/>
            <a:ext cx="576263" cy="576263"/>
          </a:xfrm>
          <a:prstGeom prst="ellipse">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F</a:t>
            </a:r>
          </a:p>
        </p:txBody>
      </p:sp>
      <p:cxnSp>
        <p:nvCxnSpPr>
          <p:cNvPr id="18" name="17 Conector recto de flecha"/>
          <p:cNvCxnSpPr>
            <a:stCxn id="19" idx="6"/>
            <a:endCxn id="9" idx="2"/>
          </p:cNvCxnSpPr>
          <p:nvPr/>
        </p:nvCxnSpPr>
        <p:spPr>
          <a:xfrm flipV="1">
            <a:off x="2268539" y="4796879"/>
            <a:ext cx="1295400" cy="504825"/>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18 Elipse"/>
          <p:cNvSpPr/>
          <p:nvPr/>
        </p:nvSpPr>
        <p:spPr>
          <a:xfrm>
            <a:off x="1692287" y="5012788"/>
            <a:ext cx="576263" cy="576263"/>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A</a:t>
            </a:r>
          </a:p>
        </p:txBody>
      </p:sp>
      <p:sp>
        <p:nvSpPr>
          <p:cNvPr id="20" name="19 Elipse"/>
          <p:cNvSpPr/>
          <p:nvPr/>
        </p:nvSpPr>
        <p:spPr>
          <a:xfrm>
            <a:off x="7380299" y="5012788"/>
            <a:ext cx="576263" cy="576263"/>
          </a:xfrm>
          <a:prstGeom prst="ellipse">
            <a:avLst/>
          </a:prstGeom>
          <a:ln>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s-ES" sz="3200" dirty="0">
                <a:solidFill>
                  <a:prstClr val="white"/>
                </a:solidFill>
              </a:rPr>
              <a:t>G</a:t>
            </a:r>
          </a:p>
        </p:txBody>
      </p:sp>
      <p:cxnSp>
        <p:nvCxnSpPr>
          <p:cNvPr id="25" name="24 Conector recto de flecha"/>
          <p:cNvCxnSpPr>
            <a:stCxn id="19" idx="6"/>
            <a:endCxn id="12" idx="2"/>
          </p:cNvCxnSpPr>
          <p:nvPr/>
        </p:nvCxnSpPr>
        <p:spPr>
          <a:xfrm>
            <a:off x="2268539" y="5301713"/>
            <a:ext cx="1295400" cy="574675"/>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27 Conector recto de flecha"/>
          <p:cNvCxnSpPr>
            <a:stCxn id="12" idx="6"/>
            <a:endCxn id="13" idx="2"/>
          </p:cNvCxnSpPr>
          <p:nvPr/>
        </p:nvCxnSpPr>
        <p:spPr>
          <a:xfrm>
            <a:off x="4140213" y="5876379"/>
            <a:ext cx="576263" cy="1588"/>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stCxn id="10" idx="6"/>
            <a:endCxn id="16" idx="2"/>
          </p:cNvCxnSpPr>
          <p:nvPr/>
        </p:nvCxnSpPr>
        <p:spPr>
          <a:xfrm>
            <a:off x="5292737" y="4796879"/>
            <a:ext cx="935039" cy="504825"/>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33 Conector recto de flecha"/>
          <p:cNvCxnSpPr>
            <a:stCxn id="13" idx="6"/>
            <a:endCxn id="16" idx="2"/>
          </p:cNvCxnSpPr>
          <p:nvPr/>
        </p:nvCxnSpPr>
        <p:spPr>
          <a:xfrm flipV="1">
            <a:off x="5292737" y="5301713"/>
            <a:ext cx="935039" cy="574675"/>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a:stCxn id="16" idx="6"/>
            <a:endCxn id="20" idx="2"/>
          </p:cNvCxnSpPr>
          <p:nvPr/>
        </p:nvCxnSpPr>
        <p:spPr>
          <a:xfrm>
            <a:off x="6804037" y="5301705"/>
            <a:ext cx="576263" cy="1588"/>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39" name="42 CuadroTexto"/>
          <p:cNvSpPr txBox="1">
            <a:spLocks noChangeArrowheads="1"/>
          </p:cNvSpPr>
          <p:nvPr/>
        </p:nvSpPr>
        <p:spPr bwMode="auto">
          <a:xfrm>
            <a:off x="539552" y="6289584"/>
            <a:ext cx="83530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s-ES" sz="1400" dirty="0" smtClean="0">
                <a:solidFill>
                  <a:prstClr val="black"/>
                </a:solidFill>
                <a:cs typeface="Arial" pitchFamily="34" charset="0"/>
              </a:rPr>
              <a:t>P(A</a:t>
            </a:r>
            <a:r>
              <a:rPr lang="es-ES" sz="1400" dirty="0">
                <a:solidFill>
                  <a:prstClr val="black"/>
                </a:solidFill>
                <a:cs typeface="Arial" pitchFamily="34" charset="0"/>
              </a:rPr>
              <a:t>→G </a:t>
            </a:r>
            <a:r>
              <a:rPr lang="es-ES" sz="1400" dirty="0" err="1">
                <a:solidFill>
                  <a:prstClr val="black"/>
                </a:solidFill>
                <a:cs typeface="Arial" pitchFamily="34" charset="0"/>
              </a:rPr>
              <a:t>activated</a:t>
            </a:r>
            <a:r>
              <a:rPr lang="es-ES" sz="1400" dirty="0">
                <a:solidFill>
                  <a:prstClr val="black"/>
                </a:solidFill>
                <a:cs typeface="Arial" pitchFamily="34" charset="0"/>
              </a:rPr>
              <a:t>) = P(A)P(B)P(D)P(F)P(G) + P(A)P(C)P(E)P(F)P(G) - P(A)P(F)P(G)P(B)P(C)P(D)P(E)</a:t>
            </a:r>
            <a:endParaRPr lang="es-ES" sz="1400" dirty="0" smtClean="0">
              <a:solidFill>
                <a:prstClr val="black"/>
              </a:solidFill>
              <a:cs typeface="Arial" pitchFamily="34" charset="0"/>
            </a:endParaRPr>
          </a:p>
        </p:txBody>
      </p:sp>
      <p:sp>
        <p:nvSpPr>
          <p:cNvPr id="9240" name="43 CuadroTexto"/>
          <p:cNvSpPr txBox="1">
            <a:spLocks noChangeArrowheads="1"/>
          </p:cNvSpPr>
          <p:nvPr/>
        </p:nvSpPr>
        <p:spPr bwMode="auto">
          <a:xfrm>
            <a:off x="5651512" y="3644264"/>
            <a:ext cx="33131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n-US" sz="1400" smtClean="0">
                <a:solidFill>
                  <a:prstClr val="black"/>
                </a:solidFill>
                <a:cs typeface="Arial" pitchFamily="34" charset="0"/>
              </a:rPr>
              <a:t>Prob. = [1-P(A activated)]P(B activated)</a:t>
            </a:r>
            <a:endParaRPr lang="es-ES" sz="1400" smtClean="0">
              <a:solidFill>
                <a:prstClr val="black"/>
              </a:solidFill>
              <a:cs typeface="Arial" pitchFamily="34" charset="0"/>
            </a:endParaRPr>
          </a:p>
        </p:txBody>
      </p:sp>
      <p:sp>
        <p:nvSpPr>
          <p:cNvPr id="9241" name="44 CuadroTexto"/>
          <p:cNvSpPr txBox="1">
            <a:spLocks noChangeArrowheads="1"/>
          </p:cNvSpPr>
          <p:nvPr/>
        </p:nvSpPr>
        <p:spPr bwMode="auto">
          <a:xfrm>
            <a:off x="5651501" y="2781755"/>
            <a:ext cx="31686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s-ES" sz="1400" dirty="0" err="1" smtClean="0">
                <a:solidFill>
                  <a:prstClr val="black"/>
                </a:solidFill>
                <a:cs typeface="Arial" pitchFamily="34" charset="0"/>
              </a:rPr>
              <a:t>Prob</a:t>
            </a:r>
            <a:r>
              <a:rPr lang="es-ES" sz="1400" dirty="0" smtClean="0">
                <a:solidFill>
                  <a:prstClr val="black"/>
                </a:solidFill>
                <a:cs typeface="Arial" pitchFamily="34" charset="0"/>
              </a:rPr>
              <a:t>. = P(A </a:t>
            </a:r>
            <a:r>
              <a:rPr lang="es-ES" sz="1400" dirty="0" err="1" smtClean="0">
                <a:solidFill>
                  <a:prstClr val="black"/>
                </a:solidFill>
                <a:cs typeface="Arial" pitchFamily="34" charset="0"/>
              </a:rPr>
              <a:t>activated</a:t>
            </a:r>
            <a:r>
              <a:rPr lang="es-ES" sz="1400" dirty="0" smtClean="0">
                <a:solidFill>
                  <a:prstClr val="black"/>
                </a:solidFill>
                <a:cs typeface="Arial" pitchFamily="34" charset="0"/>
              </a:rPr>
              <a:t>)P(B </a:t>
            </a:r>
            <a:r>
              <a:rPr lang="es-ES" sz="1400" dirty="0" err="1" smtClean="0">
                <a:solidFill>
                  <a:prstClr val="black"/>
                </a:solidFill>
                <a:cs typeface="Arial" pitchFamily="34" charset="0"/>
              </a:rPr>
              <a:t>activated</a:t>
            </a:r>
            <a:r>
              <a:rPr lang="es-ES" sz="1400" dirty="0" smtClean="0">
                <a:solidFill>
                  <a:prstClr val="black"/>
                </a:solidFill>
                <a:cs typeface="Arial" pitchFamily="34" charset="0"/>
              </a:rPr>
              <a:t>)</a:t>
            </a:r>
          </a:p>
        </p:txBody>
      </p:sp>
      <p:sp>
        <p:nvSpPr>
          <p:cNvPr id="9242" name="45 CuadroTexto"/>
          <p:cNvSpPr txBox="1">
            <a:spLocks noChangeArrowheads="1"/>
          </p:cNvSpPr>
          <p:nvPr/>
        </p:nvSpPr>
        <p:spPr bwMode="auto">
          <a:xfrm>
            <a:off x="1116015" y="2781746"/>
            <a:ext cx="1943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s-ES" sz="1800" smtClean="0">
                <a:solidFill>
                  <a:prstClr val="black"/>
                </a:solidFill>
                <a:cs typeface="Arial" pitchFamily="34" charset="0"/>
              </a:rPr>
              <a:t>Activation</a:t>
            </a:r>
          </a:p>
        </p:txBody>
      </p:sp>
      <p:sp>
        <p:nvSpPr>
          <p:cNvPr id="9243" name="46 CuadroTexto"/>
          <p:cNvSpPr txBox="1">
            <a:spLocks noChangeArrowheads="1"/>
          </p:cNvSpPr>
          <p:nvPr/>
        </p:nvSpPr>
        <p:spPr bwMode="auto">
          <a:xfrm>
            <a:off x="1116015" y="3634730"/>
            <a:ext cx="1943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s-ES" sz="1800" smtClean="0">
                <a:solidFill>
                  <a:prstClr val="black"/>
                </a:solidFill>
                <a:cs typeface="Arial" pitchFamily="34" charset="0"/>
              </a:rPr>
              <a:t>Inhibition</a:t>
            </a:r>
          </a:p>
        </p:txBody>
      </p:sp>
      <p:sp>
        <p:nvSpPr>
          <p:cNvPr id="9244" name="47 CuadroTexto"/>
          <p:cNvSpPr txBox="1">
            <a:spLocks noChangeArrowheads="1"/>
          </p:cNvSpPr>
          <p:nvPr/>
        </p:nvSpPr>
        <p:spPr bwMode="auto">
          <a:xfrm>
            <a:off x="1116015" y="4355554"/>
            <a:ext cx="1943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l" eaLnBrk="1" hangingPunct="1"/>
            <a:r>
              <a:rPr lang="es-ES" sz="1800" smtClean="0">
                <a:solidFill>
                  <a:prstClr val="black"/>
                </a:solidFill>
                <a:cs typeface="Arial" pitchFamily="34" charset="0"/>
              </a:rPr>
              <a:t>Sub-pathway</a:t>
            </a:r>
          </a:p>
        </p:txBody>
      </p:sp>
      <p:sp>
        <p:nvSpPr>
          <p:cNvPr id="30" name="1 Título"/>
          <p:cNvSpPr txBox="1">
            <a:spLocks/>
          </p:cNvSpPr>
          <p:nvPr/>
        </p:nvSpPr>
        <p:spPr>
          <a:xfrm>
            <a:off x="1050862" y="33568"/>
            <a:ext cx="7272808" cy="1143000"/>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b="1" dirty="0" smtClean="0">
                <a:solidFill>
                  <a:prstClr val="black"/>
                </a:solidFill>
                <a:effectLst>
                  <a:outerShdw blurRad="38100" dist="38100" dir="2700000" algn="tl">
                    <a:srgbClr val="000000">
                      <a:alpha val="43137"/>
                    </a:srgbClr>
                  </a:outerShdw>
                </a:effectLst>
                <a:latin typeface="Arial" pitchFamily="34" charset="0"/>
                <a:cs typeface="Arial" pitchFamily="34" charset="0"/>
              </a:rPr>
              <a:t>Modeling pathways</a:t>
            </a:r>
            <a:endParaRPr lang="en-US" b="1" dirty="0">
              <a:solidFill>
                <a:prstClr val="black"/>
              </a:solidFill>
              <a:effectLst>
                <a:outerShdw blurRad="38100" dist="38100" dir="2700000" algn="tl">
                  <a:srgbClr val="000000">
                    <a:alpha val="43137"/>
                  </a:srgbClr>
                </a:outerShdw>
              </a:effectLst>
              <a:latin typeface="Arial" pitchFamily="34" charset="0"/>
              <a:cs typeface="Arial"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620" t="9553" r="35298" b="64963"/>
          <a:stretch/>
        </p:blipFill>
        <p:spPr bwMode="auto">
          <a:xfrm>
            <a:off x="4574850" y="892725"/>
            <a:ext cx="4291636" cy="16638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2016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8213" y="3332163"/>
            <a:ext cx="305435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88" y="1143000"/>
            <a:ext cx="22907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9" name="1 Título"/>
          <p:cNvSpPr>
            <a:spLocks noGrp="1"/>
          </p:cNvSpPr>
          <p:nvPr>
            <p:ph type="title"/>
          </p:nvPr>
        </p:nvSpPr>
        <p:spPr>
          <a:xfrm>
            <a:off x="0" y="-6350"/>
            <a:ext cx="9144000" cy="1144588"/>
          </a:xfrm>
        </p:spPr>
        <p:txBody>
          <a:bodyPr/>
          <a:lstStyle/>
          <a:p>
            <a:r>
              <a:rPr lang="en-US" altLang="en-US" sz="3600" smtClean="0">
                <a:solidFill>
                  <a:schemeClr val="bg2"/>
                </a:solidFill>
                <a:latin typeface="Arial Rounded MT Bold" pitchFamily="34" charset="0"/>
              </a:rPr>
              <a:t>Genomic data, the double challenge:</a:t>
            </a:r>
            <a:br>
              <a:rPr lang="en-US" altLang="en-US" sz="3600" smtClean="0">
                <a:solidFill>
                  <a:schemeClr val="bg2"/>
                </a:solidFill>
                <a:latin typeface="Arial Rounded MT Bold" pitchFamily="34" charset="0"/>
              </a:rPr>
            </a:br>
            <a:r>
              <a:rPr lang="en-US" altLang="en-US" sz="3600" smtClean="0">
                <a:solidFill>
                  <a:schemeClr val="bg2"/>
                </a:solidFill>
                <a:latin typeface="Arial Rounded MT Bold" pitchFamily="34" charset="0"/>
              </a:rPr>
              <a:t>Data processing and interpretation</a:t>
            </a:r>
            <a:endParaRPr lang="en-US" altLang="en-US" sz="3600" smtClean="0">
              <a:solidFill>
                <a:schemeClr val="bg2"/>
              </a:solidFill>
              <a:latin typeface="Arial" pitchFamily="34" charset="0"/>
              <a:cs typeface="Arial" pitchFamily="34" charset="0"/>
            </a:endParaRPr>
          </a:p>
        </p:txBody>
      </p:sp>
      <p:sp>
        <p:nvSpPr>
          <p:cNvPr id="1030" name="2 CuadroTexto"/>
          <p:cNvSpPr txBox="1">
            <a:spLocks noChangeArrowheads="1"/>
          </p:cNvSpPr>
          <p:nvPr/>
        </p:nvSpPr>
        <p:spPr bwMode="auto">
          <a:xfrm>
            <a:off x="230188" y="4821238"/>
            <a:ext cx="129698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0" tIns="41455" rIns="82910" bIns="4145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600">
                <a:solidFill>
                  <a:schemeClr val="bg2"/>
                </a:solidFill>
              </a:rPr>
              <a:t>Raw image generation</a:t>
            </a:r>
          </a:p>
        </p:txBody>
      </p:sp>
      <p:pic>
        <p:nvPicPr>
          <p:cNvPr id="103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925" y="1071563"/>
            <a:ext cx="679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038" y="1420813"/>
            <a:ext cx="679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1150" y="1809750"/>
            <a:ext cx="679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63" y="2263775"/>
            <a:ext cx="6794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8 Flecha derecha"/>
          <p:cNvSpPr/>
          <p:nvPr/>
        </p:nvSpPr>
        <p:spPr bwMode="auto">
          <a:xfrm>
            <a:off x="1096963" y="1571625"/>
            <a:ext cx="582612" cy="838200"/>
          </a:xfrm>
          <a:prstGeom prst="rightArrow">
            <a:avLst/>
          </a:prstGeom>
          <a:solidFill>
            <a:schemeClr val="bg1">
              <a:lumMod val="60000"/>
              <a:lumOff val="40000"/>
            </a:schemeClr>
          </a:solidFill>
          <a:ln w="9525" cap="flat" cmpd="sng" algn="ctr">
            <a:solidFill>
              <a:schemeClr val="tx1"/>
            </a:solidFill>
            <a:prstDash val="solid"/>
            <a:round/>
            <a:headEnd type="none" w="med" len="med"/>
            <a:tailEnd type="none" w="med" len="med"/>
          </a:ln>
          <a:effectLst/>
        </p:spPr>
        <p:txBody>
          <a:bodyPr lIns="82910" tIns="41455" rIns="82910" bIns="41455">
            <a:spAutoFit/>
          </a:bodyPr>
          <a:lstStyle/>
          <a:p>
            <a:pPr defTabSz="829108">
              <a:defRPr/>
            </a:pPr>
            <a:endParaRPr lang="en-US" sz="2200"/>
          </a:p>
        </p:txBody>
      </p:sp>
      <p:sp>
        <p:nvSpPr>
          <p:cNvPr id="1036" name="11 CuadroTexto"/>
          <p:cNvSpPr txBox="1">
            <a:spLocks noChangeArrowheads="1"/>
          </p:cNvSpPr>
          <p:nvPr/>
        </p:nvSpPr>
        <p:spPr bwMode="auto">
          <a:xfrm>
            <a:off x="1619250" y="2781300"/>
            <a:ext cx="1555750" cy="51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0" tIns="41455" rIns="82910" bIns="4145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400" dirty="0" err="1">
                <a:solidFill>
                  <a:schemeClr val="bg2"/>
                </a:solidFill>
              </a:rPr>
              <a:t>Fasta</a:t>
            </a:r>
            <a:r>
              <a:rPr lang="en-US" altLang="en-US" sz="1400" dirty="0">
                <a:solidFill>
                  <a:schemeClr val="bg2"/>
                </a:solidFill>
              </a:rPr>
              <a:t> files and QC </a:t>
            </a:r>
            <a:r>
              <a:rPr lang="en-US" altLang="en-US" sz="1400" dirty="0" smtClean="0">
                <a:solidFill>
                  <a:schemeClr val="bg2"/>
                </a:solidFill>
              </a:rPr>
              <a:t>files</a:t>
            </a:r>
            <a:endParaRPr lang="en-US" altLang="en-US" sz="1400" dirty="0">
              <a:solidFill>
                <a:schemeClr val="bg2"/>
              </a:solidFill>
            </a:endParaRPr>
          </a:p>
        </p:txBody>
      </p:sp>
      <p:sp>
        <p:nvSpPr>
          <p:cNvPr id="1037" name="12 Flecha derecha"/>
          <p:cNvSpPr>
            <a:spLocks noChangeArrowheads="1"/>
          </p:cNvSpPr>
          <p:nvPr/>
        </p:nvSpPr>
        <p:spPr bwMode="auto">
          <a:xfrm>
            <a:off x="2668588" y="1614488"/>
            <a:ext cx="428625" cy="600075"/>
          </a:xfrm>
          <a:prstGeom prst="rightArrow">
            <a:avLst>
              <a:gd name="adj1" fmla="val 50000"/>
              <a:gd name="adj2" fmla="val 49907"/>
            </a:avLst>
          </a:prstGeom>
          <a:solidFill>
            <a:srgbClr val="0070C0"/>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38" name="52 Esquina doblada"/>
          <p:cNvSpPr>
            <a:spLocks noChangeArrowheads="1"/>
          </p:cNvSpPr>
          <p:nvPr/>
        </p:nvSpPr>
        <p:spPr bwMode="auto">
          <a:xfrm>
            <a:off x="1944688" y="1490663"/>
            <a:ext cx="584200" cy="1296987"/>
          </a:xfrm>
          <a:prstGeom prst="foldedCorner">
            <a:avLst>
              <a:gd name="adj" fmla="val 16667"/>
            </a:avLst>
          </a:prstGeom>
          <a:solidFill>
            <a:srgbClr val="FFFF99"/>
          </a:solidFill>
          <a:ln w="9525" algn="ctr">
            <a:solidFill>
              <a:schemeClr val="bg2"/>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r>
              <a:rPr lang="en-US" altLang="en-US" sz="800">
                <a:solidFill>
                  <a:schemeClr val="bg2"/>
                </a:solidFill>
              </a:rPr>
              <a:t>acggcgtaggtcattgcattcatactatcatcacaggcgggagttctatcagtcgtatctgatctataaaat</a:t>
            </a:r>
          </a:p>
        </p:txBody>
      </p:sp>
      <p:sp>
        <p:nvSpPr>
          <p:cNvPr id="1039" name="51 Esquina doblada"/>
          <p:cNvSpPr>
            <a:spLocks noChangeArrowheads="1"/>
          </p:cNvSpPr>
          <p:nvPr/>
        </p:nvSpPr>
        <p:spPr bwMode="auto">
          <a:xfrm>
            <a:off x="1806575" y="1352550"/>
            <a:ext cx="582613" cy="1296988"/>
          </a:xfrm>
          <a:prstGeom prst="foldedCorner">
            <a:avLst>
              <a:gd name="adj" fmla="val 16667"/>
            </a:avLst>
          </a:prstGeom>
          <a:solidFill>
            <a:srgbClr val="FFFF99"/>
          </a:solidFill>
          <a:ln w="9525" algn="ctr">
            <a:solidFill>
              <a:schemeClr val="bg2"/>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r>
              <a:rPr lang="en-US" altLang="en-US" sz="800">
                <a:solidFill>
                  <a:schemeClr val="bg2"/>
                </a:solidFill>
              </a:rPr>
              <a:t>acggcgtaggtcattgcattcatactatcatcacaggcgggagttctatcagtcgtatctgatctataaaat</a:t>
            </a:r>
          </a:p>
        </p:txBody>
      </p:sp>
      <p:sp>
        <p:nvSpPr>
          <p:cNvPr id="1040" name="9 Esquina doblada"/>
          <p:cNvSpPr>
            <a:spLocks noChangeArrowheads="1"/>
          </p:cNvSpPr>
          <p:nvPr/>
        </p:nvSpPr>
        <p:spPr bwMode="auto">
          <a:xfrm>
            <a:off x="1668463" y="1214438"/>
            <a:ext cx="582612" cy="1295400"/>
          </a:xfrm>
          <a:prstGeom prst="foldedCorner">
            <a:avLst>
              <a:gd name="adj" fmla="val 16667"/>
            </a:avLst>
          </a:prstGeom>
          <a:solidFill>
            <a:srgbClr val="FFFF99"/>
          </a:solidFill>
          <a:ln w="9525" algn="ctr">
            <a:solidFill>
              <a:schemeClr val="bg2"/>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r>
              <a:rPr lang="en-US" altLang="en-US" sz="800">
                <a:solidFill>
                  <a:schemeClr val="bg2"/>
                </a:solidFill>
              </a:rPr>
              <a:t>acggcgtaggtcattgcattcatactatcatcacaggcgggagttctatcagtcgtatctgatctataaaat</a:t>
            </a:r>
          </a:p>
        </p:txBody>
      </p:sp>
      <p:cxnSp>
        <p:nvCxnSpPr>
          <p:cNvPr id="1041" name="55 Conector recto"/>
          <p:cNvCxnSpPr>
            <a:cxnSpLocks noChangeShapeType="1"/>
          </p:cNvCxnSpPr>
          <p:nvPr/>
        </p:nvCxnSpPr>
        <p:spPr bwMode="auto">
          <a:xfrm>
            <a:off x="3678238" y="2046288"/>
            <a:ext cx="195262"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2" name="56 Conector recto"/>
          <p:cNvCxnSpPr>
            <a:cxnSpLocks noChangeShapeType="1"/>
          </p:cNvCxnSpPr>
          <p:nvPr/>
        </p:nvCxnSpPr>
        <p:spPr bwMode="auto">
          <a:xfrm>
            <a:off x="4197350" y="2046288"/>
            <a:ext cx="258763"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3" name="57 Conector recto"/>
          <p:cNvCxnSpPr>
            <a:cxnSpLocks noChangeShapeType="1"/>
          </p:cNvCxnSpPr>
          <p:nvPr/>
        </p:nvCxnSpPr>
        <p:spPr bwMode="auto">
          <a:xfrm>
            <a:off x="4714875" y="2046288"/>
            <a:ext cx="195263"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9" name="58 Conector recto"/>
          <p:cNvCxnSpPr/>
          <p:nvPr/>
        </p:nvCxnSpPr>
        <p:spPr bwMode="auto">
          <a:xfrm>
            <a:off x="3419475" y="2174875"/>
            <a:ext cx="2073275" cy="1588"/>
          </a:xfrm>
          <a:prstGeom prst="line">
            <a:avLst/>
          </a:prstGeom>
          <a:solidFill>
            <a:schemeClr val="accent1"/>
          </a:solidFill>
          <a:ln w="38100" cap="flat" cmpd="sng" algn="ctr">
            <a:solidFill>
              <a:schemeClr val="tx1">
                <a:lumMod val="50000"/>
              </a:schemeClr>
            </a:solidFill>
            <a:prstDash val="solid"/>
            <a:round/>
            <a:headEnd type="none" w="med" len="med"/>
            <a:tailEnd type="none" w="med" len="med"/>
          </a:ln>
          <a:effectLst/>
        </p:spPr>
      </p:cxnSp>
      <p:cxnSp>
        <p:nvCxnSpPr>
          <p:cNvPr id="1045" name="59 Conector recto"/>
          <p:cNvCxnSpPr>
            <a:cxnSpLocks noChangeShapeType="1"/>
          </p:cNvCxnSpPr>
          <p:nvPr/>
        </p:nvCxnSpPr>
        <p:spPr bwMode="auto">
          <a:xfrm>
            <a:off x="3743325" y="1981200"/>
            <a:ext cx="195263"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6" name="60 Conector recto"/>
          <p:cNvCxnSpPr>
            <a:cxnSpLocks noChangeShapeType="1"/>
          </p:cNvCxnSpPr>
          <p:nvPr/>
        </p:nvCxnSpPr>
        <p:spPr bwMode="auto">
          <a:xfrm>
            <a:off x="4262438" y="1916113"/>
            <a:ext cx="193675"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7" name="61 Conector recto"/>
          <p:cNvCxnSpPr>
            <a:cxnSpLocks noChangeShapeType="1"/>
          </p:cNvCxnSpPr>
          <p:nvPr/>
        </p:nvCxnSpPr>
        <p:spPr bwMode="auto">
          <a:xfrm>
            <a:off x="5299075" y="2046288"/>
            <a:ext cx="65088"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8" name="62 Conector recto"/>
          <p:cNvCxnSpPr>
            <a:cxnSpLocks noChangeShapeType="1"/>
          </p:cNvCxnSpPr>
          <p:nvPr/>
        </p:nvCxnSpPr>
        <p:spPr bwMode="auto">
          <a:xfrm>
            <a:off x="4262438" y="1981200"/>
            <a:ext cx="258762"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49" name="63 Conector recto"/>
          <p:cNvCxnSpPr>
            <a:cxnSpLocks noChangeShapeType="1"/>
          </p:cNvCxnSpPr>
          <p:nvPr/>
        </p:nvCxnSpPr>
        <p:spPr bwMode="auto">
          <a:xfrm>
            <a:off x="4779963" y="1981200"/>
            <a:ext cx="130175" cy="1588"/>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050" name="64 Rectángulo"/>
          <p:cNvSpPr>
            <a:spLocks noChangeArrowheads="1"/>
          </p:cNvSpPr>
          <p:nvPr/>
        </p:nvSpPr>
        <p:spPr bwMode="auto">
          <a:xfrm>
            <a:off x="3613150" y="2111375"/>
            <a:ext cx="325438"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51" name="65 Rectángulo"/>
          <p:cNvSpPr>
            <a:spLocks noChangeArrowheads="1"/>
          </p:cNvSpPr>
          <p:nvPr/>
        </p:nvSpPr>
        <p:spPr bwMode="auto">
          <a:xfrm>
            <a:off x="4197350" y="2111375"/>
            <a:ext cx="323850"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52" name="66 Rectángulo"/>
          <p:cNvSpPr>
            <a:spLocks noChangeArrowheads="1"/>
          </p:cNvSpPr>
          <p:nvPr/>
        </p:nvSpPr>
        <p:spPr bwMode="auto">
          <a:xfrm>
            <a:off x="4714875" y="2111375"/>
            <a:ext cx="195263"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53" name="67 Rectángulo"/>
          <p:cNvSpPr>
            <a:spLocks noChangeArrowheads="1"/>
          </p:cNvSpPr>
          <p:nvPr/>
        </p:nvSpPr>
        <p:spPr bwMode="auto">
          <a:xfrm>
            <a:off x="5233988" y="2111375"/>
            <a:ext cx="193675"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cxnSp>
        <p:nvCxnSpPr>
          <p:cNvPr id="1054" name="69 Conector recto"/>
          <p:cNvCxnSpPr>
            <a:cxnSpLocks noChangeShapeType="1"/>
          </p:cNvCxnSpPr>
          <p:nvPr/>
        </p:nvCxnSpPr>
        <p:spPr bwMode="auto">
          <a:xfrm>
            <a:off x="3938588" y="2239963"/>
            <a:ext cx="128587"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55" name="72 Conector recto"/>
          <p:cNvCxnSpPr>
            <a:cxnSpLocks noChangeShapeType="1"/>
          </p:cNvCxnSpPr>
          <p:nvPr/>
        </p:nvCxnSpPr>
        <p:spPr bwMode="auto">
          <a:xfrm>
            <a:off x="4521200" y="223996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56" name="73 Conector recto"/>
          <p:cNvCxnSpPr>
            <a:cxnSpLocks noChangeShapeType="1"/>
          </p:cNvCxnSpPr>
          <p:nvPr/>
        </p:nvCxnSpPr>
        <p:spPr bwMode="auto">
          <a:xfrm>
            <a:off x="4910138" y="2239963"/>
            <a:ext cx="1936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57" name="74 Conector recto"/>
          <p:cNvCxnSpPr>
            <a:cxnSpLocks noChangeShapeType="1"/>
          </p:cNvCxnSpPr>
          <p:nvPr/>
        </p:nvCxnSpPr>
        <p:spPr bwMode="auto">
          <a:xfrm flipV="1">
            <a:off x="4067175" y="223996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58" name="77 Conector recto"/>
          <p:cNvCxnSpPr>
            <a:cxnSpLocks noChangeShapeType="1"/>
          </p:cNvCxnSpPr>
          <p:nvPr/>
        </p:nvCxnSpPr>
        <p:spPr bwMode="auto">
          <a:xfrm rot="5400000" flipH="1" flipV="1">
            <a:off x="4650581" y="2240757"/>
            <a:ext cx="65087" cy="635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59" name="78 Conector recto"/>
          <p:cNvCxnSpPr>
            <a:cxnSpLocks noChangeShapeType="1"/>
          </p:cNvCxnSpPr>
          <p:nvPr/>
        </p:nvCxnSpPr>
        <p:spPr bwMode="auto">
          <a:xfrm flipV="1">
            <a:off x="5103813" y="223996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60" name="97 Conector recto"/>
          <p:cNvCxnSpPr>
            <a:cxnSpLocks noChangeShapeType="1"/>
          </p:cNvCxnSpPr>
          <p:nvPr/>
        </p:nvCxnSpPr>
        <p:spPr bwMode="auto">
          <a:xfrm>
            <a:off x="4714875" y="1916113"/>
            <a:ext cx="195263"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61" name="98 Conector recto"/>
          <p:cNvCxnSpPr>
            <a:cxnSpLocks noChangeShapeType="1"/>
          </p:cNvCxnSpPr>
          <p:nvPr/>
        </p:nvCxnSpPr>
        <p:spPr bwMode="auto">
          <a:xfrm>
            <a:off x="3678238" y="1916113"/>
            <a:ext cx="195262" cy="15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062" name="99 CuadroTexto"/>
          <p:cNvSpPr txBox="1">
            <a:spLocks noChangeArrowheads="1"/>
          </p:cNvSpPr>
          <p:nvPr/>
        </p:nvSpPr>
        <p:spPr bwMode="auto">
          <a:xfrm>
            <a:off x="3779838" y="5013325"/>
            <a:ext cx="1528762"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910" tIns="41455" rIns="82910" bIns="4145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300">
                <a:solidFill>
                  <a:schemeClr val="bg2"/>
                </a:solidFill>
              </a:rPr>
              <a:t>Transcriptomics</a:t>
            </a:r>
          </a:p>
        </p:txBody>
      </p:sp>
      <p:sp>
        <p:nvSpPr>
          <p:cNvPr id="1063" name="100 Cerrar llave"/>
          <p:cNvSpPr>
            <a:spLocks/>
          </p:cNvSpPr>
          <p:nvPr/>
        </p:nvSpPr>
        <p:spPr bwMode="auto">
          <a:xfrm>
            <a:off x="5715000" y="1214438"/>
            <a:ext cx="647700" cy="3887787"/>
          </a:xfrm>
          <a:prstGeom prst="rightBrace">
            <a:avLst>
              <a:gd name="adj1" fmla="val 8337"/>
              <a:gd name="adj2" fmla="val 50000"/>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64" name="101 Elipse"/>
          <p:cNvSpPr>
            <a:spLocks noChangeArrowheads="1"/>
          </p:cNvSpPr>
          <p:nvPr/>
        </p:nvSpPr>
        <p:spPr bwMode="auto">
          <a:xfrm>
            <a:off x="8120063" y="1484313"/>
            <a:ext cx="738187" cy="3449637"/>
          </a:xfrm>
          <a:prstGeom prst="ellipse">
            <a:avLst/>
          </a:prstGeom>
          <a:solidFill>
            <a:schemeClr val="accent1"/>
          </a:solidFill>
          <a:ln w="9525" algn="ctr">
            <a:solidFill>
              <a:schemeClr val="tx1"/>
            </a:solidFill>
            <a:round/>
            <a:headEnd/>
            <a:tailEnd/>
          </a:ln>
        </p:spPr>
        <p:txBody>
          <a:bodyPr lIns="82910" tIns="41455" rIns="82910" bIns="41455">
            <a:spAutoFit/>
          </a:bodyPr>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r>
              <a:rPr lang="en-US" altLang="en-US" sz="2200"/>
              <a:t>S</a:t>
            </a:r>
          </a:p>
          <a:p>
            <a:r>
              <a:rPr lang="en-US" altLang="en-US" sz="2200"/>
              <a:t>C</a:t>
            </a:r>
          </a:p>
          <a:p>
            <a:r>
              <a:rPr lang="en-US" altLang="en-US" sz="2200"/>
              <a:t>I</a:t>
            </a:r>
          </a:p>
          <a:p>
            <a:r>
              <a:rPr lang="en-US" altLang="en-US" sz="2200"/>
              <a:t>E</a:t>
            </a:r>
          </a:p>
          <a:p>
            <a:r>
              <a:rPr lang="en-US" altLang="en-US" sz="2200"/>
              <a:t>N</a:t>
            </a:r>
          </a:p>
          <a:p>
            <a:r>
              <a:rPr lang="en-US" altLang="en-US" sz="2200"/>
              <a:t>C</a:t>
            </a:r>
          </a:p>
          <a:p>
            <a:r>
              <a:rPr lang="en-US" altLang="en-US" sz="2200"/>
              <a:t>E</a:t>
            </a:r>
          </a:p>
        </p:txBody>
      </p:sp>
      <p:grpSp>
        <p:nvGrpSpPr>
          <p:cNvPr id="2" name="107 Grupo"/>
          <p:cNvGrpSpPr>
            <a:grpSpLocks/>
          </p:cNvGrpSpPr>
          <p:nvPr/>
        </p:nvGrpSpPr>
        <p:grpSpPr bwMode="auto">
          <a:xfrm>
            <a:off x="295275" y="5502275"/>
            <a:ext cx="9063038" cy="1057275"/>
            <a:chOff x="325403" y="6065853"/>
            <a:chExt cx="9991523" cy="1164914"/>
          </a:xfrm>
        </p:grpSpPr>
        <p:sp>
          <p:nvSpPr>
            <p:cNvPr id="1087" name="102 CuadroTexto"/>
            <p:cNvSpPr txBox="1">
              <a:spLocks noChangeArrowheads="1"/>
            </p:cNvSpPr>
            <p:nvPr/>
          </p:nvSpPr>
          <p:spPr bwMode="auto">
            <a:xfrm>
              <a:off x="754032" y="6637356"/>
              <a:ext cx="4522530" cy="59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2900">
                  <a:solidFill>
                    <a:schemeClr val="bg2"/>
                  </a:solidFill>
                </a:rPr>
                <a:t>Technology driven</a:t>
              </a:r>
            </a:p>
          </p:txBody>
        </p:sp>
        <p:sp>
          <p:nvSpPr>
            <p:cNvPr id="1088" name="103 CuadroTexto"/>
            <p:cNvSpPr txBox="1">
              <a:spLocks noChangeArrowheads="1"/>
            </p:cNvSpPr>
            <p:nvPr/>
          </p:nvSpPr>
          <p:spPr bwMode="auto">
            <a:xfrm>
              <a:off x="5906642" y="6565918"/>
              <a:ext cx="4410284" cy="59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2900">
                  <a:solidFill>
                    <a:schemeClr val="bg2"/>
                  </a:solidFill>
                </a:rPr>
                <a:t>Hypothesis driven</a:t>
              </a:r>
            </a:p>
          </p:txBody>
        </p:sp>
        <p:sp>
          <p:nvSpPr>
            <p:cNvPr id="1089" name="105 Cerrar llave"/>
            <p:cNvSpPr>
              <a:spLocks/>
            </p:cNvSpPr>
            <p:nvPr/>
          </p:nvSpPr>
          <p:spPr bwMode="auto">
            <a:xfrm rot="5400000">
              <a:off x="3062861" y="3328395"/>
              <a:ext cx="500066" cy="5974981"/>
            </a:xfrm>
            <a:prstGeom prst="rightBrace">
              <a:avLst>
                <a:gd name="adj1" fmla="val 61733"/>
                <a:gd name="adj2" fmla="val 66514"/>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34888" name="106 Cerrar llave"/>
            <p:cNvSpPr>
              <a:spLocks/>
            </p:cNvSpPr>
            <p:nvPr/>
          </p:nvSpPr>
          <p:spPr bwMode="auto">
            <a:xfrm rot="5400000">
              <a:off x="7073195" y="3947128"/>
              <a:ext cx="500248" cy="4881128"/>
            </a:xfrm>
            <a:prstGeom prst="rightBrace">
              <a:avLst>
                <a:gd name="adj1" fmla="val 64124"/>
                <a:gd name="adj2" fmla="val 37016"/>
              </a:avLst>
            </a:prstGeom>
            <a:noFill/>
            <a:ln w="38100" algn="ctr">
              <a:solidFill>
                <a:schemeClr val="bg1">
                  <a:lumMod val="40000"/>
                  <a:lumOff val="60000"/>
                </a:schemeClr>
              </a:solidFill>
              <a:round/>
              <a:headEnd/>
              <a:tailEnd/>
            </a:ln>
          </p:spPr>
          <p:txBody>
            <a:bodyPr/>
            <a:lstStyle/>
            <a:p>
              <a:pPr defTabSz="829108">
                <a:defRPr/>
              </a:pPr>
              <a:endParaRPr lang="en-US" sz="2200"/>
            </a:p>
          </p:txBody>
        </p:sp>
      </p:grpSp>
      <p:pic>
        <p:nvPicPr>
          <p:cNvPr id="1066"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688" y="3643313"/>
            <a:ext cx="10795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6"/>
          <p:cNvGraphicFramePr>
            <a:graphicFrameLocks noChangeAspect="1"/>
          </p:cNvGraphicFramePr>
          <p:nvPr/>
        </p:nvGraphicFramePr>
        <p:xfrm>
          <a:off x="214313" y="3357563"/>
          <a:ext cx="1004887" cy="1004887"/>
        </p:xfrm>
        <a:graphic>
          <a:graphicData uri="http://schemas.openxmlformats.org/presentationml/2006/ole">
            <mc:AlternateContent xmlns:mc="http://schemas.openxmlformats.org/markup-compatibility/2006">
              <mc:Choice xmlns:v="urn:schemas-microsoft-com:vml" Requires="v">
                <p:oleObj spid="_x0000_s1106" name="Foto de Photo Editor" r:id="rId7" imgW="1666667" imgH="1666667" progId="">
                  <p:embed/>
                </p:oleObj>
              </mc:Choice>
              <mc:Fallback>
                <p:oleObj name="Foto de Photo Editor" r:id="rId7" imgW="1666667" imgH="1666667"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4313" y="3357563"/>
                        <a:ext cx="1004887" cy="1004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5" name="74 Flecha derecha"/>
          <p:cNvSpPr/>
          <p:nvPr/>
        </p:nvSpPr>
        <p:spPr bwMode="auto">
          <a:xfrm>
            <a:off x="2124075" y="3716338"/>
            <a:ext cx="582613" cy="838200"/>
          </a:xfrm>
          <a:prstGeom prst="rightArrow">
            <a:avLst/>
          </a:prstGeom>
          <a:solidFill>
            <a:schemeClr val="bg1">
              <a:lumMod val="60000"/>
              <a:lumOff val="40000"/>
            </a:schemeClr>
          </a:solidFill>
          <a:ln w="9525" cap="flat" cmpd="sng" algn="ctr">
            <a:solidFill>
              <a:schemeClr val="tx1"/>
            </a:solidFill>
            <a:prstDash val="solid"/>
            <a:round/>
            <a:headEnd type="none" w="med" len="med"/>
            <a:tailEnd type="none" w="med" len="med"/>
          </a:ln>
          <a:effectLst/>
        </p:spPr>
        <p:txBody>
          <a:bodyPr lIns="82910" tIns="41455" rIns="82910" bIns="41455">
            <a:spAutoFit/>
          </a:bodyPr>
          <a:lstStyle/>
          <a:p>
            <a:pPr defTabSz="829108">
              <a:defRPr/>
            </a:pPr>
            <a:endParaRPr lang="en-US" sz="2200"/>
          </a:p>
        </p:txBody>
      </p:sp>
      <p:sp>
        <p:nvSpPr>
          <p:cNvPr id="1068" name="100 Cerrar llave"/>
          <p:cNvSpPr>
            <a:spLocks/>
          </p:cNvSpPr>
          <p:nvPr/>
        </p:nvSpPr>
        <p:spPr bwMode="auto">
          <a:xfrm>
            <a:off x="2843213" y="1196975"/>
            <a:ext cx="647700" cy="3671888"/>
          </a:xfrm>
          <a:prstGeom prst="rightBrace">
            <a:avLst>
              <a:gd name="adj1" fmla="val 8346"/>
              <a:gd name="adj2" fmla="val 50000"/>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cxnSp>
        <p:nvCxnSpPr>
          <p:cNvPr id="74" name="73 Conector recto"/>
          <p:cNvCxnSpPr/>
          <p:nvPr/>
        </p:nvCxnSpPr>
        <p:spPr bwMode="auto">
          <a:xfrm>
            <a:off x="3419475" y="3946525"/>
            <a:ext cx="2073275" cy="1588"/>
          </a:xfrm>
          <a:prstGeom prst="line">
            <a:avLst/>
          </a:prstGeom>
          <a:solidFill>
            <a:schemeClr val="accent1"/>
          </a:solidFill>
          <a:ln w="38100" cap="flat" cmpd="sng" algn="ctr">
            <a:solidFill>
              <a:schemeClr val="tx1">
                <a:lumMod val="50000"/>
              </a:schemeClr>
            </a:solidFill>
            <a:prstDash val="solid"/>
            <a:round/>
            <a:headEnd type="none" w="med" len="med"/>
            <a:tailEnd type="none" w="med" len="med"/>
          </a:ln>
          <a:effectLst/>
        </p:spPr>
      </p:cxnSp>
      <p:sp>
        <p:nvSpPr>
          <p:cNvPr id="1070" name="64 Rectángulo"/>
          <p:cNvSpPr>
            <a:spLocks noChangeArrowheads="1"/>
          </p:cNvSpPr>
          <p:nvPr/>
        </p:nvSpPr>
        <p:spPr bwMode="auto">
          <a:xfrm>
            <a:off x="3613150" y="3883025"/>
            <a:ext cx="325438"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71" name="65 Rectángulo"/>
          <p:cNvSpPr>
            <a:spLocks noChangeArrowheads="1"/>
          </p:cNvSpPr>
          <p:nvPr/>
        </p:nvSpPr>
        <p:spPr bwMode="auto">
          <a:xfrm>
            <a:off x="4197350" y="3883025"/>
            <a:ext cx="323850"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72" name="66 Rectángulo"/>
          <p:cNvSpPr>
            <a:spLocks noChangeArrowheads="1"/>
          </p:cNvSpPr>
          <p:nvPr/>
        </p:nvSpPr>
        <p:spPr bwMode="auto">
          <a:xfrm>
            <a:off x="4714875" y="3883025"/>
            <a:ext cx="195263"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sp>
        <p:nvSpPr>
          <p:cNvPr id="1073" name="67 Rectángulo"/>
          <p:cNvSpPr>
            <a:spLocks noChangeArrowheads="1"/>
          </p:cNvSpPr>
          <p:nvPr/>
        </p:nvSpPr>
        <p:spPr bwMode="auto">
          <a:xfrm>
            <a:off x="5233988" y="3883025"/>
            <a:ext cx="193675" cy="128588"/>
          </a:xfrm>
          <a:prstGeom prst="rect">
            <a:avLst/>
          </a:prstGeom>
          <a:solidFill>
            <a:schemeClr val="bg2"/>
          </a:solidFill>
          <a:ln w="9525" algn="ctr">
            <a:solidFill>
              <a:schemeClr val="tx1"/>
            </a:solidFill>
            <a:round/>
            <a:headEnd/>
            <a:tailEnd/>
          </a:ln>
        </p:spPr>
        <p:txBody>
          <a:bodyPr lIns="82910" tIns="41455" rIns="82910" bIns="41455"/>
          <a:lstStyle>
            <a:lvl1pPr defTabSz="827088">
              <a:defRPr sz="2400">
                <a:solidFill>
                  <a:schemeClr val="tx1"/>
                </a:solidFill>
                <a:latin typeface="Verdana" pitchFamily="34" charset="0"/>
              </a:defRPr>
            </a:lvl1pPr>
            <a:lvl2pPr marL="742950" indent="-285750" defTabSz="827088">
              <a:defRPr sz="2400">
                <a:solidFill>
                  <a:schemeClr val="tx1"/>
                </a:solidFill>
                <a:latin typeface="Verdana" pitchFamily="34" charset="0"/>
              </a:defRPr>
            </a:lvl2pPr>
            <a:lvl3pPr marL="1143000" indent="-228600" defTabSz="827088">
              <a:defRPr sz="2400">
                <a:solidFill>
                  <a:schemeClr val="tx1"/>
                </a:solidFill>
                <a:latin typeface="Verdana" pitchFamily="34" charset="0"/>
              </a:defRPr>
            </a:lvl3pPr>
            <a:lvl4pPr marL="1600200" indent="-228600" defTabSz="827088">
              <a:defRPr sz="2400">
                <a:solidFill>
                  <a:schemeClr val="tx1"/>
                </a:solidFill>
                <a:latin typeface="Verdana" pitchFamily="34" charset="0"/>
              </a:defRPr>
            </a:lvl4pPr>
            <a:lvl5pPr marL="2057400" indent="-228600" defTabSz="827088">
              <a:defRPr sz="2400">
                <a:solidFill>
                  <a:schemeClr val="tx1"/>
                </a:solidFill>
                <a:latin typeface="Verdana" pitchFamily="34" charset="0"/>
              </a:defRPr>
            </a:lvl5pPr>
            <a:lvl6pPr marL="2514600" indent="-228600" algn="ctr" defTabSz="827088" eaLnBrk="0" fontAlgn="base" hangingPunct="0">
              <a:spcBef>
                <a:spcPct val="0"/>
              </a:spcBef>
              <a:spcAft>
                <a:spcPct val="0"/>
              </a:spcAft>
              <a:defRPr sz="2400">
                <a:solidFill>
                  <a:schemeClr val="tx1"/>
                </a:solidFill>
                <a:latin typeface="Verdana" pitchFamily="34" charset="0"/>
              </a:defRPr>
            </a:lvl6pPr>
            <a:lvl7pPr marL="2971800" indent="-228600" algn="ctr" defTabSz="827088" eaLnBrk="0" fontAlgn="base" hangingPunct="0">
              <a:spcBef>
                <a:spcPct val="0"/>
              </a:spcBef>
              <a:spcAft>
                <a:spcPct val="0"/>
              </a:spcAft>
              <a:defRPr sz="2400">
                <a:solidFill>
                  <a:schemeClr val="tx1"/>
                </a:solidFill>
                <a:latin typeface="Verdana" pitchFamily="34" charset="0"/>
              </a:defRPr>
            </a:lvl7pPr>
            <a:lvl8pPr marL="3429000" indent="-228600" algn="ctr" defTabSz="827088" eaLnBrk="0" fontAlgn="base" hangingPunct="0">
              <a:spcBef>
                <a:spcPct val="0"/>
              </a:spcBef>
              <a:spcAft>
                <a:spcPct val="0"/>
              </a:spcAft>
              <a:defRPr sz="2400">
                <a:solidFill>
                  <a:schemeClr val="tx1"/>
                </a:solidFill>
                <a:latin typeface="Verdana" pitchFamily="34" charset="0"/>
              </a:defRPr>
            </a:lvl8pPr>
            <a:lvl9pPr marL="3886200" indent="-228600" algn="ctr" defTabSz="827088" eaLnBrk="0" fontAlgn="base" hangingPunct="0">
              <a:spcBef>
                <a:spcPct val="0"/>
              </a:spcBef>
              <a:spcAft>
                <a:spcPct val="0"/>
              </a:spcAft>
              <a:defRPr sz="2400">
                <a:solidFill>
                  <a:schemeClr val="tx1"/>
                </a:solidFill>
                <a:latin typeface="Verdana" pitchFamily="34" charset="0"/>
              </a:defRPr>
            </a:lvl9pPr>
          </a:lstStyle>
          <a:p>
            <a:endParaRPr lang="es-ES" altLang="en-US" sz="2200"/>
          </a:p>
        </p:txBody>
      </p:sp>
      <p:cxnSp>
        <p:nvCxnSpPr>
          <p:cNvPr id="1074" name="69 Conector recto"/>
          <p:cNvCxnSpPr>
            <a:cxnSpLocks noChangeShapeType="1"/>
          </p:cNvCxnSpPr>
          <p:nvPr/>
        </p:nvCxnSpPr>
        <p:spPr bwMode="auto">
          <a:xfrm>
            <a:off x="3938588" y="4011613"/>
            <a:ext cx="128587"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75" name="72 Conector recto"/>
          <p:cNvCxnSpPr>
            <a:cxnSpLocks noChangeShapeType="1"/>
          </p:cNvCxnSpPr>
          <p:nvPr/>
        </p:nvCxnSpPr>
        <p:spPr bwMode="auto">
          <a:xfrm>
            <a:off x="4521200" y="401161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76" name="73 Conector recto"/>
          <p:cNvCxnSpPr>
            <a:cxnSpLocks noChangeShapeType="1"/>
          </p:cNvCxnSpPr>
          <p:nvPr/>
        </p:nvCxnSpPr>
        <p:spPr bwMode="auto">
          <a:xfrm>
            <a:off x="4910138" y="4011613"/>
            <a:ext cx="1936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77" name="74 Conector recto"/>
          <p:cNvCxnSpPr>
            <a:cxnSpLocks noChangeShapeType="1"/>
          </p:cNvCxnSpPr>
          <p:nvPr/>
        </p:nvCxnSpPr>
        <p:spPr bwMode="auto">
          <a:xfrm flipV="1">
            <a:off x="4067175" y="401161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78" name="77 Conector recto"/>
          <p:cNvCxnSpPr>
            <a:cxnSpLocks noChangeShapeType="1"/>
          </p:cNvCxnSpPr>
          <p:nvPr/>
        </p:nvCxnSpPr>
        <p:spPr bwMode="auto">
          <a:xfrm rot="5400000" flipH="1" flipV="1">
            <a:off x="4650581" y="4012407"/>
            <a:ext cx="65087" cy="635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79" name="78 Conector recto"/>
          <p:cNvCxnSpPr>
            <a:cxnSpLocks noChangeShapeType="1"/>
          </p:cNvCxnSpPr>
          <p:nvPr/>
        </p:nvCxnSpPr>
        <p:spPr bwMode="auto">
          <a:xfrm flipV="1">
            <a:off x="5103813" y="4011613"/>
            <a:ext cx="130175" cy="65087"/>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080" name="85 CuadroTexto"/>
          <p:cNvSpPr txBox="1">
            <a:spLocks noChangeArrowheads="1"/>
          </p:cNvSpPr>
          <p:nvPr/>
        </p:nvSpPr>
        <p:spPr bwMode="auto">
          <a:xfrm>
            <a:off x="3419475" y="2420938"/>
            <a:ext cx="2232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600">
                <a:solidFill>
                  <a:schemeClr val="bg2"/>
                </a:solidFill>
              </a:rPr>
              <a:t>Read mapping and quantification</a:t>
            </a:r>
          </a:p>
        </p:txBody>
      </p:sp>
      <p:sp>
        <p:nvSpPr>
          <p:cNvPr id="1081" name="86 Elipse"/>
          <p:cNvSpPr>
            <a:spLocks noChangeArrowheads="1"/>
          </p:cNvSpPr>
          <p:nvPr/>
        </p:nvSpPr>
        <p:spPr bwMode="auto">
          <a:xfrm>
            <a:off x="3635375" y="3573463"/>
            <a:ext cx="238125" cy="215900"/>
          </a:xfrm>
          <a:prstGeom prst="ellipse">
            <a:avLst/>
          </a:prstGeom>
          <a:solidFill>
            <a:srgbClr val="FF0000"/>
          </a:solidFill>
          <a:ln w="9525" algn="ctr">
            <a:solidFill>
              <a:schemeClr val="tx1"/>
            </a:solidFill>
            <a:round/>
            <a:headEnd/>
            <a:tailEnd/>
          </a:ln>
        </p:spPr>
        <p:txBody>
          <a:bodyPr wrap="none"/>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 altLang="en-US"/>
          </a:p>
        </p:txBody>
      </p:sp>
      <p:sp>
        <p:nvSpPr>
          <p:cNvPr id="1082" name="89 Abrir llave"/>
          <p:cNvSpPr>
            <a:spLocks/>
          </p:cNvSpPr>
          <p:nvPr/>
        </p:nvSpPr>
        <p:spPr bwMode="auto">
          <a:xfrm rot="-5400000">
            <a:off x="4392613" y="3321050"/>
            <a:ext cx="287338" cy="1944687"/>
          </a:xfrm>
          <a:prstGeom prst="leftBrace">
            <a:avLst>
              <a:gd name="adj1" fmla="val 8366"/>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 altLang="en-US"/>
          </a:p>
        </p:txBody>
      </p:sp>
      <p:sp>
        <p:nvSpPr>
          <p:cNvPr id="1083" name="90 CuadroTexto"/>
          <p:cNvSpPr txBox="1">
            <a:spLocks noChangeArrowheads="1"/>
          </p:cNvSpPr>
          <p:nvPr/>
        </p:nvSpPr>
        <p:spPr bwMode="auto">
          <a:xfrm>
            <a:off x="3563938" y="4437063"/>
            <a:ext cx="2016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r>
              <a:rPr lang="en-US" altLang="en-US" sz="1400">
                <a:solidFill>
                  <a:schemeClr val="bg2"/>
                </a:solidFill>
              </a:rPr>
              <a:t>Intensity summary</a:t>
            </a:r>
          </a:p>
        </p:txBody>
      </p:sp>
      <p:sp>
        <p:nvSpPr>
          <p:cNvPr id="1084" name="86 Elipse"/>
          <p:cNvSpPr>
            <a:spLocks noChangeArrowheads="1"/>
          </p:cNvSpPr>
          <p:nvPr/>
        </p:nvSpPr>
        <p:spPr bwMode="auto">
          <a:xfrm>
            <a:off x="4262438" y="3573463"/>
            <a:ext cx="238125" cy="215900"/>
          </a:xfrm>
          <a:prstGeom prst="ellipse">
            <a:avLst/>
          </a:prstGeom>
          <a:solidFill>
            <a:srgbClr val="FF0000"/>
          </a:solidFill>
          <a:ln w="9525" algn="ctr">
            <a:solidFill>
              <a:schemeClr val="accent1"/>
            </a:solidFill>
            <a:round/>
            <a:headEnd/>
            <a:tailEnd/>
          </a:ln>
        </p:spPr>
        <p:txBody>
          <a:bodyPr wrap="none"/>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 altLang="en-US"/>
          </a:p>
        </p:txBody>
      </p:sp>
      <p:sp>
        <p:nvSpPr>
          <p:cNvPr id="1085" name="86 Elipse"/>
          <p:cNvSpPr>
            <a:spLocks noChangeArrowheads="1"/>
          </p:cNvSpPr>
          <p:nvPr/>
        </p:nvSpPr>
        <p:spPr bwMode="auto">
          <a:xfrm>
            <a:off x="5199063" y="3573463"/>
            <a:ext cx="236537" cy="215900"/>
          </a:xfrm>
          <a:prstGeom prst="ellipse">
            <a:avLst/>
          </a:prstGeom>
          <a:solidFill>
            <a:srgbClr val="FFFF00"/>
          </a:solidFill>
          <a:ln w="9525" algn="ctr">
            <a:solidFill>
              <a:schemeClr val="tx1"/>
            </a:solidFill>
            <a:round/>
            <a:headEnd/>
            <a:tailEnd/>
          </a:ln>
        </p:spPr>
        <p:txBody>
          <a:bodyPr wrap="none"/>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 altLang="en-US"/>
          </a:p>
        </p:txBody>
      </p:sp>
      <p:sp>
        <p:nvSpPr>
          <p:cNvPr id="1086" name="86 Elipse"/>
          <p:cNvSpPr>
            <a:spLocks noChangeArrowheads="1"/>
          </p:cNvSpPr>
          <p:nvPr/>
        </p:nvSpPr>
        <p:spPr bwMode="auto">
          <a:xfrm>
            <a:off x="4694238" y="3573463"/>
            <a:ext cx="238125" cy="215900"/>
          </a:xfrm>
          <a:prstGeom prst="ellipse">
            <a:avLst/>
          </a:prstGeom>
          <a:solidFill>
            <a:srgbClr val="FF0000"/>
          </a:solidFill>
          <a:ln w="9525" algn="ctr">
            <a:solidFill>
              <a:schemeClr val="tx1"/>
            </a:solidFill>
            <a:round/>
            <a:headEnd/>
            <a:tailEnd/>
          </a:ln>
        </p:spPr>
        <p:txBody>
          <a:bodyPr wrap="none"/>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endParaRPr lang="es-E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C:\Users\Ximo\Documents\Manuscritos\00 Enviados\2009 Patricia Patyways\Sebastian-Figure8.tif"/>
          <p:cNvPicPr>
            <a:picLocks noChangeAspect="1" noChangeArrowheads="1"/>
          </p:cNvPicPr>
          <p:nvPr/>
        </p:nvPicPr>
        <p:blipFill rotWithShape="1">
          <a:blip r:embed="rId2">
            <a:extLst>
              <a:ext uri="{28A0092B-C50C-407E-A947-70E740481C1C}">
                <a14:useLocalDpi xmlns:a14="http://schemas.microsoft.com/office/drawing/2010/main" val="0"/>
              </a:ext>
            </a:extLst>
          </a:blip>
          <a:srcRect b="10194"/>
          <a:stretch/>
        </p:blipFill>
        <p:spPr bwMode="auto">
          <a:xfrm>
            <a:off x="1115627" y="2186735"/>
            <a:ext cx="6935343" cy="4671267"/>
          </a:xfrm>
          <a:prstGeom prst="rect">
            <a:avLst/>
          </a:prstGeom>
          <a:noFill/>
          <a:extLst>
            <a:ext uri="{909E8E84-426E-40DD-AFC4-6F175D3DCCD1}">
              <a14:hiddenFill xmlns:a14="http://schemas.microsoft.com/office/drawing/2010/main">
                <a:solidFill>
                  <a:srgbClr val="FFFFFF"/>
                </a:solidFill>
              </a14:hiddenFill>
            </a:ext>
          </a:extLst>
        </p:spPr>
      </p:pic>
      <p:sp>
        <p:nvSpPr>
          <p:cNvPr id="43010" name="1 Título"/>
          <p:cNvSpPr>
            <a:spLocks noGrp="1"/>
          </p:cNvSpPr>
          <p:nvPr>
            <p:ph type="title"/>
          </p:nvPr>
        </p:nvSpPr>
        <p:spPr>
          <a:xfrm>
            <a:off x="539565" y="0"/>
            <a:ext cx="8064895" cy="1143000"/>
          </a:xfrm>
        </p:spPr>
        <p:txBody>
          <a:bodyPr/>
          <a:lstStyle/>
          <a:p>
            <a:r>
              <a:rPr lang="en-US" sz="4000" b="1" dirty="0" smtClean="0">
                <a:effectLst>
                  <a:outerShdw blurRad="38100" dist="38100" dir="2700000" algn="tl">
                    <a:srgbClr val="000000">
                      <a:alpha val="43137"/>
                    </a:srgbClr>
                  </a:outerShdw>
                </a:effectLst>
              </a:rPr>
              <a:t>From gene-based to mechanism-based perspective</a:t>
            </a:r>
          </a:p>
        </p:txBody>
      </p:sp>
      <p:sp>
        <p:nvSpPr>
          <p:cNvPr id="43011" name="2 CuadroTexto"/>
          <p:cNvSpPr txBox="1">
            <a:spLocks noChangeArrowheads="1"/>
          </p:cNvSpPr>
          <p:nvPr/>
        </p:nvSpPr>
        <p:spPr bwMode="auto">
          <a:xfrm>
            <a:off x="395549" y="1260881"/>
            <a:ext cx="8352927" cy="1323439"/>
          </a:xfrm>
          <a:prstGeom prst="rect">
            <a:avLst/>
          </a:prstGeom>
          <a:noFill/>
          <a:ln w="9525">
            <a:noFill/>
            <a:miter lim="800000"/>
            <a:headEnd/>
            <a:tailEnd/>
          </a:ln>
        </p:spPr>
        <p:txBody>
          <a:bodyPr wrap="square">
            <a:spAutoFit/>
          </a:bodyPr>
          <a:lstStyle/>
          <a:p>
            <a:pPr algn="l">
              <a:spcBef>
                <a:spcPct val="50000"/>
              </a:spcBef>
            </a:pPr>
            <a:r>
              <a:rPr lang="en-US" sz="2000" b="1">
                <a:solidFill>
                  <a:srgbClr val="000000"/>
                </a:solidFill>
                <a:ea typeface="ＭＳ Ｐゴシック" pitchFamily="34" charset="-128"/>
                <a:cs typeface="Arial" pitchFamily="34" charset="0"/>
              </a:rPr>
              <a:t>Transforming</a:t>
            </a:r>
            <a:r>
              <a:rPr lang="en-US" sz="2000">
                <a:solidFill>
                  <a:srgbClr val="000000"/>
                </a:solidFill>
                <a:ea typeface="ＭＳ Ｐゴシック" pitchFamily="34" charset="-128"/>
                <a:cs typeface="Arial" pitchFamily="34" charset="0"/>
              </a:rPr>
              <a:t> </a:t>
            </a:r>
            <a:r>
              <a:rPr lang="en-US" sz="2000" b="1">
                <a:solidFill>
                  <a:srgbClr val="000000"/>
                </a:solidFill>
                <a:ea typeface="ＭＳ Ｐゴシック" pitchFamily="34" charset="-128"/>
                <a:cs typeface="Arial" pitchFamily="34" charset="0"/>
              </a:rPr>
              <a:t>gene </a:t>
            </a:r>
            <a:r>
              <a:rPr lang="en-US" sz="2000" b="1" dirty="0">
                <a:solidFill>
                  <a:srgbClr val="000000"/>
                </a:solidFill>
                <a:ea typeface="ＭＳ Ｐゴシック" pitchFamily="34" charset="-128"/>
                <a:cs typeface="Arial" pitchFamily="34" charset="0"/>
              </a:rPr>
              <a:t>expression </a:t>
            </a:r>
            <a:r>
              <a:rPr lang="en-US" sz="2000" dirty="0">
                <a:solidFill>
                  <a:srgbClr val="000000"/>
                </a:solidFill>
                <a:ea typeface="ＭＳ Ｐゴシック" pitchFamily="34" charset="-128"/>
                <a:cs typeface="Arial" pitchFamily="34" charset="0"/>
              </a:rPr>
              <a:t>values into another value that </a:t>
            </a:r>
            <a:r>
              <a:rPr lang="en-US" sz="2000" b="1" dirty="0">
                <a:solidFill>
                  <a:srgbClr val="000000"/>
                </a:solidFill>
                <a:ea typeface="ＭＳ Ｐゴシック" pitchFamily="34" charset="-128"/>
                <a:cs typeface="Arial" pitchFamily="34" charset="0"/>
              </a:rPr>
              <a:t>accounts for a function</a:t>
            </a:r>
            <a:r>
              <a:rPr lang="en-US" sz="2000" dirty="0">
                <a:solidFill>
                  <a:srgbClr val="000000"/>
                </a:solidFill>
                <a:ea typeface="ＭＳ Ｐゴシック" pitchFamily="34" charset="-128"/>
                <a:cs typeface="Arial" pitchFamily="34" charset="0"/>
              </a:rPr>
              <a:t>. Easiest example of modeling function: </a:t>
            </a:r>
            <a:r>
              <a:rPr lang="en-US" sz="2000" b="1" dirty="0">
                <a:solidFill>
                  <a:srgbClr val="000000"/>
                </a:solidFill>
                <a:ea typeface="ＭＳ Ｐゴシック" pitchFamily="34" charset="-128"/>
                <a:cs typeface="Arial" pitchFamily="34" charset="0"/>
              </a:rPr>
              <a:t>signaling pathways</a:t>
            </a:r>
            <a:r>
              <a:rPr lang="en-US" sz="2000" dirty="0">
                <a:solidFill>
                  <a:srgbClr val="000000"/>
                </a:solidFill>
                <a:ea typeface="ＭＳ Ｐゴシック" pitchFamily="34" charset="-128"/>
                <a:cs typeface="Arial" pitchFamily="34" charset="0"/>
              </a:rPr>
              <a:t>. </a:t>
            </a:r>
            <a:r>
              <a:rPr lang="en-US" sz="2000" dirty="0">
                <a:solidFill>
                  <a:srgbClr val="333399"/>
                </a:solidFill>
                <a:ea typeface="ＭＳ Ｐゴシック" pitchFamily="34" charset="-128"/>
                <a:cs typeface="Arial" pitchFamily="34" charset="0"/>
              </a:rPr>
              <a:t>Function: transmission of a signal from a receptor to an effector</a:t>
            </a:r>
          </a:p>
        </p:txBody>
      </p:sp>
      <p:sp>
        <p:nvSpPr>
          <p:cNvPr id="43049" name="26 CuadroTexto"/>
          <p:cNvSpPr txBox="1">
            <a:spLocks noChangeArrowheads="1"/>
          </p:cNvSpPr>
          <p:nvPr/>
        </p:nvSpPr>
        <p:spPr bwMode="auto">
          <a:xfrm>
            <a:off x="5836209" y="4725144"/>
            <a:ext cx="2808311" cy="1569660"/>
          </a:xfrm>
          <a:prstGeom prst="rect">
            <a:avLst/>
          </a:prstGeom>
          <a:noFill/>
          <a:ln w="9525">
            <a:noFill/>
            <a:miter lim="800000"/>
            <a:headEnd/>
            <a:tailEnd/>
          </a:ln>
        </p:spPr>
        <p:txBody>
          <a:bodyPr wrap="square">
            <a:spAutoFit/>
          </a:bodyPr>
          <a:lstStyle/>
          <a:p>
            <a:pPr>
              <a:spcBef>
                <a:spcPct val="50000"/>
              </a:spcBef>
            </a:pPr>
            <a:r>
              <a:rPr lang="en-US" b="1" dirty="0">
                <a:solidFill>
                  <a:srgbClr val="000000"/>
                </a:solidFill>
                <a:ea typeface="ＭＳ Ｐゴシック" pitchFamily="34" charset="-128"/>
                <a:cs typeface="Arial" pitchFamily="34" charset="0"/>
              </a:rPr>
              <a:t>Activations and repressions occur</a:t>
            </a:r>
          </a:p>
        </p:txBody>
      </p:sp>
      <p:sp>
        <p:nvSpPr>
          <p:cNvPr id="2" name="1 CuadroTexto"/>
          <p:cNvSpPr txBox="1"/>
          <p:nvPr/>
        </p:nvSpPr>
        <p:spPr>
          <a:xfrm>
            <a:off x="1043608" y="3068962"/>
            <a:ext cx="1152128" cy="369332"/>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Receptor</a:t>
            </a:r>
            <a:endParaRPr lang="en-US" sz="1800" dirty="0">
              <a:solidFill>
                <a:srgbClr val="000000"/>
              </a:solidFill>
              <a:latin typeface="Arial" pitchFamily="34" charset="0"/>
              <a:cs typeface="Arial" pitchFamily="34" charset="0"/>
            </a:endParaRPr>
          </a:p>
        </p:txBody>
      </p:sp>
      <p:sp>
        <p:nvSpPr>
          <p:cNvPr id="7" name="6 CuadroTexto"/>
          <p:cNvSpPr txBox="1"/>
          <p:nvPr/>
        </p:nvSpPr>
        <p:spPr>
          <a:xfrm>
            <a:off x="4696419" y="3071122"/>
            <a:ext cx="1152128" cy="369332"/>
          </a:xfrm>
          <a:prstGeom prst="rect">
            <a:avLst/>
          </a:prstGeom>
          <a:noFill/>
        </p:spPr>
        <p:txBody>
          <a:bodyPr wrap="square" rtlCol="0">
            <a:spAutoFit/>
          </a:bodyPr>
          <a:lstStyle/>
          <a:p>
            <a:pPr algn="l" eaLnBrk="1" hangingPunct="1"/>
            <a:r>
              <a:rPr lang="en-US" sz="1800" dirty="0">
                <a:solidFill>
                  <a:srgbClr val="000000"/>
                </a:solidFill>
                <a:latin typeface="Arial" pitchFamily="34" charset="0"/>
                <a:cs typeface="Arial" pitchFamily="34" charset="0"/>
              </a:rPr>
              <a:t>Effector</a:t>
            </a:r>
            <a:endParaRPr lang="en-US" sz="18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8037373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0" y="836713"/>
            <a:ext cx="3923928" cy="1556792"/>
          </a:xfrm>
        </p:spPr>
        <p:txBody>
          <a:bodyPr/>
          <a:lstStyle/>
          <a:p>
            <a:r>
              <a:rPr lang="en-US" sz="4000" b="1" dirty="0" smtClean="0">
                <a:effectLst>
                  <a:outerShdw blurRad="38100" dist="38100" dir="2700000" algn="tl">
                    <a:srgbClr val="000000">
                      <a:alpha val="43137"/>
                    </a:srgbClr>
                  </a:outerShdw>
                </a:effectLst>
              </a:rPr>
              <a:t>Apoptosis inhibition is not obvious from gene expression</a:t>
            </a:r>
            <a:endParaRPr lang="en-US" sz="4000" b="1" dirty="0">
              <a:effectLst>
                <a:outerShdw blurRad="38100" dist="38100" dir="2700000" algn="tl">
                  <a:srgbClr val="000000">
                    <a:alpha val="43137"/>
                  </a:srgbClr>
                </a:outerShdw>
              </a:effectLst>
            </a:endParaRPr>
          </a:p>
        </p:txBody>
      </p:sp>
      <p:pic>
        <p:nvPicPr>
          <p:cNvPr id="6" name="Picture 2"/>
          <p:cNvPicPr>
            <a:picLocks noChangeAspect="1" noChangeArrowheads="1"/>
          </p:cNvPicPr>
          <p:nvPr/>
        </p:nvPicPr>
        <p:blipFill>
          <a:blip r:embed="rId2" cstate="print"/>
          <a:srcRect/>
          <a:stretch>
            <a:fillRect/>
          </a:stretch>
        </p:blipFill>
        <p:spPr bwMode="auto">
          <a:xfrm>
            <a:off x="4032448" y="-36512"/>
            <a:ext cx="5004048" cy="3228306"/>
          </a:xfrm>
          <a:prstGeom prst="rect">
            <a:avLst/>
          </a:prstGeom>
          <a:noFill/>
          <a:ln w="9525">
            <a:noFill/>
            <a:miter lim="800000"/>
            <a:headEnd/>
            <a:tailEnd/>
          </a:ln>
        </p:spPr>
      </p:pic>
      <p:pic>
        <p:nvPicPr>
          <p:cNvPr id="7" name="Picture 1"/>
          <p:cNvPicPr>
            <a:picLocks noChangeAspect="1" noChangeArrowheads="1"/>
          </p:cNvPicPr>
          <p:nvPr/>
        </p:nvPicPr>
        <p:blipFill>
          <a:blip r:embed="rId3" cstate="print"/>
          <a:srcRect l="4388" t="5664" r="18355" b="7370"/>
          <a:stretch>
            <a:fillRect/>
          </a:stretch>
        </p:blipFill>
        <p:spPr bwMode="auto">
          <a:xfrm>
            <a:off x="3816424" y="3356995"/>
            <a:ext cx="5292080" cy="3432470"/>
          </a:xfrm>
          <a:prstGeom prst="rect">
            <a:avLst/>
          </a:prstGeom>
          <a:noFill/>
          <a:ln w="9525">
            <a:noFill/>
            <a:miter lim="800000"/>
            <a:headEnd/>
            <a:tailEnd/>
          </a:ln>
        </p:spPr>
      </p:pic>
      <p:sp>
        <p:nvSpPr>
          <p:cNvPr id="5" name="4 CuadroTexto"/>
          <p:cNvSpPr txBox="1"/>
          <p:nvPr/>
        </p:nvSpPr>
        <p:spPr>
          <a:xfrm>
            <a:off x="251520" y="3357001"/>
            <a:ext cx="3744416" cy="3170099"/>
          </a:xfrm>
          <a:prstGeom prst="rect">
            <a:avLst/>
          </a:prstGeom>
          <a:noFill/>
        </p:spPr>
        <p:txBody>
          <a:bodyPr wrap="square" rtlCol="0">
            <a:spAutoFit/>
          </a:bodyPr>
          <a:lstStyle/>
          <a:p>
            <a:pPr algn="l" eaLnBrk="1" hangingPunct="1"/>
            <a:r>
              <a:rPr lang="en-US" sz="2000" dirty="0">
                <a:solidFill>
                  <a:srgbClr val="000000"/>
                </a:solidFill>
                <a:latin typeface="Arial" pitchFamily="34" charset="0"/>
                <a:cs typeface="Arial" pitchFamily="34" charset="0"/>
              </a:rPr>
              <a:t>Two of the three possible sub-pathways leading to apoptosis are inhibited in colorectal cancer. Upper panel shows the inhibited sub-pathways in blue. Lower panel shows the actual gene up-regulations (red) and down-regulations (blue) that justify this change in the activity of the sub-pathways</a:t>
            </a:r>
            <a:endParaRPr lang="en-US" sz="20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13893987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43608" y="274638"/>
            <a:ext cx="7128792" cy="1143000"/>
          </a:xfrm>
        </p:spPr>
        <p:txBody>
          <a:bodyPr/>
          <a:lstStyle/>
          <a:p>
            <a:r>
              <a:rPr lang="en-US" sz="4000" b="1" dirty="0" smtClean="0">
                <a:effectLst>
                  <a:outerShdw blurRad="38100" dist="38100" dir="2700000" algn="tl">
                    <a:srgbClr val="000000">
                      <a:alpha val="43137"/>
                    </a:srgbClr>
                  </a:outerShdw>
                </a:effectLst>
              </a:rPr>
              <a:t>From gene-based to function-based perspective</a:t>
            </a:r>
            <a:endParaRPr lang="en-US" sz="4000" b="1" dirty="0">
              <a:effectLst>
                <a:outerShdw blurRad="38100" dist="38100" dir="2700000" algn="tl">
                  <a:srgbClr val="000000">
                    <a:alpha val="43137"/>
                  </a:srgbClr>
                </a:outerShdw>
              </a:effectLst>
            </a:endParaRPr>
          </a:p>
        </p:txBody>
      </p:sp>
      <p:graphicFrame>
        <p:nvGraphicFramePr>
          <p:cNvPr id="7" name="6 Tabla"/>
          <p:cNvGraphicFramePr>
            <a:graphicFrameLocks noGrp="1"/>
          </p:cNvGraphicFramePr>
          <p:nvPr>
            <p:extLst>
              <p:ext uri="{D42A27DB-BD31-4B8C-83A1-F6EECF244321}">
                <p14:modId xmlns:p14="http://schemas.microsoft.com/office/powerpoint/2010/main" val="3852135528"/>
              </p:ext>
            </p:extLst>
          </p:nvPr>
        </p:nvGraphicFramePr>
        <p:xfrm>
          <a:off x="755576" y="1772816"/>
          <a:ext cx="7488830" cy="4563437"/>
        </p:xfrm>
        <a:graphic>
          <a:graphicData uri="http://schemas.openxmlformats.org/drawingml/2006/table">
            <a:tbl>
              <a:tblPr firstRow="1" firstCol="1" bandRow="1">
                <a:tableStyleId>{073A0DAA-6AF3-43AB-8588-CEC1D06C72B9}</a:tableStyleId>
              </a:tblPr>
              <a:tblGrid>
                <a:gridCol w="1497766"/>
                <a:gridCol w="1497766"/>
                <a:gridCol w="1497766"/>
                <a:gridCol w="1497766"/>
                <a:gridCol w="1497766"/>
              </a:tblGrid>
              <a:tr h="1017772">
                <a:tc>
                  <a:txBody>
                    <a:bodyPr/>
                    <a:lstStyle/>
                    <a:p>
                      <a:endParaRPr lang="en-US" sz="1800" dirty="0"/>
                    </a:p>
                  </a:txBody>
                  <a:tcPr>
                    <a:noFill/>
                  </a:tcPr>
                </a:tc>
                <a:tc>
                  <a:txBody>
                    <a:bodyPr/>
                    <a:lstStyle/>
                    <a:p>
                      <a:pPr algn="ctr"/>
                      <a:r>
                        <a:rPr lang="en-US" sz="1800" dirty="0" smtClean="0"/>
                        <a:t>SNPs</a:t>
                      </a:r>
                      <a:r>
                        <a:rPr lang="en-US" sz="1800" smtClean="0"/>
                        <a:t>, gene </a:t>
                      </a:r>
                      <a:r>
                        <a:rPr lang="en-US" sz="1800" dirty="0" smtClean="0"/>
                        <a:t>expression, etc.</a:t>
                      </a:r>
                      <a:endParaRPr lang="en-US" sz="1800" dirty="0"/>
                    </a:p>
                  </a:txBody>
                  <a:tcPr/>
                </a:tc>
                <a:tc>
                  <a:txBody>
                    <a:bodyPr/>
                    <a:lstStyle/>
                    <a:p>
                      <a:pPr algn="ctr"/>
                      <a:endParaRPr lang="en-US" sz="1800" dirty="0" smtClean="0"/>
                    </a:p>
                    <a:p>
                      <a:pPr algn="ctr"/>
                      <a:r>
                        <a:rPr lang="en-US" sz="1800" dirty="0" smtClean="0"/>
                        <a:t>GO</a:t>
                      </a:r>
                      <a:endParaRPr lang="en-US" sz="1800" dirty="0"/>
                    </a:p>
                  </a:txBody>
                  <a:tcPr/>
                </a:tc>
                <a:tc>
                  <a:txBody>
                    <a:bodyPr/>
                    <a:lstStyle/>
                    <a:p>
                      <a:pPr algn="ctr"/>
                      <a:r>
                        <a:rPr lang="en-US" sz="1800" dirty="0" smtClean="0"/>
                        <a:t>Protein interaction networks</a:t>
                      </a:r>
                      <a:endParaRPr lang="en-US" sz="1800" dirty="0"/>
                    </a:p>
                  </a:txBody>
                  <a:tcPr/>
                </a:tc>
                <a:tc>
                  <a:txBody>
                    <a:bodyPr/>
                    <a:lstStyle/>
                    <a:p>
                      <a:pPr algn="ctr"/>
                      <a:r>
                        <a:rPr lang="en-US" sz="1800" dirty="0" smtClean="0"/>
                        <a:t>Models of cellular functions</a:t>
                      </a:r>
                      <a:endParaRPr lang="en-US" sz="1800" dirty="0"/>
                    </a:p>
                  </a:txBody>
                  <a:tcPr/>
                </a:tc>
              </a:tr>
              <a:tr h="1017772">
                <a:tc>
                  <a:txBody>
                    <a:bodyPr/>
                    <a:lstStyle/>
                    <a:p>
                      <a:pPr algn="ctr"/>
                      <a:endParaRPr lang="en-US" sz="1800" dirty="0" smtClean="0"/>
                    </a:p>
                    <a:p>
                      <a:pPr algn="ctr"/>
                      <a:r>
                        <a:rPr lang="en-US" sz="1800" dirty="0" smtClean="0"/>
                        <a:t>Detection power</a:t>
                      </a:r>
                      <a:endParaRPr lang="en-US" sz="1800" dirty="0"/>
                    </a:p>
                  </a:txBody>
                  <a:tcPr/>
                </a:tc>
                <a:tc>
                  <a:txBody>
                    <a:bodyPr/>
                    <a:lstStyle/>
                    <a:p>
                      <a:r>
                        <a:rPr lang="en-US" sz="1800" dirty="0" smtClean="0"/>
                        <a:t>Low (only very </a:t>
                      </a:r>
                      <a:r>
                        <a:rPr lang="en-US" sz="1800" smtClean="0"/>
                        <a:t>prevalent genes</a:t>
                      </a:r>
                      <a:r>
                        <a:rPr lang="en-US" sz="1800" dirty="0" smtClean="0"/>
                        <a:t>)</a:t>
                      </a:r>
                      <a:endParaRPr lang="en-US" sz="1800" dirty="0"/>
                    </a:p>
                  </a:txBody>
                  <a:tcPr/>
                </a:tc>
                <a:tc>
                  <a:txBody>
                    <a:bodyPr/>
                    <a:lstStyle/>
                    <a:p>
                      <a:r>
                        <a:rPr lang="en-US" sz="1800" dirty="0" smtClean="0"/>
                        <a:t>High</a:t>
                      </a:r>
                      <a:endParaRPr lang="en-US" sz="1800" dirty="0"/>
                    </a:p>
                  </a:txBody>
                  <a:tcPr/>
                </a:tc>
                <a:tc>
                  <a:txBody>
                    <a:bodyPr/>
                    <a:lstStyle/>
                    <a:p>
                      <a:r>
                        <a:rPr lang="en-US" sz="1800" dirty="0" smtClean="0"/>
                        <a:t>High</a:t>
                      </a:r>
                      <a:endParaRPr lang="en-US" sz="1800" dirty="0"/>
                    </a:p>
                  </a:txBody>
                  <a:tcPr/>
                </a:tc>
                <a:tc>
                  <a:txBody>
                    <a:bodyPr/>
                    <a:lstStyle/>
                    <a:p>
                      <a:r>
                        <a:rPr lang="en-US" sz="1800" dirty="0" smtClean="0"/>
                        <a:t>Very high</a:t>
                      </a:r>
                      <a:endParaRPr lang="en-US" sz="1800" dirty="0"/>
                    </a:p>
                  </a:txBody>
                  <a:tcPr/>
                </a:tc>
              </a:tr>
              <a:tr h="1017772">
                <a:tc>
                  <a:txBody>
                    <a:bodyPr/>
                    <a:lstStyle/>
                    <a:p>
                      <a:pPr algn="ctr"/>
                      <a:r>
                        <a:rPr lang="en-US" sz="1800" dirty="0" smtClean="0"/>
                        <a:t>Information coverage</a:t>
                      </a:r>
                      <a:endParaRPr lang="en-US" sz="1800" dirty="0"/>
                    </a:p>
                  </a:txBody>
                  <a:tcPr/>
                </a:tc>
                <a:tc>
                  <a:txBody>
                    <a:bodyPr/>
                    <a:lstStyle/>
                    <a:p>
                      <a:r>
                        <a:rPr lang="en-US" sz="1800" dirty="0" smtClean="0"/>
                        <a:t>Almost all</a:t>
                      </a:r>
                      <a:endParaRPr lang="en-US" sz="1800" dirty="0"/>
                    </a:p>
                  </a:txBody>
                  <a:tcPr/>
                </a:tc>
                <a:tc>
                  <a:txBody>
                    <a:bodyPr/>
                    <a:lstStyle/>
                    <a:p>
                      <a:r>
                        <a:rPr lang="en-US" sz="1800" dirty="0" smtClean="0"/>
                        <a:t>Almost all</a:t>
                      </a:r>
                      <a:endParaRPr lang="en-US" sz="1800" dirty="0"/>
                    </a:p>
                  </a:txBody>
                  <a:tcPr/>
                </a:tc>
                <a:tc>
                  <a:txBody>
                    <a:bodyPr/>
                    <a:lstStyle/>
                    <a:p>
                      <a:r>
                        <a:rPr lang="en-US" sz="1800" dirty="0" smtClean="0"/>
                        <a:t>Low (~</a:t>
                      </a:r>
                      <a:r>
                        <a:rPr lang="en-US" sz="1800" smtClean="0"/>
                        <a:t>9000 genes </a:t>
                      </a:r>
                      <a:r>
                        <a:rPr lang="en-US" sz="1800" dirty="0" smtClean="0"/>
                        <a:t>in human)</a:t>
                      </a:r>
                      <a:endParaRPr lang="en-US" sz="1800" dirty="0"/>
                    </a:p>
                  </a:txBody>
                  <a:tcPr/>
                </a:tc>
                <a:tc>
                  <a:txBody>
                    <a:bodyPr/>
                    <a:lstStyle/>
                    <a:p>
                      <a:r>
                        <a:rPr lang="en-US" sz="1800" dirty="0" smtClean="0"/>
                        <a:t>Low (~</a:t>
                      </a:r>
                      <a:r>
                        <a:rPr lang="en-US" sz="1800" dirty="0" smtClean="0">
                          <a:solidFill>
                            <a:schemeClr val="tx1"/>
                          </a:solidFill>
                        </a:rPr>
                        <a:t>6700 genes in human</a:t>
                      </a:r>
                      <a:r>
                        <a:rPr lang="en-US" sz="1800" dirty="0" smtClean="0"/>
                        <a:t>)*</a:t>
                      </a:r>
                    </a:p>
                  </a:txBody>
                  <a:tcPr/>
                </a:tc>
              </a:tr>
              <a:tr h="1339173">
                <a:tc>
                  <a:txBody>
                    <a:bodyPr/>
                    <a:lstStyle/>
                    <a:p>
                      <a:pPr algn="ctr"/>
                      <a:r>
                        <a:rPr lang="en-US" sz="1800" dirty="0" smtClean="0"/>
                        <a:t>Use</a:t>
                      </a:r>
                      <a:endParaRPr lang="en-US" sz="1800" dirty="0"/>
                    </a:p>
                  </a:txBody>
                  <a:tcPr/>
                </a:tc>
                <a:tc>
                  <a:txBody>
                    <a:bodyPr/>
                    <a:lstStyle/>
                    <a:p>
                      <a:r>
                        <a:rPr lang="en-US" sz="1800" dirty="0" smtClean="0"/>
                        <a:t>Biomarker</a:t>
                      </a:r>
                      <a:endParaRPr lang="en-US" sz="1800" dirty="0"/>
                    </a:p>
                  </a:txBody>
                  <a:tcPr/>
                </a:tc>
                <a:tc>
                  <a:txBody>
                    <a:bodyPr/>
                    <a:lstStyle/>
                    <a:p>
                      <a:r>
                        <a:rPr lang="en-US" sz="1800" dirty="0" smtClean="0"/>
                        <a:t>Illustrative, give hints</a:t>
                      </a:r>
                      <a:endParaRPr lang="en-US" sz="1800" dirty="0"/>
                    </a:p>
                  </a:txBody>
                  <a:tcPr/>
                </a:tc>
                <a:tc>
                  <a:txBody>
                    <a:bodyPr/>
                    <a:lstStyle/>
                    <a:p>
                      <a:r>
                        <a:rPr lang="en-US" sz="1800" dirty="0" smtClean="0"/>
                        <a:t>Biomarker</a:t>
                      </a:r>
                      <a:endParaRPr lang="en-US" sz="1800" dirty="0"/>
                    </a:p>
                  </a:txBody>
                  <a:tcPr/>
                </a:tc>
                <a:tc>
                  <a:txBody>
                    <a:bodyPr/>
                    <a:lstStyle/>
                    <a:p>
                      <a:r>
                        <a:rPr lang="en-US" sz="1800" dirty="0" smtClean="0"/>
                        <a:t>Biomarker that explain disease mechanism</a:t>
                      </a:r>
                      <a:endParaRPr lang="en-US" sz="1800" dirty="0"/>
                    </a:p>
                  </a:txBody>
                  <a:tcPr/>
                </a:tc>
              </a:tr>
            </a:tbl>
          </a:graphicData>
        </a:graphic>
      </p:graphicFrame>
      <p:sp>
        <p:nvSpPr>
          <p:cNvPr id="3" name="2 CuadroTexto"/>
          <p:cNvSpPr txBox="1"/>
          <p:nvPr/>
        </p:nvSpPr>
        <p:spPr>
          <a:xfrm>
            <a:off x="827584" y="6398630"/>
            <a:ext cx="7416824" cy="338554"/>
          </a:xfrm>
          <a:prstGeom prst="rect">
            <a:avLst/>
          </a:prstGeom>
          <a:noFill/>
        </p:spPr>
        <p:txBody>
          <a:bodyPr wrap="square" rtlCol="0">
            <a:spAutoFit/>
          </a:bodyPr>
          <a:lstStyle/>
          <a:p>
            <a:pPr algn="l" eaLnBrk="1" hangingPunct="1"/>
            <a:r>
              <a:rPr lang="en-US" sz="1600" dirty="0">
                <a:solidFill>
                  <a:srgbClr val="000000"/>
                </a:solidFill>
                <a:latin typeface="Arial" pitchFamily="34" charset="0"/>
                <a:cs typeface="Arial" pitchFamily="34" charset="0"/>
              </a:rPr>
              <a:t>*Only ~800 </a:t>
            </a:r>
            <a:r>
              <a:rPr lang="en-US" sz="1600" dirty="0">
                <a:solidFill>
                  <a:srgbClr val="000000"/>
                </a:solidFill>
                <a:latin typeface="Arial" pitchFamily="34" charset="0"/>
                <a:cs typeface="Arial" pitchFamily="34" charset="0"/>
              </a:rPr>
              <a:t>genes in </a:t>
            </a:r>
            <a:r>
              <a:rPr lang="en-US" sz="1600" dirty="0">
                <a:solidFill>
                  <a:srgbClr val="000000"/>
                </a:solidFill>
                <a:latin typeface="Arial" pitchFamily="34" charset="0"/>
                <a:cs typeface="Arial" pitchFamily="34" charset="0"/>
              </a:rPr>
              <a:t>human signaling pathways </a:t>
            </a:r>
            <a:endParaRPr lang="en-US" sz="16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39292597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idx="4294967295"/>
          </p:nvPr>
        </p:nvSpPr>
        <p:spPr>
          <a:xfrm>
            <a:off x="354448" y="-140899"/>
            <a:ext cx="8229600" cy="1143000"/>
          </a:xfrm>
        </p:spPr>
        <p:txBody>
          <a:bodyPr/>
          <a:lstStyle/>
          <a:p>
            <a:r>
              <a:rPr lang="en-US" b="1" dirty="0" smtClean="0">
                <a:effectLst>
                  <a:outerShdw blurRad="38100" dist="38100" dir="2700000" algn="tl">
                    <a:srgbClr val="000000">
                      <a:alpha val="43137"/>
                    </a:srgbClr>
                  </a:outerShdw>
                </a:effectLst>
              </a:rPr>
              <a:t>Software development</a:t>
            </a:r>
            <a:endParaRPr lang="en-US" b="1"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2" cstate="print"/>
          <a:srcRect l="32621" t="38879" r="36329" b="32321"/>
          <a:stretch>
            <a:fillRect/>
          </a:stretch>
        </p:blipFill>
        <p:spPr bwMode="auto">
          <a:xfrm>
            <a:off x="3086754" y="1196752"/>
            <a:ext cx="2235849" cy="1296144"/>
          </a:xfrm>
          <a:prstGeom prst="rect">
            <a:avLst/>
          </a:prstGeom>
          <a:noFill/>
          <a:ln w="9525">
            <a:noFill/>
            <a:miter lim="800000"/>
            <a:headEnd/>
            <a:tailEnd/>
          </a:ln>
        </p:spPr>
      </p:pic>
      <p:sp>
        <p:nvSpPr>
          <p:cNvPr id="5" name="4 CuadroTexto"/>
          <p:cNvSpPr txBox="1"/>
          <p:nvPr/>
        </p:nvSpPr>
        <p:spPr>
          <a:xfrm>
            <a:off x="2699792" y="2676557"/>
            <a:ext cx="3168352" cy="200055"/>
          </a:xfrm>
          <a:prstGeom prst="rect">
            <a:avLst/>
          </a:prstGeom>
          <a:noFill/>
        </p:spPr>
        <p:txBody>
          <a:bodyPr wrap="square" rtlCol="0">
            <a:spAutoFit/>
          </a:bodyPr>
          <a:lstStyle/>
          <a:p>
            <a:pPr eaLnBrk="1" fontAlgn="auto" hangingPunct="1">
              <a:spcBef>
                <a:spcPts val="0"/>
              </a:spcBef>
              <a:spcAft>
                <a:spcPts val="0"/>
              </a:spcAft>
            </a:pPr>
            <a:r>
              <a:rPr lang="en-US" sz="700" i="1" dirty="0">
                <a:solidFill>
                  <a:prstClr val="black"/>
                </a:solidFill>
                <a:latin typeface="Calibri"/>
                <a:cs typeface="Arial" pitchFamily="34" charset="0"/>
              </a:rPr>
              <a:t>See interactive map of for the last 24h use </a:t>
            </a:r>
            <a:r>
              <a:rPr lang="es-ES" sz="700" i="1" dirty="0">
                <a:solidFill>
                  <a:prstClr val="black"/>
                </a:solidFill>
                <a:latin typeface="Calibri"/>
                <a:cs typeface="Arial" pitchFamily="34" charset="0"/>
              </a:rPr>
              <a:t>http://bioinfo.cipf.es/toolsusage</a:t>
            </a:r>
            <a:endParaRPr lang="en-US" sz="700" i="1" dirty="0">
              <a:solidFill>
                <a:prstClr val="black"/>
              </a:solidFill>
              <a:latin typeface="Calibri"/>
              <a:cs typeface="Arial" pitchFamily="34" charset="0"/>
            </a:endParaRPr>
          </a:p>
        </p:txBody>
      </p:sp>
      <p:pic>
        <p:nvPicPr>
          <p:cNvPr id="6" name="Picture 3"/>
          <p:cNvPicPr>
            <a:picLocks noChangeAspect="1" noChangeArrowheads="1"/>
          </p:cNvPicPr>
          <p:nvPr/>
        </p:nvPicPr>
        <p:blipFill>
          <a:blip r:embed="rId3" cstate="print"/>
          <a:srcRect l="9766" t="25626" r="50781" b="31876"/>
          <a:stretch>
            <a:fillRect/>
          </a:stretch>
        </p:blipFill>
        <p:spPr bwMode="auto">
          <a:xfrm>
            <a:off x="317044" y="1052736"/>
            <a:ext cx="2459920" cy="1656184"/>
          </a:xfrm>
          <a:prstGeom prst="rect">
            <a:avLst/>
          </a:prstGeom>
          <a:noFill/>
          <a:ln w="9525">
            <a:noFill/>
            <a:miter lim="800000"/>
            <a:headEnd/>
            <a:tailEnd/>
          </a:ln>
        </p:spPr>
      </p:pic>
      <p:sp>
        <p:nvSpPr>
          <p:cNvPr id="10" name="9 CuadroTexto"/>
          <p:cNvSpPr txBox="1"/>
          <p:nvPr/>
        </p:nvSpPr>
        <p:spPr>
          <a:xfrm>
            <a:off x="251520" y="2727228"/>
            <a:ext cx="2525444" cy="738664"/>
          </a:xfrm>
          <a:prstGeom prst="rect">
            <a:avLst/>
          </a:prstGeom>
          <a:noFill/>
        </p:spPr>
        <p:txBody>
          <a:bodyPr wrap="square" rtlCol="0">
            <a:spAutoFit/>
          </a:bodyPr>
          <a:lstStyle/>
          <a:p>
            <a:pPr algn="l" eaLnBrk="1" fontAlgn="auto" hangingPunct="1">
              <a:spcBef>
                <a:spcPts val="0"/>
              </a:spcBef>
              <a:spcAft>
                <a:spcPts val="0"/>
              </a:spcAft>
            </a:pPr>
            <a:r>
              <a:rPr lang="en-US" sz="1050" dirty="0">
                <a:solidFill>
                  <a:prstClr val="black"/>
                </a:solidFill>
                <a:latin typeface="Calibri"/>
                <a:cs typeface="Arial" pitchFamily="34" charset="0"/>
              </a:rPr>
              <a:t>Babelomics is the third most cited tool for functional analysis. Includes more than 30 tools for advanced, systems-biology based data analysis</a:t>
            </a:r>
            <a:endParaRPr lang="en-US" sz="1050" dirty="0">
              <a:solidFill>
                <a:prstClr val="black"/>
              </a:solidFill>
              <a:latin typeface="Calibri"/>
              <a:cs typeface="Arial" pitchFamily="34" charset="0"/>
            </a:endParaRPr>
          </a:p>
        </p:txBody>
      </p:sp>
      <p:sp>
        <p:nvSpPr>
          <p:cNvPr id="17" name="16 CuadroTexto"/>
          <p:cNvSpPr txBox="1"/>
          <p:nvPr/>
        </p:nvSpPr>
        <p:spPr>
          <a:xfrm>
            <a:off x="38106" y="6489595"/>
            <a:ext cx="7032818" cy="338554"/>
          </a:xfrm>
          <a:prstGeom prst="rect">
            <a:avLst/>
          </a:prstGeom>
          <a:noFill/>
        </p:spPr>
        <p:txBody>
          <a:bodyPr wrap="square" rtlCol="0">
            <a:spAutoFit/>
          </a:bodyPr>
          <a:lstStyle/>
          <a:p>
            <a:pPr algn="l" eaLnBrk="1" fontAlgn="auto" hangingPunct="1">
              <a:spcBef>
                <a:spcPts val="0"/>
              </a:spcBef>
              <a:spcAft>
                <a:spcPts val="0"/>
              </a:spcAft>
            </a:pPr>
            <a:r>
              <a:rPr lang="en-US" sz="1600" dirty="0">
                <a:solidFill>
                  <a:prstClr val="black"/>
                </a:solidFill>
                <a:latin typeface="Calibri"/>
                <a:cs typeface="Arial" pitchFamily="34" charset="0"/>
              </a:rPr>
              <a:t>More than 150.000 experiments were analyzed in our tools during the last year</a:t>
            </a:r>
            <a:endParaRPr lang="en-US" sz="1600" dirty="0">
              <a:solidFill>
                <a:prstClr val="black"/>
              </a:solidFill>
              <a:latin typeface="Calibri"/>
              <a:cs typeface="Arial" pitchFamily="34" charset="0"/>
            </a:endParaRPr>
          </a:p>
        </p:txBody>
      </p:sp>
      <p:pic>
        <p:nvPicPr>
          <p:cNvPr id="1034" name="Picture 10" descr="http://bioinfo.cipf.es/sites/bioinfo.cipf.es/files/image/tools/babelomics_shortcut.gif"/>
          <p:cNvPicPr>
            <a:picLocks noChangeAspect="1" noChangeArrowheads="1"/>
          </p:cNvPicPr>
          <p:nvPr/>
        </p:nvPicPr>
        <p:blipFill>
          <a:blip r:embed="rId4" cstate="print"/>
          <a:srcRect/>
          <a:stretch>
            <a:fillRect/>
          </a:stretch>
        </p:blipFill>
        <p:spPr bwMode="auto">
          <a:xfrm>
            <a:off x="280711" y="1260907"/>
            <a:ext cx="676275" cy="609600"/>
          </a:xfrm>
          <a:prstGeom prst="rect">
            <a:avLst/>
          </a:prstGeom>
          <a:noFill/>
        </p:spPr>
      </p:pic>
      <p:sp>
        <p:nvSpPr>
          <p:cNvPr id="22" name="21 Flecha abajo"/>
          <p:cNvSpPr/>
          <p:nvPr/>
        </p:nvSpPr>
        <p:spPr>
          <a:xfrm rot="5576400">
            <a:off x="2385009" y="1728671"/>
            <a:ext cx="271603" cy="864096"/>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23" name="22 Flecha abajo"/>
          <p:cNvSpPr/>
          <p:nvPr/>
        </p:nvSpPr>
        <p:spPr>
          <a:xfrm rot="3554544">
            <a:off x="2545890" y="2751004"/>
            <a:ext cx="271603" cy="1207262"/>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25" name="24 Flecha abajo"/>
          <p:cNvSpPr/>
          <p:nvPr/>
        </p:nvSpPr>
        <p:spPr>
          <a:xfrm>
            <a:off x="4073813" y="2907316"/>
            <a:ext cx="261724" cy="377083"/>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pic>
        <p:nvPicPr>
          <p:cNvPr id="26" name="Graphics 2"/>
          <p:cNvPicPr>
            <a:picLocks noChangeAspect="1" noChangeArrowheads="1"/>
          </p:cNvPicPr>
          <p:nvPr/>
        </p:nvPicPr>
        <p:blipFill>
          <a:blip r:embed="rId5" cstate="print"/>
          <a:srcRect/>
          <a:stretch>
            <a:fillRect/>
          </a:stretch>
        </p:blipFill>
        <p:spPr bwMode="auto">
          <a:xfrm>
            <a:off x="2631099" y="5646955"/>
            <a:ext cx="1573579" cy="842640"/>
          </a:xfrm>
          <a:prstGeom prst="rect">
            <a:avLst/>
          </a:prstGeom>
          <a:noFill/>
          <a:ln w="9525">
            <a:noFill/>
            <a:round/>
            <a:headEnd/>
            <a:tailEnd/>
          </a:ln>
          <a:effectLst/>
        </p:spPr>
      </p:pic>
      <p:pic>
        <p:nvPicPr>
          <p:cNvPr id="28" name="Picture 2" descr="C:\Users\Ximo\Documents\Manuscritos\2009 Patricia Patyways\Pathiways-Figure3.tif"/>
          <p:cNvPicPr>
            <a:picLocks noChangeAspect="1" noChangeArrowheads="1"/>
          </p:cNvPicPr>
          <p:nvPr/>
        </p:nvPicPr>
        <p:blipFill>
          <a:blip r:embed="rId6" cstate="print"/>
          <a:srcRect t="46661"/>
          <a:stretch>
            <a:fillRect/>
          </a:stretch>
        </p:blipFill>
        <p:spPr bwMode="auto">
          <a:xfrm>
            <a:off x="659828" y="5469966"/>
            <a:ext cx="1433691" cy="1019631"/>
          </a:xfrm>
          <a:prstGeom prst="rect">
            <a:avLst/>
          </a:prstGeom>
          <a:noFill/>
        </p:spPr>
      </p:pic>
      <p:pic>
        <p:nvPicPr>
          <p:cNvPr id="29" name="Picture 2" descr="C:\Users\Ximo\Documents\Manuscritos\2011 Luz NetworkMiner\Garcia-Alonso-Figure3.jpg"/>
          <p:cNvPicPr>
            <a:picLocks noChangeAspect="1" noChangeArrowheads="1"/>
          </p:cNvPicPr>
          <p:nvPr/>
        </p:nvPicPr>
        <p:blipFill>
          <a:blip r:embed="rId7" cstate="print"/>
          <a:srcRect/>
          <a:stretch>
            <a:fillRect/>
          </a:stretch>
        </p:blipFill>
        <p:spPr bwMode="auto">
          <a:xfrm>
            <a:off x="4499994" y="5585859"/>
            <a:ext cx="1718845" cy="923019"/>
          </a:xfrm>
          <a:prstGeom prst="rect">
            <a:avLst/>
          </a:prstGeom>
          <a:noFill/>
        </p:spPr>
      </p:pic>
      <p:pic>
        <p:nvPicPr>
          <p:cNvPr id="30" name="29 Imagen" descr="image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56179" y="1052737"/>
            <a:ext cx="1413940" cy="845287"/>
          </a:xfrm>
          <a:prstGeom prst="rect">
            <a:avLst/>
          </a:prstGeom>
          <a:noFill/>
          <a:ln>
            <a:noFill/>
          </a:ln>
        </p:spPr>
      </p:pic>
      <p:sp>
        <p:nvSpPr>
          <p:cNvPr id="31" name="30 Flecha abajo"/>
          <p:cNvSpPr/>
          <p:nvPr/>
        </p:nvSpPr>
        <p:spPr>
          <a:xfrm rot="15636363">
            <a:off x="5639786" y="1318063"/>
            <a:ext cx="261724" cy="495291"/>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32" name="31 CuadroTexto"/>
          <p:cNvSpPr txBox="1"/>
          <p:nvPr/>
        </p:nvSpPr>
        <p:spPr>
          <a:xfrm>
            <a:off x="7524328" y="1171941"/>
            <a:ext cx="1440160" cy="830997"/>
          </a:xfrm>
          <a:prstGeom prst="rect">
            <a:avLst/>
          </a:prstGeom>
          <a:noFill/>
        </p:spPr>
        <p:txBody>
          <a:bodyPr wrap="square" rtlCol="0">
            <a:spAutoFit/>
          </a:bodyPr>
          <a:lstStyle/>
          <a:p>
            <a:pPr algn="l" eaLnBrk="1" fontAlgn="auto" hangingPunct="1">
              <a:spcBef>
                <a:spcPts val="0"/>
              </a:spcBef>
              <a:spcAft>
                <a:spcPts val="0"/>
              </a:spcAft>
            </a:pPr>
            <a:r>
              <a:rPr lang="en-US" sz="1200" dirty="0">
                <a:solidFill>
                  <a:prstClr val="black"/>
                </a:solidFill>
                <a:latin typeface="Calibri"/>
                <a:cs typeface="Arial" pitchFamily="34" charset="0"/>
              </a:rPr>
              <a:t>HPC on CPU, SSE4, GPUs on NGS data processing</a:t>
            </a:r>
          </a:p>
          <a:p>
            <a:pPr algn="l" eaLnBrk="1" fontAlgn="auto" hangingPunct="1">
              <a:spcBef>
                <a:spcPts val="0"/>
              </a:spcBef>
              <a:spcAft>
                <a:spcPts val="0"/>
              </a:spcAft>
            </a:pPr>
            <a:r>
              <a:rPr lang="en-US" sz="1200" dirty="0">
                <a:solidFill>
                  <a:prstClr val="black"/>
                </a:solidFill>
                <a:latin typeface="Calibri"/>
                <a:cs typeface="Arial" pitchFamily="34" charset="0"/>
              </a:rPr>
              <a:t>Speedups up to 40X</a:t>
            </a:r>
            <a:endParaRPr lang="en-US" sz="1200" dirty="0">
              <a:solidFill>
                <a:prstClr val="black"/>
              </a:solidFill>
              <a:latin typeface="Calibri"/>
              <a:cs typeface="Arial" pitchFamily="34" charset="0"/>
            </a:endParaRPr>
          </a:p>
        </p:txBody>
      </p:sp>
      <p:sp>
        <p:nvSpPr>
          <p:cNvPr id="36" name="35 Flecha abajo"/>
          <p:cNvSpPr/>
          <p:nvPr/>
        </p:nvSpPr>
        <p:spPr>
          <a:xfrm rot="19278711">
            <a:off x="5905468" y="2689219"/>
            <a:ext cx="261724" cy="2355877"/>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pic>
        <p:nvPicPr>
          <p:cNvPr id="3074"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4593" t="16190" r="26072" b="8095"/>
          <a:stretch/>
        </p:blipFill>
        <p:spPr bwMode="auto">
          <a:xfrm>
            <a:off x="6196833" y="2231731"/>
            <a:ext cx="2087426" cy="1664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6217802" y="3527333"/>
            <a:ext cx="2926198" cy="646331"/>
          </a:xfrm>
          <a:prstGeom prst="rect">
            <a:avLst/>
          </a:prstGeom>
          <a:noFill/>
        </p:spPr>
        <p:txBody>
          <a:bodyPr wrap="square" rtlCol="0">
            <a:spAutoFit/>
          </a:bodyPr>
          <a:lstStyle/>
          <a:p>
            <a:pPr algn="l" eaLnBrk="1" hangingPunct="1"/>
            <a:r>
              <a:rPr lang="en-US" sz="1800" dirty="0">
                <a:solidFill>
                  <a:srgbClr val="C00000"/>
                </a:solidFill>
                <a:latin typeface="Arial" pitchFamily="34" charset="0"/>
                <a:cs typeface="Arial" pitchFamily="34" charset="0"/>
              </a:rPr>
              <a:t>Genome maps is now part of the ICGC data portal</a:t>
            </a:r>
            <a:endParaRPr lang="en-US" sz="1800" dirty="0">
              <a:solidFill>
                <a:srgbClr val="C00000"/>
              </a:solidFill>
              <a:latin typeface="Arial" pitchFamily="34" charset="0"/>
              <a:cs typeface="Arial" pitchFamily="34" charset="0"/>
            </a:endParaRPr>
          </a:p>
        </p:txBody>
      </p:sp>
      <p:sp>
        <p:nvSpPr>
          <p:cNvPr id="35" name="34 CuadroTexto"/>
          <p:cNvSpPr txBox="1"/>
          <p:nvPr/>
        </p:nvSpPr>
        <p:spPr>
          <a:xfrm>
            <a:off x="8214007" y="2338974"/>
            <a:ext cx="936104" cy="1015663"/>
          </a:xfrm>
          <a:prstGeom prst="rect">
            <a:avLst/>
          </a:prstGeom>
          <a:noFill/>
        </p:spPr>
        <p:txBody>
          <a:bodyPr wrap="square" rtlCol="0">
            <a:spAutoFit/>
          </a:bodyPr>
          <a:lstStyle/>
          <a:p>
            <a:pPr algn="l" eaLnBrk="1" fontAlgn="auto" hangingPunct="1">
              <a:spcBef>
                <a:spcPts val="0"/>
              </a:spcBef>
              <a:spcAft>
                <a:spcPts val="0"/>
              </a:spcAft>
            </a:pPr>
            <a:r>
              <a:rPr lang="en-US" sz="1200" dirty="0">
                <a:solidFill>
                  <a:prstClr val="black"/>
                </a:solidFill>
                <a:latin typeface="Calibri"/>
                <a:cs typeface="Arial" pitchFamily="34" charset="0"/>
              </a:rPr>
              <a:t>Ultrafast genome viewer with </a:t>
            </a:r>
            <a:r>
              <a:rPr lang="en-US" sz="1200" dirty="0" err="1">
                <a:solidFill>
                  <a:prstClr val="black"/>
                </a:solidFill>
                <a:latin typeface="Calibri"/>
                <a:cs typeface="Arial" pitchFamily="34" charset="0"/>
              </a:rPr>
              <a:t>google</a:t>
            </a:r>
            <a:r>
              <a:rPr lang="en-US" sz="1200" dirty="0">
                <a:solidFill>
                  <a:prstClr val="black"/>
                </a:solidFill>
                <a:latin typeface="Calibri"/>
                <a:cs typeface="Arial" pitchFamily="34" charset="0"/>
              </a:rPr>
              <a:t> technology</a:t>
            </a:r>
            <a:endParaRPr lang="en-US" sz="1200" dirty="0">
              <a:solidFill>
                <a:prstClr val="black"/>
              </a:solidFill>
              <a:latin typeface="Calibri"/>
              <a:cs typeface="Arial" pitchFamily="34" charset="0"/>
            </a:endParaRPr>
          </a:p>
        </p:txBody>
      </p:sp>
      <p:sp>
        <p:nvSpPr>
          <p:cNvPr id="34" name="33 Flecha abajo"/>
          <p:cNvSpPr/>
          <p:nvPr/>
        </p:nvSpPr>
        <p:spPr>
          <a:xfrm rot="16945221">
            <a:off x="5651898" y="1984085"/>
            <a:ext cx="261724" cy="495291"/>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12" name="11 CuadroTexto"/>
          <p:cNvSpPr txBox="1"/>
          <p:nvPr/>
        </p:nvSpPr>
        <p:spPr>
          <a:xfrm>
            <a:off x="7570119" y="836712"/>
            <a:ext cx="1146188"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Mapping</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43" name="42 CuadroTexto"/>
          <p:cNvSpPr txBox="1"/>
          <p:nvPr/>
        </p:nvSpPr>
        <p:spPr>
          <a:xfrm>
            <a:off x="6228185" y="1969642"/>
            <a:ext cx="1795409" cy="338554"/>
          </a:xfrm>
          <a:prstGeom prst="rect">
            <a:avLst/>
          </a:prstGeom>
          <a:noFill/>
        </p:spPr>
        <p:txBody>
          <a:bodyPr wrap="square" rtlCol="0">
            <a:spAutoFit/>
          </a:bodyPr>
          <a:lstStyle/>
          <a:p>
            <a:pPr algn="l" eaLnBrk="1" hangingPunct="1"/>
            <a:r>
              <a:rPr lang="en-US" sz="1600" b="1" dirty="0">
                <a:solidFill>
                  <a:srgbClr val="0070C0"/>
                </a:solidFill>
                <a:effectLst>
                  <a:outerShdw blurRad="38100" dist="38100" dir="2700000" algn="tl">
                    <a:srgbClr val="000000">
                      <a:alpha val="43137"/>
                    </a:srgbClr>
                  </a:outerShdw>
                </a:effectLst>
                <a:latin typeface="Arial" pitchFamily="34" charset="0"/>
                <a:cs typeface="Arial" pitchFamily="34" charset="0"/>
              </a:rPr>
              <a:t>Visualization</a:t>
            </a:r>
            <a:endParaRPr lang="en-US" sz="16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44" name="43 CuadroTexto"/>
          <p:cNvSpPr txBox="1"/>
          <p:nvPr/>
        </p:nvSpPr>
        <p:spPr>
          <a:xfrm>
            <a:off x="317044" y="804447"/>
            <a:ext cx="2382748"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Functional analysis</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45" name="44 CuadroTexto"/>
          <p:cNvSpPr txBox="1"/>
          <p:nvPr/>
        </p:nvSpPr>
        <p:spPr>
          <a:xfrm>
            <a:off x="6770715" y="4225525"/>
            <a:ext cx="2297036"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Variant annotation</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pic>
        <p:nvPicPr>
          <p:cNvPr id="1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70924" y="4686261"/>
            <a:ext cx="1635544" cy="950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59820" y="5840193"/>
            <a:ext cx="1366506" cy="953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49 CuadroTexto"/>
          <p:cNvSpPr txBox="1"/>
          <p:nvPr/>
        </p:nvSpPr>
        <p:spPr>
          <a:xfrm>
            <a:off x="6905317" y="5541691"/>
            <a:ext cx="1378942"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CellBase</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51" name="50 Flecha abajo"/>
          <p:cNvSpPr/>
          <p:nvPr/>
        </p:nvSpPr>
        <p:spPr>
          <a:xfrm rot="20607196">
            <a:off x="5073058" y="3042392"/>
            <a:ext cx="261724" cy="1976165"/>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16" name="15 CuadroTexto"/>
          <p:cNvSpPr txBox="1"/>
          <p:nvPr/>
        </p:nvSpPr>
        <p:spPr>
          <a:xfrm>
            <a:off x="8162050" y="6075227"/>
            <a:ext cx="905703" cy="430887"/>
          </a:xfrm>
          <a:prstGeom prst="rect">
            <a:avLst/>
          </a:prstGeom>
          <a:noFill/>
        </p:spPr>
        <p:txBody>
          <a:bodyPr wrap="square" rtlCol="0">
            <a:spAutoFit/>
          </a:bodyPr>
          <a:lstStyle/>
          <a:p>
            <a:pPr algn="l" eaLnBrk="1" hangingPunct="1"/>
            <a:r>
              <a:rPr lang="es-ES" sz="1100" dirty="0" err="1">
                <a:solidFill>
                  <a:prstClr val="black"/>
                </a:solidFill>
                <a:latin typeface="Arial" pitchFamily="34" charset="0"/>
                <a:cs typeface="Arial" pitchFamily="34" charset="0"/>
              </a:rPr>
              <a:t>Knowledge</a:t>
            </a:r>
            <a:r>
              <a:rPr lang="es-ES" sz="1100" dirty="0">
                <a:solidFill>
                  <a:prstClr val="black"/>
                </a:solidFill>
                <a:latin typeface="Arial" pitchFamily="34" charset="0"/>
                <a:cs typeface="Arial" pitchFamily="34" charset="0"/>
              </a:rPr>
              <a:t> </a:t>
            </a:r>
            <a:r>
              <a:rPr lang="es-ES" sz="1100" dirty="0" err="1">
                <a:solidFill>
                  <a:prstClr val="black"/>
                </a:solidFill>
                <a:latin typeface="Arial" pitchFamily="34" charset="0"/>
                <a:cs typeface="Arial" pitchFamily="34" charset="0"/>
              </a:rPr>
              <a:t>database</a:t>
            </a:r>
            <a:endParaRPr lang="es-ES" sz="1100" dirty="0">
              <a:solidFill>
                <a:prstClr val="black"/>
              </a:solidFill>
              <a:latin typeface="Arial" pitchFamily="34" charset="0"/>
              <a:cs typeface="Arial" pitchFamily="34" charset="0"/>
            </a:endParaRPr>
          </a:p>
        </p:txBody>
      </p:sp>
      <p:pic>
        <p:nvPicPr>
          <p:cNvPr id="3078"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8503" y="3780037"/>
            <a:ext cx="1647888" cy="1235916"/>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53 CuadroTexto"/>
          <p:cNvSpPr txBox="1"/>
          <p:nvPr/>
        </p:nvSpPr>
        <p:spPr>
          <a:xfrm>
            <a:off x="3222398" y="3140969"/>
            <a:ext cx="1764734" cy="584775"/>
          </a:xfrm>
          <a:prstGeom prst="rect">
            <a:avLst/>
          </a:prstGeom>
          <a:noFill/>
        </p:spPr>
        <p:txBody>
          <a:bodyPr wrap="square" rtlCol="0">
            <a:spAutoFit/>
          </a:bodyPr>
          <a:lstStyle/>
          <a:p>
            <a:pPr eaLnBrk="1" hangingPunct="1"/>
            <a:r>
              <a:rPr lang="en-US" sz="1600" b="1" dirty="0">
                <a:solidFill>
                  <a:srgbClr val="0070C0"/>
                </a:solidFill>
                <a:effectLst>
                  <a:outerShdw blurRad="38100" dist="38100" dir="2700000" algn="tl">
                    <a:srgbClr val="000000">
                      <a:alpha val="43137"/>
                    </a:srgbClr>
                  </a:outerShdw>
                </a:effectLst>
                <a:latin typeface="Arial" pitchFamily="34" charset="0"/>
                <a:cs typeface="Arial" pitchFamily="34" charset="0"/>
              </a:rPr>
              <a:t>Variant prioritization</a:t>
            </a:r>
            <a:endParaRPr lang="en-US" sz="16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pic>
        <p:nvPicPr>
          <p:cNvPr id="3079"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0962" y="3866010"/>
            <a:ext cx="1492085" cy="1162871"/>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17 CuadroTexto"/>
          <p:cNvSpPr txBox="1"/>
          <p:nvPr/>
        </p:nvSpPr>
        <p:spPr>
          <a:xfrm>
            <a:off x="178180" y="4141028"/>
            <a:ext cx="903414" cy="523220"/>
          </a:xfrm>
          <a:prstGeom prst="rect">
            <a:avLst/>
          </a:prstGeom>
          <a:noFill/>
        </p:spPr>
        <p:txBody>
          <a:bodyPr wrap="square" rtlCol="0">
            <a:spAutoFit/>
          </a:bodyPr>
          <a:lstStyle/>
          <a:p>
            <a:pPr algn="l" eaLnBrk="1" hangingPunct="1"/>
            <a:r>
              <a:rPr lang="es-ES" sz="1400" dirty="0">
                <a:solidFill>
                  <a:prstClr val="black"/>
                </a:solidFill>
                <a:latin typeface="Arial" pitchFamily="34" charset="0"/>
                <a:cs typeface="Arial" pitchFamily="34" charset="0"/>
              </a:rPr>
              <a:t>NGS </a:t>
            </a:r>
            <a:r>
              <a:rPr lang="es-ES" sz="1400" dirty="0" err="1">
                <a:solidFill>
                  <a:prstClr val="black"/>
                </a:solidFill>
                <a:latin typeface="Arial" pitchFamily="34" charset="0"/>
                <a:cs typeface="Arial" pitchFamily="34" charset="0"/>
              </a:rPr>
              <a:t>panels</a:t>
            </a:r>
            <a:endParaRPr lang="es-ES" sz="1400" dirty="0">
              <a:solidFill>
                <a:prstClr val="black"/>
              </a:solidFill>
              <a:latin typeface="Arial" pitchFamily="34" charset="0"/>
              <a:cs typeface="Arial" pitchFamily="34" charset="0"/>
            </a:endParaRPr>
          </a:p>
        </p:txBody>
      </p:sp>
      <p:sp>
        <p:nvSpPr>
          <p:cNvPr id="57" name="56 CuadroTexto"/>
          <p:cNvSpPr txBox="1"/>
          <p:nvPr/>
        </p:nvSpPr>
        <p:spPr>
          <a:xfrm>
            <a:off x="251522" y="5136340"/>
            <a:ext cx="2342629"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Signaling network</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58" name="57 CuadroTexto"/>
          <p:cNvSpPr txBox="1"/>
          <p:nvPr/>
        </p:nvSpPr>
        <p:spPr>
          <a:xfrm>
            <a:off x="2640160" y="5028882"/>
            <a:ext cx="1757280" cy="646331"/>
          </a:xfrm>
          <a:prstGeom prst="rect">
            <a:avLst/>
          </a:prstGeom>
          <a:noFill/>
        </p:spPr>
        <p:txBody>
          <a:bodyPr wrap="square" rtlCol="0">
            <a:spAutoFit/>
          </a:bodyPr>
          <a:lstStyle/>
          <a:p>
            <a:pPr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Regulatory network</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59" name="58 Flecha abajo"/>
          <p:cNvSpPr/>
          <p:nvPr/>
        </p:nvSpPr>
        <p:spPr>
          <a:xfrm rot="1674705">
            <a:off x="2727666" y="2868797"/>
            <a:ext cx="261724" cy="2479533"/>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60" name="59 CuadroTexto"/>
          <p:cNvSpPr txBox="1"/>
          <p:nvPr/>
        </p:nvSpPr>
        <p:spPr>
          <a:xfrm>
            <a:off x="4736604" y="5065163"/>
            <a:ext cx="1460231" cy="646331"/>
          </a:xfrm>
          <a:prstGeom prst="rect">
            <a:avLst/>
          </a:prstGeom>
          <a:noFill/>
        </p:spPr>
        <p:txBody>
          <a:bodyPr wrap="square" rtlCol="0">
            <a:spAutoFit/>
          </a:bodyPr>
          <a:lstStyle/>
          <a:p>
            <a:pPr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Interaction network</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
        <p:nvSpPr>
          <p:cNvPr id="61" name="60 Flecha abajo"/>
          <p:cNvSpPr/>
          <p:nvPr/>
        </p:nvSpPr>
        <p:spPr>
          <a:xfrm rot="19721109">
            <a:off x="5853889" y="2793357"/>
            <a:ext cx="261724" cy="3255371"/>
          </a:xfrm>
          <a:prstGeom prst="downArrow">
            <a:avLst/>
          </a:prstGeom>
          <a:solidFill>
            <a:schemeClr val="tx2">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ndParaRPr>
          </a:p>
        </p:txBody>
      </p:sp>
      <p:sp>
        <p:nvSpPr>
          <p:cNvPr id="4" name="3 CuadroTexto"/>
          <p:cNvSpPr txBox="1"/>
          <p:nvPr/>
        </p:nvSpPr>
        <p:spPr>
          <a:xfrm>
            <a:off x="824771" y="3515469"/>
            <a:ext cx="1378942" cy="369332"/>
          </a:xfrm>
          <a:prstGeom prst="rect">
            <a:avLst/>
          </a:prstGeom>
          <a:noFill/>
        </p:spPr>
        <p:txBody>
          <a:bodyPr wrap="square" rtlCol="0">
            <a:spAutoFit/>
          </a:bodyPr>
          <a:lstStyle/>
          <a:p>
            <a:pPr algn="l" eaLnBrk="1" hangingPunct="1"/>
            <a:r>
              <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rPr>
              <a:t>Diagnostic</a:t>
            </a:r>
            <a:endParaRPr lang="en-US" sz="1800" b="1" dirty="0">
              <a:solidFill>
                <a:srgbClr val="0070C0"/>
              </a:solidFill>
              <a:effectLst>
                <a:outerShdw blurRad="38100" dist="38100" dir="2700000" algn="tl">
                  <a:srgbClr val="000000">
                    <a:alpha val="43137"/>
                  </a:srgbClr>
                </a:outerShdw>
              </a:effectLst>
              <a:latin typeface="Arial" pitchFamily="34" charset="0"/>
              <a:cs typeface="Arial" pitchFamily="34" charset="0"/>
            </a:endParaRPr>
          </a:p>
        </p:txBody>
      </p:sp>
    </p:spTree>
    <p:extLst>
      <p:ext uri="{BB962C8B-B14F-4D97-AF65-F5344CB8AC3E}">
        <p14:creationId xmlns:p14="http://schemas.microsoft.com/office/powerpoint/2010/main" val="39101069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8748464" y="1635567"/>
            <a:ext cx="395536" cy="5091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a:solidFill>
                <a:prstClr val="white"/>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8117" t="10529" r="17761" b="4183"/>
          <a:stretch/>
        </p:blipFill>
        <p:spPr bwMode="auto">
          <a:xfrm>
            <a:off x="1331640" y="2340982"/>
            <a:ext cx="3062752" cy="384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Título"/>
          <p:cNvSpPr>
            <a:spLocks noGrp="1"/>
          </p:cNvSpPr>
          <p:nvPr>
            <p:ph type="title"/>
          </p:nvPr>
        </p:nvSpPr>
        <p:spPr>
          <a:xfrm>
            <a:off x="457200" y="-27384"/>
            <a:ext cx="8229600" cy="1143000"/>
          </a:xfrm>
        </p:spPr>
        <p:txBody>
          <a:bodyPr>
            <a:normAutofit/>
          </a:bodyPr>
          <a:lstStyle/>
          <a:p>
            <a:r>
              <a:rPr lang="en-US" sz="3600" b="1" dirty="0" smtClean="0">
                <a:effectLst>
                  <a:outerShdw blurRad="38100" dist="38100" dir="2700000" algn="tl">
                    <a:srgbClr val="000000">
                      <a:alpha val="43137"/>
                    </a:srgbClr>
                  </a:outerShdw>
                </a:effectLst>
                <a:latin typeface="Arial" pitchFamily="34" charset="0"/>
                <a:cs typeface="Arial" pitchFamily="34" charset="0"/>
              </a:rPr>
              <a:t>Babelomics in the </a:t>
            </a:r>
            <a:r>
              <a:rPr lang="en-US" sz="3600" b="1" dirty="0" err="1" smtClean="0">
                <a:effectLst>
                  <a:outerShdw blurRad="38100" dist="38100" dir="2700000" algn="tl">
                    <a:srgbClr val="000000">
                      <a:alpha val="43137"/>
                    </a:srgbClr>
                  </a:outerShdw>
                </a:effectLst>
                <a:latin typeface="Arial" pitchFamily="34" charset="0"/>
                <a:cs typeface="Arial" pitchFamily="34" charset="0"/>
              </a:rPr>
              <a:t>Maniatis</a:t>
            </a:r>
            <a:endParaRPr lang="en-US" sz="3600" b="1" dirty="0">
              <a:effectLst>
                <a:outerShdw blurRad="38100" dist="38100" dir="2700000" algn="tl">
                  <a:srgbClr val="000000">
                    <a:alpha val="43137"/>
                  </a:srgbClr>
                </a:outerShdw>
              </a:effectLst>
              <a:latin typeface="Arial" pitchFamily="34" charset="0"/>
              <a:cs typeface="Arial" pitchFamily="34" charset="0"/>
            </a:endParaRPr>
          </a:p>
        </p:txBody>
      </p:sp>
      <p:sp>
        <p:nvSpPr>
          <p:cNvPr id="6" name="5 CuadroTexto"/>
          <p:cNvSpPr txBox="1"/>
          <p:nvPr/>
        </p:nvSpPr>
        <p:spPr>
          <a:xfrm>
            <a:off x="683568" y="980728"/>
            <a:ext cx="7704856" cy="1477328"/>
          </a:xfrm>
          <a:prstGeom prst="rect">
            <a:avLst/>
          </a:prstGeom>
          <a:noFill/>
        </p:spPr>
        <p:txBody>
          <a:bodyPr wrap="square" rtlCol="0">
            <a:spAutoFit/>
          </a:bodyPr>
          <a:lstStyle/>
          <a:p>
            <a:pPr algn="l" eaLnBrk="1" hangingPunct="1"/>
            <a:r>
              <a:rPr lang="en-US" sz="1800" dirty="0">
                <a:solidFill>
                  <a:prstClr val="black"/>
                </a:solidFill>
                <a:latin typeface="Arial" pitchFamily="34" charset="0"/>
                <a:cs typeface="Arial" pitchFamily="34" charset="0"/>
              </a:rPr>
              <a:t>The Babelomics suite of programs becomes a classic. Now is cited as a method in the last edition of </a:t>
            </a:r>
            <a:r>
              <a:rPr lang="en-US" sz="1800" b="1" dirty="0">
                <a:solidFill>
                  <a:prstClr val="black"/>
                </a:solidFill>
                <a:latin typeface="Arial" pitchFamily="34" charset="0"/>
                <a:cs typeface="Arial" pitchFamily="34" charset="0"/>
              </a:rPr>
              <a:t>Molecular Cloning</a:t>
            </a:r>
            <a:r>
              <a:rPr lang="en-US" sz="1800" dirty="0">
                <a:solidFill>
                  <a:prstClr val="black"/>
                </a:solidFill>
                <a:latin typeface="Arial" pitchFamily="34" charset="0"/>
                <a:cs typeface="Arial" pitchFamily="34" charset="0"/>
              </a:rPr>
              <a:t>, the popular </a:t>
            </a:r>
            <a:r>
              <a:rPr lang="en-US" sz="1800" b="1" dirty="0" err="1">
                <a:solidFill>
                  <a:prstClr val="black"/>
                </a:solidFill>
                <a:latin typeface="Arial" pitchFamily="34" charset="0"/>
                <a:cs typeface="Arial" pitchFamily="34" charset="0"/>
              </a:rPr>
              <a:t>Maniatis</a:t>
            </a:r>
            <a:r>
              <a:rPr lang="en-US" sz="1800" dirty="0">
                <a:solidFill>
                  <a:prstClr val="black"/>
                </a:solidFill>
                <a:latin typeface="Arial" pitchFamily="34" charset="0"/>
                <a:cs typeface="Arial" pitchFamily="34" charset="0"/>
              </a:rPr>
              <a:t>. The protocol 4 of chapter 8, Expression Profiling by Microarray and RNA-</a:t>
            </a:r>
            <a:r>
              <a:rPr lang="en-US" sz="1800" dirty="0" err="1">
                <a:solidFill>
                  <a:prstClr val="black"/>
                </a:solidFill>
                <a:latin typeface="Arial" pitchFamily="34" charset="0"/>
                <a:cs typeface="Arial" pitchFamily="34" charset="0"/>
              </a:rPr>
              <a:t>seq</a:t>
            </a:r>
            <a:r>
              <a:rPr lang="en-US" sz="1800" dirty="0">
                <a:solidFill>
                  <a:prstClr val="black"/>
                </a:solidFill>
                <a:latin typeface="Arial" pitchFamily="34" charset="0"/>
                <a:cs typeface="Arial" pitchFamily="34" charset="0"/>
              </a:rPr>
              <a:t>, contains a description on how to use Babelomics to analyze expression data.</a:t>
            </a:r>
          </a:p>
        </p:txBody>
      </p:sp>
      <p:sp>
        <p:nvSpPr>
          <p:cNvPr id="3" name="2 CuadroTexto"/>
          <p:cNvSpPr txBox="1"/>
          <p:nvPr/>
        </p:nvSpPr>
        <p:spPr>
          <a:xfrm>
            <a:off x="1331640" y="6237312"/>
            <a:ext cx="3096344" cy="369332"/>
          </a:xfrm>
          <a:prstGeom prst="rect">
            <a:avLst/>
          </a:prstGeom>
          <a:noFill/>
        </p:spPr>
        <p:txBody>
          <a:bodyPr wrap="square" rtlCol="0">
            <a:spAutoFit/>
          </a:bodyPr>
          <a:lstStyle/>
          <a:p>
            <a:pPr algn="l" eaLnBrk="1" hangingPunct="1"/>
            <a:r>
              <a:rPr lang="en-US" sz="1800" dirty="0">
                <a:solidFill>
                  <a:prstClr val="black"/>
                </a:solidFill>
                <a:latin typeface="Arial" pitchFamily="34" charset="0"/>
                <a:cs typeface="Arial" pitchFamily="34" charset="0"/>
              </a:rPr>
              <a:t>High impact developments </a:t>
            </a:r>
            <a:endParaRPr lang="en-US" sz="1800" dirty="0">
              <a:solidFill>
                <a:prstClr val="black"/>
              </a:solidFill>
              <a:latin typeface="Arial" pitchFamily="34" charset="0"/>
              <a:cs typeface="Arial"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879" y="2340982"/>
            <a:ext cx="2995545" cy="384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4468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1 Título"/>
          <p:cNvSpPr>
            <a:spLocks noGrp="1"/>
          </p:cNvSpPr>
          <p:nvPr>
            <p:ph type="title"/>
          </p:nvPr>
        </p:nvSpPr>
        <p:spPr>
          <a:xfrm>
            <a:off x="685800" y="142875"/>
            <a:ext cx="8029575" cy="1500188"/>
          </a:xfrm>
        </p:spPr>
        <p:txBody>
          <a:bodyPr/>
          <a:lstStyle/>
          <a:p>
            <a:r>
              <a:rPr lang="en-GB" altLang="en-US" b="1" dirty="0" smtClean="0">
                <a:solidFill>
                  <a:schemeClr val="bg2"/>
                </a:solidFill>
                <a:effectLst>
                  <a:outerShdw blurRad="38100" dist="38100" dir="2700000" algn="tl">
                    <a:srgbClr val="000000">
                      <a:alpha val="43137"/>
                    </a:srgbClr>
                  </a:outerShdw>
                </a:effectLst>
                <a:latin typeface="Arial" pitchFamily="34" charset="0"/>
                <a:cs typeface="Arial" pitchFamily="34" charset="0"/>
              </a:rPr>
              <a:t>SOCIAL</a:t>
            </a:r>
            <a:r>
              <a:rPr lang="en-GB" altLang="en-US" dirty="0" smtClean="0">
                <a:solidFill>
                  <a:schemeClr val="bg2"/>
                </a:solidFill>
                <a:latin typeface="Arial" pitchFamily="34" charset="0"/>
                <a:cs typeface="Arial" pitchFamily="34" charset="0"/>
              </a:rPr>
              <a:t>:</a:t>
            </a:r>
            <a:br>
              <a:rPr lang="en-GB" altLang="en-US" dirty="0" smtClean="0">
                <a:solidFill>
                  <a:schemeClr val="bg2"/>
                </a:solidFill>
                <a:latin typeface="Arial" pitchFamily="34" charset="0"/>
                <a:cs typeface="Arial" pitchFamily="34" charset="0"/>
              </a:rPr>
            </a:br>
            <a:r>
              <a:rPr lang="en-GB" altLang="en-US" sz="3200" dirty="0" smtClean="0">
                <a:solidFill>
                  <a:schemeClr val="bg2"/>
                </a:solidFill>
                <a:latin typeface="Arial" pitchFamily="34" charset="0"/>
                <a:cs typeface="Arial" pitchFamily="34" charset="0"/>
              </a:rPr>
              <a:t>MDA group in Linked-in</a:t>
            </a:r>
            <a:br>
              <a:rPr lang="en-GB" altLang="en-US" sz="3200" dirty="0" smtClean="0">
                <a:solidFill>
                  <a:schemeClr val="bg2"/>
                </a:solidFill>
                <a:latin typeface="Arial" pitchFamily="34" charset="0"/>
                <a:cs typeface="Arial" pitchFamily="34" charset="0"/>
              </a:rPr>
            </a:br>
            <a:r>
              <a:rPr lang="en-GB" altLang="en-US" sz="3200" dirty="0" smtClean="0">
                <a:solidFill>
                  <a:schemeClr val="bg2"/>
                </a:solidFill>
                <a:latin typeface="Arial" pitchFamily="34" charset="0"/>
                <a:cs typeface="Arial" pitchFamily="34" charset="0"/>
              </a:rPr>
              <a:t>Babelomics group in </a:t>
            </a:r>
            <a:r>
              <a:rPr lang="en-GB" altLang="en-US" sz="3200" dirty="0" smtClean="0">
                <a:solidFill>
                  <a:schemeClr val="bg2"/>
                </a:solidFill>
                <a:latin typeface="Arial" pitchFamily="34" charset="0"/>
                <a:cs typeface="Arial" pitchFamily="34" charset="0"/>
              </a:rPr>
              <a:t>Facebook and twitter</a:t>
            </a:r>
            <a:endParaRPr lang="en-GB" altLang="en-US" dirty="0" smtClean="0">
              <a:solidFill>
                <a:schemeClr val="bg2"/>
              </a:solidFill>
              <a:latin typeface="Arial" pitchFamily="34" charset="0"/>
              <a:cs typeface="Arial" pitchFamily="34" charset="0"/>
            </a:endParaRPr>
          </a:p>
        </p:txBody>
      </p:sp>
      <p:pic>
        <p:nvPicPr>
          <p:cNvPr id="163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1928813"/>
            <a:ext cx="5486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Picture 3"/>
          <p:cNvPicPr>
            <a:picLocks noChangeAspect="1" noChangeArrowheads="1"/>
          </p:cNvPicPr>
          <p:nvPr/>
        </p:nvPicPr>
        <p:blipFill>
          <a:blip r:embed="rId3">
            <a:extLst>
              <a:ext uri="{28A0092B-C50C-407E-A947-70E740481C1C}">
                <a14:useLocalDpi xmlns:a14="http://schemas.microsoft.com/office/drawing/2010/main" val="0"/>
              </a:ext>
            </a:extLst>
          </a:blip>
          <a:srcRect r="25330" b="3320"/>
          <a:stretch>
            <a:fillRect/>
          </a:stretch>
        </p:blipFill>
        <p:spPr bwMode="auto">
          <a:xfrm>
            <a:off x="3571875" y="2857500"/>
            <a:ext cx="520065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5661248"/>
            <a:ext cx="576064" cy="56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1043608" y="5661248"/>
            <a:ext cx="2384251" cy="461665"/>
          </a:xfrm>
          <a:prstGeom prst="rect">
            <a:avLst/>
          </a:prstGeom>
          <a:noFill/>
        </p:spPr>
        <p:txBody>
          <a:bodyPr wrap="square" rtlCol="0">
            <a:spAutoFit/>
          </a:bodyPr>
          <a:lstStyle/>
          <a:p>
            <a:pPr algn="l"/>
            <a:r>
              <a:rPr lang="en-US" dirty="0" smtClean="0">
                <a:solidFill>
                  <a:schemeClr val="bg1"/>
                </a:solidFill>
              </a:rPr>
              <a:t>@</a:t>
            </a:r>
            <a:r>
              <a:rPr lang="en-US" dirty="0" err="1" smtClean="0">
                <a:solidFill>
                  <a:schemeClr val="bg1"/>
                </a:solidFill>
              </a:rPr>
              <a:t>babelomics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3" descr="C:\ximo\documentos\CIPF\logos\PFCIrgb72-3.jpg"/>
          <p:cNvPicPr>
            <a:picLocks noChangeAspect="1" noChangeArrowheads="1"/>
          </p:cNvPicPr>
          <p:nvPr/>
        </p:nvPicPr>
        <p:blipFill>
          <a:blip r:embed="rId2" cstate="print"/>
          <a:srcRect l="13333" t="19917" r="14999" b="20332"/>
          <a:stretch>
            <a:fillRect/>
          </a:stretch>
        </p:blipFill>
        <p:spPr bwMode="auto">
          <a:xfrm>
            <a:off x="0" y="-5134"/>
            <a:ext cx="1145157" cy="697830"/>
          </a:xfrm>
          <a:prstGeom prst="rect">
            <a:avLst/>
          </a:prstGeom>
          <a:noFill/>
          <a:ln w="9525">
            <a:noFill/>
            <a:miter lim="800000"/>
            <a:headEnd/>
            <a:tailEnd/>
          </a:ln>
        </p:spPr>
      </p:pic>
      <p:sp>
        <p:nvSpPr>
          <p:cNvPr id="58372" name="Rectangle 2"/>
          <p:cNvSpPr>
            <a:spLocks noGrp="1" noChangeArrowheads="1"/>
          </p:cNvSpPr>
          <p:nvPr>
            <p:ph type="title"/>
          </p:nvPr>
        </p:nvSpPr>
        <p:spPr>
          <a:xfrm>
            <a:off x="1455738" y="44624"/>
            <a:ext cx="7508750" cy="1171292"/>
          </a:xfrm>
        </p:spPr>
        <p:txBody>
          <a:bodyPr>
            <a:noAutofit/>
          </a:bodyPr>
          <a:lstStyle/>
          <a:p>
            <a:pPr eaLnBrk="1" hangingPunct="1"/>
            <a:r>
              <a:rPr lang="en-US" sz="2800" b="1" dirty="0" smtClean="0">
                <a:effectLst>
                  <a:outerShdw blurRad="38100" dist="38100" dir="2700000" algn="tl">
                    <a:srgbClr val="000000">
                      <a:alpha val="43137"/>
                    </a:srgbClr>
                  </a:outerShdw>
                </a:effectLst>
              </a:rPr>
              <a:t>The Computational Genomics Department at the Centro de </a:t>
            </a:r>
            <a:r>
              <a:rPr lang="en-US" sz="2800" b="1" dirty="0" err="1" smtClean="0">
                <a:effectLst>
                  <a:outerShdw blurRad="38100" dist="38100" dir="2700000" algn="tl">
                    <a:srgbClr val="000000">
                      <a:alpha val="43137"/>
                    </a:srgbClr>
                  </a:outerShdw>
                </a:effectLst>
              </a:rPr>
              <a:t>Investigación</a:t>
            </a:r>
            <a:r>
              <a:rPr lang="en-US" sz="2800" b="1" dirty="0" smtClean="0">
                <a:effectLst>
                  <a:outerShdw blurRad="38100" dist="38100" dir="2700000" algn="tl">
                    <a:srgbClr val="000000">
                      <a:alpha val="43137"/>
                    </a:srgbClr>
                  </a:outerShdw>
                </a:effectLst>
              </a:rPr>
              <a:t> Príncipe Felipe (CIPF), Valencia, Spain, and…</a:t>
            </a:r>
          </a:p>
        </p:txBody>
      </p:sp>
      <p:sp>
        <p:nvSpPr>
          <p:cNvPr id="58373" name="Text Box 6"/>
          <p:cNvSpPr txBox="1">
            <a:spLocks noChangeArrowheads="1"/>
          </p:cNvSpPr>
          <p:nvPr/>
        </p:nvSpPr>
        <p:spPr bwMode="auto">
          <a:xfrm>
            <a:off x="52482" y="4203659"/>
            <a:ext cx="4342540" cy="1323421"/>
          </a:xfrm>
          <a:prstGeom prst="rect">
            <a:avLst/>
          </a:prstGeom>
          <a:noFill/>
          <a:ln w="9525">
            <a:noFill/>
            <a:miter lim="800000"/>
            <a:headEnd/>
            <a:tailEnd/>
          </a:ln>
        </p:spPr>
        <p:txBody>
          <a:bodyPr wrap="square" lIns="91420" tIns="45711" rIns="91420" bIns="45711">
            <a:spAutoFit/>
          </a:bodyPr>
          <a:lstStyle/>
          <a:p>
            <a:pPr>
              <a:spcBef>
                <a:spcPts val="0"/>
              </a:spcBef>
            </a:pPr>
            <a:r>
              <a:rPr lang="en-US" sz="1600" b="1" dirty="0">
                <a:solidFill>
                  <a:srgbClr val="000000"/>
                </a:solidFill>
                <a:ea typeface="ＭＳ Ｐゴシック" pitchFamily="34" charset="-128"/>
              </a:rPr>
              <a:t>...the INB, National Institute of Bioinformatics (Functional Genomics Node) </a:t>
            </a:r>
          </a:p>
          <a:p>
            <a:pPr>
              <a:spcBef>
                <a:spcPts val="0"/>
              </a:spcBef>
            </a:pPr>
            <a:r>
              <a:rPr lang="en-US" sz="1600" b="1" dirty="0">
                <a:solidFill>
                  <a:srgbClr val="000000"/>
                </a:solidFill>
                <a:ea typeface="ＭＳ Ｐゴシック" pitchFamily="34" charset="-128"/>
              </a:rPr>
              <a:t>and the </a:t>
            </a:r>
            <a:r>
              <a:rPr lang="en-US" sz="1600" b="1" dirty="0" err="1">
                <a:solidFill>
                  <a:srgbClr val="000000"/>
                </a:solidFill>
                <a:ea typeface="ＭＳ Ｐゴシック" pitchFamily="34" charset="-128"/>
              </a:rPr>
              <a:t>BiER</a:t>
            </a:r>
            <a:r>
              <a:rPr lang="en-US" sz="1600" b="1" dirty="0">
                <a:solidFill>
                  <a:srgbClr val="000000"/>
                </a:solidFill>
                <a:ea typeface="ＭＳ Ｐゴシック" pitchFamily="34" charset="-128"/>
              </a:rPr>
              <a:t> (CIBERER Network of Centers for Rare Diseases), and…</a:t>
            </a:r>
          </a:p>
        </p:txBody>
      </p:sp>
      <p:sp>
        <p:nvSpPr>
          <p:cNvPr id="17" name="16 Rectángulo"/>
          <p:cNvSpPr/>
          <p:nvPr/>
        </p:nvSpPr>
        <p:spPr>
          <a:xfrm>
            <a:off x="0" y="5527080"/>
            <a:ext cx="9144000" cy="133092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0" tIns="45706" rIns="91410" bIns="45706" anchor="ctr"/>
          <a:lstStyle/>
          <a:p>
            <a:pPr>
              <a:spcBef>
                <a:spcPct val="50000"/>
              </a:spcBef>
              <a:defRPr/>
            </a:pPr>
            <a:endParaRPr lang="en-US">
              <a:solidFill>
                <a:prstClr val="white"/>
              </a:solidFill>
            </a:endParaRPr>
          </a:p>
        </p:txBody>
      </p:sp>
      <p:pic>
        <p:nvPicPr>
          <p:cNvPr id="18" name="Picture 11"/>
          <p:cNvPicPr>
            <a:picLocks noChangeAspect="1" noChangeArrowheads="1"/>
          </p:cNvPicPr>
          <p:nvPr/>
        </p:nvPicPr>
        <p:blipFill>
          <a:blip r:embed="rId3" cstate="print"/>
          <a:srcRect/>
          <a:stretch>
            <a:fillRect/>
          </a:stretch>
        </p:blipFill>
        <p:spPr bwMode="auto">
          <a:xfrm>
            <a:off x="7929563" y="6286500"/>
            <a:ext cx="1214437" cy="571500"/>
          </a:xfrm>
          <a:prstGeom prst="rect">
            <a:avLst/>
          </a:prstGeom>
          <a:noFill/>
          <a:ln w="9525">
            <a:noFill/>
            <a:miter lim="800000"/>
            <a:headEnd/>
            <a:tailEnd/>
          </a:ln>
        </p:spPr>
      </p:pic>
      <p:pic>
        <p:nvPicPr>
          <p:cNvPr id="19" name="3 Imagen" descr="LOGO MGP.jpg"/>
          <p:cNvPicPr>
            <a:picLocks noChangeAspect="1"/>
          </p:cNvPicPr>
          <p:nvPr/>
        </p:nvPicPr>
        <p:blipFill>
          <a:blip r:embed="rId4" cstate="print"/>
          <a:srcRect/>
          <a:stretch>
            <a:fillRect/>
          </a:stretch>
        </p:blipFill>
        <p:spPr bwMode="auto">
          <a:xfrm>
            <a:off x="1619672" y="5575300"/>
            <a:ext cx="2628091" cy="711200"/>
          </a:xfrm>
          <a:prstGeom prst="rect">
            <a:avLst/>
          </a:prstGeom>
          <a:noFill/>
          <a:ln w="9525">
            <a:noFill/>
            <a:miter lim="800000"/>
            <a:headEnd/>
            <a:tailEnd/>
          </a:ln>
        </p:spPr>
      </p:pic>
      <p:pic>
        <p:nvPicPr>
          <p:cNvPr id="20" name="Picture 16"/>
          <p:cNvPicPr>
            <a:picLocks noChangeAspect="1" noChangeArrowheads="1"/>
          </p:cNvPicPr>
          <p:nvPr/>
        </p:nvPicPr>
        <p:blipFill>
          <a:blip r:embed="rId5" cstate="print"/>
          <a:srcRect/>
          <a:stretch>
            <a:fillRect/>
          </a:stretch>
        </p:blipFill>
        <p:spPr bwMode="auto">
          <a:xfrm>
            <a:off x="0" y="6284913"/>
            <a:ext cx="1143000" cy="573087"/>
          </a:xfrm>
          <a:prstGeom prst="rect">
            <a:avLst/>
          </a:prstGeom>
          <a:noFill/>
          <a:ln w="9525">
            <a:noFill/>
            <a:miter lim="800000"/>
            <a:headEnd/>
            <a:tailEnd/>
          </a:ln>
        </p:spPr>
      </p:pic>
      <p:pic>
        <p:nvPicPr>
          <p:cNvPr id="21" name="Picture 2"/>
          <p:cNvPicPr>
            <a:picLocks noChangeAspect="1" noChangeArrowheads="1"/>
          </p:cNvPicPr>
          <p:nvPr/>
        </p:nvPicPr>
        <p:blipFill>
          <a:blip r:embed="rId6" cstate="print"/>
          <a:srcRect l="16674" t="19158" r="61105" b="63065"/>
          <a:stretch>
            <a:fillRect/>
          </a:stretch>
        </p:blipFill>
        <p:spPr bwMode="auto">
          <a:xfrm>
            <a:off x="6372200" y="6137920"/>
            <a:ext cx="1440160" cy="720080"/>
          </a:xfrm>
          <a:prstGeom prst="rect">
            <a:avLst/>
          </a:prstGeom>
          <a:noFill/>
          <a:ln w="9525">
            <a:noFill/>
            <a:miter lim="800000"/>
            <a:headEnd/>
            <a:tailEnd/>
          </a:ln>
        </p:spPr>
      </p:pic>
      <p:pic>
        <p:nvPicPr>
          <p:cNvPr id="22" name="Picture 2"/>
          <p:cNvPicPr>
            <a:picLocks noChangeAspect="1" noChangeArrowheads="1"/>
          </p:cNvPicPr>
          <p:nvPr/>
        </p:nvPicPr>
        <p:blipFill>
          <a:blip r:embed="rId7" cstate="print"/>
          <a:srcRect t="46153"/>
          <a:stretch>
            <a:fillRect/>
          </a:stretch>
        </p:blipFill>
        <p:spPr bwMode="auto">
          <a:xfrm>
            <a:off x="1746250" y="6286500"/>
            <a:ext cx="1968500" cy="571500"/>
          </a:xfrm>
          <a:prstGeom prst="rect">
            <a:avLst/>
          </a:prstGeom>
          <a:noFill/>
          <a:ln w="9525">
            <a:noFill/>
            <a:miter lim="800000"/>
            <a:headEnd/>
            <a:tailEnd/>
          </a:ln>
        </p:spPr>
      </p:pic>
      <p:pic>
        <p:nvPicPr>
          <p:cNvPr id="23" name="Picture 5"/>
          <p:cNvPicPr>
            <a:picLocks noChangeAspect="1" noChangeArrowheads="1"/>
          </p:cNvPicPr>
          <p:nvPr/>
        </p:nvPicPr>
        <p:blipFill>
          <a:blip r:embed="rId8" cstate="print"/>
          <a:srcRect/>
          <a:stretch>
            <a:fillRect/>
          </a:stretch>
        </p:blipFill>
        <p:spPr bwMode="auto">
          <a:xfrm>
            <a:off x="3707904" y="6237312"/>
            <a:ext cx="1468961" cy="607265"/>
          </a:xfrm>
          <a:prstGeom prst="rect">
            <a:avLst/>
          </a:prstGeom>
          <a:noFill/>
          <a:ln w="9525">
            <a:noFill/>
            <a:miter lim="800000"/>
            <a:headEnd/>
            <a:tailEnd/>
          </a:ln>
        </p:spPr>
      </p:pic>
      <p:pic>
        <p:nvPicPr>
          <p:cNvPr id="24" name="23 Imagen" descr="logoHPC4G_b.jpg"/>
          <p:cNvPicPr>
            <a:picLocks noChangeAspect="1"/>
          </p:cNvPicPr>
          <p:nvPr/>
        </p:nvPicPr>
        <p:blipFill>
          <a:blip r:embed="rId9" cstate="print"/>
          <a:stretch>
            <a:fillRect/>
          </a:stretch>
        </p:blipFill>
        <p:spPr>
          <a:xfrm>
            <a:off x="4331811" y="5589240"/>
            <a:ext cx="1420206" cy="634380"/>
          </a:xfrm>
          <a:prstGeom prst="rect">
            <a:avLst/>
          </a:prstGeom>
        </p:spPr>
      </p:pic>
      <p:pic>
        <p:nvPicPr>
          <p:cNvPr id="26" name="Picture 5"/>
          <p:cNvPicPr>
            <a:picLocks noChangeAspect="1" noChangeArrowheads="1"/>
          </p:cNvPicPr>
          <p:nvPr/>
        </p:nvPicPr>
        <p:blipFill>
          <a:blip r:embed="rId10" cstate="print"/>
          <a:srcRect b="31035"/>
          <a:stretch>
            <a:fillRect/>
          </a:stretch>
        </p:blipFill>
        <p:spPr bwMode="auto">
          <a:xfrm>
            <a:off x="5940152" y="5589240"/>
            <a:ext cx="1440160" cy="710866"/>
          </a:xfrm>
          <a:prstGeom prst="rect">
            <a:avLst/>
          </a:prstGeom>
          <a:noFill/>
          <a:ln w="9525">
            <a:noFill/>
            <a:miter lim="800000"/>
            <a:headEnd/>
            <a:tailEnd/>
          </a:ln>
        </p:spPr>
      </p:pic>
      <p:pic>
        <p:nvPicPr>
          <p:cNvPr id="27" name="Picture 15"/>
          <p:cNvPicPr>
            <a:picLocks noChangeAspect="1" noChangeArrowheads="1"/>
          </p:cNvPicPr>
          <p:nvPr/>
        </p:nvPicPr>
        <p:blipFill>
          <a:blip r:embed="rId11" cstate="print"/>
          <a:srcRect/>
          <a:stretch>
            <a:fillRect/>
          </a:stretch>
        </p:blipFill>
        <p:spPr bwMode="auto">
          <a:xfrm>
            <a:off x="1120775" y="6286500"/>
            <a:ext cx="665163" cy="571500"/>
          </a:xfrm>
          <a:prstGeom prst="rect">
            <a:avLst/>
          </a:prstGeom>
          <a:noFill/>
          <a:ln w="9525">
            <a:noFill/>
            <a:miter lim="800000"/>
            <a:headEnd/>
            <a:tailEnd/>
          </a:ln>
        </p:spPr>
      </p:pic>
      <p:pic>
        <p:nvPicPr>
          <p:cNvPr id="29" name="Picture 46" descr="Bull_LightBground_quadri"/>
          <p:cNvPicPr>
            <a:picLocks noChangeAspect="1" noChangeArrowheads="1"/>
          </p:cNvPicPr>
          <p:nvPr/>
        </p:nvPicPr>
        <p:blipFill>
          <a:blip r:embed="rId12"/>
          <a:srcRect/>
          <a:stretch>
            <a:fillRect/>
          </a:stretch>
        </p:blipFill>
        <p:spPr bwMode="auto">
          <a:xfrm>
            <a:off x="5320880" y="6302606"/>
            <a:ext cx="1051319" cy="446329"/>
          </a:xfrm>
          <a:prstGeom prst="rect">
            <a:avLst/>
          </a:prstGeom>
          <a:noFill/>
          <a:ln w="9525">
            <a:noFill/>
            <a:miter lim="800000"/>
            <a:headEnd/>
            <a:tailEnd/>
          </a:ln>
        </p:spPr>
      </p:pic>
      <p:pic>
        <p:nvPicPr>
          <p:cNvPr id="205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3208" y="5589612"/>
            <a:ext cx="990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0" y="692696"/>
            <a:ext cx="1619672" cy="523220"/>
          </a:xfrm>
          <a:prstGeom prst="rect">
            <a:avLst/>
          </a:prstGeom>
          <a:noFill/>
        </p:spPr>
        <p:txBody>
          <a:bodyPr wrap="square" rtlCol="0">
            <a:spAutoFit/>
          </a:bodyPr>
          <a:lstStyle/>
          <a:p>
            <a:r>
              <a:rPr lang="en-US" sz="1400" dirty="0">
                <a:solidFill>
                  <a:prstClr val="black"/>
                </a:solidFill>
              </a:rPr>
              <a:t>@</a:t>
            </a:r>
            <a:r>
              <a:rPr lang="en-US" sz="1400" dirty="0" err="1">
                <a:solidFill>
                  <a:prstClr val="black"/>
                </a:solidFill>
              </a:rPr>
              <a:t>xdopazo</a:t>
            </a:r>
            <a:endParaRPr lang="en-US" sz="1400" dirty="0">
              <a:solidFill>
                <a:prstClr val="black"/>
              </a:solidFill>
            </a:endParaRPr>
          </a:p>
          <a:p>
            <a:r>
              <a:rPr lang="en-US" sz="1400" dirty="0">
                <a:solidFill>
                  <a:prstClr val="black"/>
                </a:solidFill>
              </a:rPr>
              <a:t>@</a:t>
            </a:r>
            <a:r>
              <a:rPr lang="en-US" sz="1400" dirty="0" err="1">
                <a:solidFill>
                  <a:prstClr val="black"/>
                </a:solidFill>
              </a:rPr>
              <a:t>bioinfocipf</a:t>
            </a:r>
            <a:endParaRPr lang="en-US" sz="1400" dirty="0">
              <a:solidFill>
                <a:prstClr val="black"/>
              </a:solidFill>
            </a:endParaRPr>
          </a:p>
        </p:txBody>
      </p:sp>
      <p:pic>
        <p:nvPicPr>
          <p:cNvPr id="10242"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99535" y="5570870"/>
            <a:ext cx="1808969" cy="5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308474" y="4702254"/>
            <a:ext cx="835526" cy="877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6024" y="1268760"/>
            <a:ext cx="4067944" cy="2839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 y="5661248"/>
            <a:ext cx="1907693" cy="500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sp>
        <p:nvSpPr>
          <p:cNvPr id="3" name="2 CuadroTexto"/>
          <p:cNvSpPr txBox="1"/>
          <p:nvPr/>
        </p:nvSpPr>
        <p:spPr>
          <a:xfrm>
            <a:off x="4377350" y="4019580"/>
            <a:ext cx="4094397" cy="1569660"/>
          </a:xfrm>
          <a:prstGeom prst="rect">
            <a:avLst/>
          </a:prstGeom>
          <a:noFill/>
        </p:spPr>
        <p:txBody>
          <a:bodyPr wrap="square" rtlCol="0">
            <a:spAutoFit/>
          </a:bodyPr>
          <a:lstStyle/>
          <a:p>
            <a:r>
              <a:rPr lang="en-GB" sz="1600" b="1" dirty="0">
                <a:solidFill>
                  <a:srgbClr val="000000"/>
                </a:solidFill>
                <a:ea typeface="ＭＳ Ｐゴシック" pitchFamily="34" charset="-128"/>
              </a:rPr>
              <a:t>… Ignacio Medina</a:t>
            </a:r>
          </a:p>
          <a:p>
            <a:r>
              <a:rPr lang="en-GB" sz="1600" b="1" dirty="0">
                <a:solidFill>
                  <a:srgbClr val="000000"/>
                </a:solidFill>
                <a:ea typeface="ＭＳ Ｐゴシック" pitchFamily="34" charset="-128"/>
              </a:rPr>
              <a:t>Head of Computational Biology Lab, HPCS</a:t>
            </a:r>
          </a:p>
          <a:p>
            <a:r>
              <a:rPr lang="en-GB" sz="1600" b="1" dirty="0">
                <a:solidFill>
                  <a:srgbClr val="000000"/>
                </a:solidFill>
                <a:ea typeface="ＭＳ Ｐゴシック" pitchFamily="34" charset="-128"/>
              </a:rPr>
              <a:t>University of Cambridge, UK</a:t>
            </a:r>
          </a:p>
          <a:p>
            <a:endParaRPr lang="en-GB" sz="1600" b="1" dirty="0">
              <a:solidFill>
                <a:srgbClr val="000000"/>
              </a:solidFill>
              <a:ea typeface="ＭＳ Ｐゴシック" pitchFamily="34" charset="-128"/>
            </a:endParaRPr>
          </a:p>
          <a:p>
            <a:r>
              <a:rPr lang="en-GB" sz="1600" b="1" dirty="0">
                <a:solidFill>
                  <a:srgbClr val="000000"/>
                </a:solidFill>
                <a:ea typeface="ＭＳ Ｐゴシック" pitchFamily="34" charset="-128"/>
              </a:rPr>
              <a:t>EMBL-EBI Scientific Collaborator</a:t>
            </a:r>
            <a:endParaRPr lang="en-US" sz="1600" b="1" dirty="0">
              <a:solidFill>
                <a:srgbClr val="000000"/>
              </a:solidFill>
              <a:ea typeface="ＭＳ Ｐゴシック" pitchFamily="34" charset="-128"/>
            </a:endParaRPr>
          </a:p>
        </p:txBody>
      </p:sp>
      <p:pic>
        <p:nvPicPr>
          <p:cNvPr id="325634"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20162" y="1268760"/>
            <a:ext cx="3684286" cy="2763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46324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1 Título"/>
          <p:cNvSpPr>
            <a:spLocks noGrp="1"/>
          </p:cNvSpPr>
          <p:nvPr>
            <p:ph type="title"/>
          </p:nvPr>
        </p:nvSpPr>
        <p:spPr/>
        <p:txBody>
          <a:bodyPr/>
          <a:lstStyle/>
          <a:p>
            <a:r>
              <a:rPr lang="en-GB" altLang="en-US" b="1" dirty="0" smtClean="0">
                <a:effectLst>
                  <a:outerShdw blurRad="38100" dist="38100" dir="2700000" algn="tl">
                    <a:srgbClr val="000000">
                      <a:alpha val="43137"/>
                    </a:srgbClr>
                  </a:outerShdw>
                </a:effectLst>
              </a:rPr>
              <a:t>Tools for genomic data analysis and functional profiling</a:t>
            </a:r>
            <a:endParaRPr lang="en-GB" altLang="en-US" b="1" dirty="0" smtClean="0">
              <a:effectLst>
                <a:outerShdw blurRad="38100" dist="38100" dir="2700000" algn="tl">
                  <a:srgbClr val="000000">
                    <a:alpha val="43137"/>
                  </a:srgbClr>
                </a:outerShdw>
              </a:effectLst>
            </a:endParaRPr>
          </a:p>
        </p:txBody>
      </p:sp>
      <p:pic>
        <p:nvPicPr>
          <p:cNvPr id="108547" name="Picture 3"/>
          <p:cNvPicPr>
            <a:picLocks noChangeAspect="1" noChangeArrowheads="1"/>
          </p:cNvPicPr>
          <p:nvPr/>
        </p:nvPicPr>
        <p:blipFill>
          <a:blip r:embed="rId2">
            <a:extLst>
              <a:ext uri="{28A0092B-C50C-407E-A947-70E740481C1C}">
                <a14:useLocalDpi xmlns:a14="http://schemas.microsoft.com/office/drawing/2010/main" val="0"/>
              </a:ext>
            </a:extLst>
          </a:blip>
          <a:srcRect l="9766" t="25626" r="50781" b="31876"/>
          <a:stretch>
            <a:fillRect/>
          </a:stretch>
        </p:blipFill>
        <p:spPr bwMode="auto">
          <a:xfrm>
            <a:off x="642938" y="1714500"/>
            <a:ext cx="721518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52400" y="-285750"/>
            <a:ext cx="4538663" cy="1143000"/>
          </a:xfrm>
        </p:spPr>
        <p:txBody>
          <a:bodyPr/>
          <a:lstStyle/>
          <a:p>
            <a:pPr algn="l"/>
            <a:r>
              <a:rPr lang="es-ES_tradnl" altLang="en-US" sz="4000" b="1" dirty="0" err="1" smtClean="0">
                <a:effectLst>
                  <a:outerShdw blurRad="38100" dist="38100" dir="2700000" algn="tl">
                    <a:srgbClr val="000000">
                      <a:alpha val="43137"/>
                    </a:srgbClr>
                  </a:outerShdw>
                </a:effectLst>
                <a:latin typeface="Verdana" pitchFamily="34" charset="0"/>
              </a:rPr>
              <a:t>Some</a:t>
            </a:r>
            <a:r>
              <a:rPr lang="en-GB" altLang="en-US" sz="4000" b="1" dirty="0" smtClean="0">
                <a:effectLst>
                  <a:outerShdw blurRad="38100" dist="38100" dir="2700000" algn="tl">
                    <a:srgbClr val="000000">
                      <a:alpha val="43137"/>
                    </a:srgbClr>
                  </a:outerShdw>
                </a:effectLst>
                <a:latin typeface="Verdana" pitchFamily="34" charset="0"/>
              </a:rPr>
              <a:t> </a:t>
            </a:r>
            <a:r>
              <a:rPr lang="es-ES_tradnl" altLang="en-US" sz="4000" b="1" dirty="0" err="1" smtClean="0">
                <a:effectLst>
                  <a:outerShdw blurRad="38100" dist="38100" dir="2700000" algn="tl">
                    <a:srgbClr val="000000">
                      <a:alpha val="43137"/>
                    </a:srgbClr>
                  </a:outerShdw>
                </a:effectLst>
                <a:latin typeface="Verdana" pitchFamily="34" charset="0"/>
              </a:rPr>
              <a:t>numbers</a:t>
            </a:r>
            <a:endParaRPr lang="en-GB" altLang="en-US" sz="4000" b="1" dirty="0" smtClean="0">
              <a:effectLst>
                <a:outerShdw blurRad="38100" dist="38100" dir="2700000" algn="tl">
                  <a:srgbClr val="000000">
                    <a:alpha val="43137"/>
                  </a:srgbClr>
                </a:outerShdw>
              </a:effectLst>
              <a:latin typeface="Verdana" pitchFamily="34" charset="0"/>
            </a:endParaRPr>
          </a:p>
        </p:txBody>
      </p:sp>
      <p:sp>
        <p:nvSpPr>
          <p:cNvPr id="109571" name="Text Box 3"/>
          <p:cNvSpPr txBox="1">
            <a:spLocks noChangeArrowheads="1"/>
          </p:cNvSpPr>
          <p:nvPr/>
        </p:nvSpPr>
        <p:spPr bwMode="auto">
          <a:xfrm>
            <a:off x="5929313" y="285750"/>
            <a:ext cx="3214687"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_tradnl" altLang="en-US" sz="2000">
                <a:solidFill>
                  <a:srgbClr val="000000"/>
                </a:solidFill>
              </a:rPr>
              <a:t>More than 150,000 experiments analysed during the last year.</a:t>
            </a:r>
          </a:p>
          <a:p>
            <a:pPr algn="l">
              <a:spcBef>
                <a:spcPct val="50000"/>
              </a:spcBef>
            </a:pPr>
            <a:r>
              <a:rPr lang="es-ES_tradnl" altLang="en-US" sz="2000">
                <a:solidFill>
                  <a:srgbClr val="000000"/>
                </a:solidFill>
              </a:rPr>
              <a:t>More than 1000 experiments per day. </a:t>
            </a:r>
            <a:endParaRPr lang="en-GB" altLang="en-US" sz="2000">
              <a:solidFill>
                <a:srgbClr val="000000"/>
              </a:solidFill>
            </a:endParaRPr>
          </a:p>
        </p:txBody>
      </p:sp>
      <p:sp>
        <p:nvSpPr>
          <p:cNvPr id="109572" name="Text Box 8"/>
          <p:cNvSpPr txBox="1">
            <a:spLocks noChangeArrowheads="1"/>
          </p:cNvSpPr>
          <p:nvPr/>
        </p:nvSpPr>
        <p:spPr bwMode="auto">
          <a:xfrm>
            <a:off x="0" y="785813"/>
            <a:ext cx="5643563"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s-ES" altLang="en-US" sz="2000" dirty="0" smtClean="0">
                <a:solidFill>
                  <a:srgbClr val="000000"/>
                </a:solidFill>
                <a:latin typeface="Times New Roman" pitchFamily="18" charset="0"/>
              </a:rPr>
              <a:t>529 </a:t>
            </a:r>
            <a:r>
              <a:rPr lang="es-ES" altLang="en-US" sz="2000" dirty="0" err="1">
                <a:solidFill>
                  <a:srgbClr val="000000"/>
                </a:solidFill>
                <a:latin typeface="Times New Roman" pitchFamily="18" charset="0"/>
              </a:rPr>
              <a:t>papers</a:t>
            </a:r>
            <a:r>
              <a:rPr lang="es-ES" altLang="en-US" sz="2000" dirty="0">
                <a:solidFill>
                  <a:srgbClr val="000000"/>
                </a:solidFill>
                <a:latin typeface="Times New Roman" pitchFamily="18" charset="0"/>
              </a:rPr>
              <a:t> cite Babelomics </a:t>
            </a:r>
            <a:r>
              <a:rPr lang="es-ES" altLang="en-US" sz="2000" dirty="0" smtClean="0">
                <a:solidFill>
                  <a:srgbClr val="000000"/>
                </a:solidFill>
                <a:latin typeface="Times New Roman" pitchFamily="18" charset="0"/>
              </a:rPr>
              <a:t>(plus 798 </a:t>
            </a:r>
            <a:r>
              <a:rPr lang="es-ES" altLang="en-US" sz="2000" dirty="0" err="1" smtClean="0">
                <a:solidFill>
                  <a:srgbClr val="000000"/>
                </a:solidFill>
                <a:latin typeface="Times New Roman" pitchFamily="18" charset="0"/>
              </a:rPr>
              <a:t>FatiGO</a:t>
            </a:r>
            <a:r>
              <a:rPr lang="es-ES" altLang="en-US" sz="2000" dirty="0" smtClean="0">
                <a:solidFill>
                  <a:srgbClr val="000000"/>
                </a:solidFill>
                <a:latin typeface="Times New Roman" pitchFamily="18" charset="0"/>
              </a:rPr>
              <a:t> </a:t>
            </a:r>
            <a:r>
              <a:rPr lang="es-ES" altLang="en-US" sz="2000" dirty="0">
                <a:solidFill>
                  <a:srgbClr val="000000"/>
                </a:solidFill>
                <a:latin typeface="Times New Roman" pitchFamily="18" charset="0"/>
              </a:rPr>
              <a:t>cites)</a:t>
            </a:r>
          </a:p>
          <a:p>
            <a:pPr algn="l">
              <a:spcBef>
                <a:spcPct val="50000"/>
              </a:spcBef>
            </a:pPr>
            <a:r>
              <a:rPr lang="es-ES" altLang="en-US" sz="1400" i="1" dirty="0">
                <a:solidFill>
                  <a:srgbClr val="000000"/>
                </a:solidFill>
                <a:latin typeface="Times New Roman" pitchFamily="18" charset="0"/>
              </a:rPr>
              <a:t>(</a:t>
            </a:r>
            <a:r>
              <a:rPr lang="es-ES" altLang="en-US" sz="1400" i="1" dirty="0" err="1">
                <a:solidFill>
                  <a:srgbClr val="000000"/>
                </a:solidFill>
                <a:latin typeface="Times New Roman" pitchFamily="18" charset="0"/>
              </a:rPr>
              <a:t>source</a:t>
            </a:r>
            <a:r>
              <a:rPr lang="es-ES" altLang="en-US" sz="1400" i="1" dirty="0">
                <a:solidFill>
                  <a:srgbClr val="000000"/>
                </a:solidFill>
                <a:latin typeface="Times New Roman" pitchFamily="18" charset="0"/>
              </a:rPr>
              <a:t> ISI Web of </a:t>
            </a:r>
            <a:r>
              <a:rPr lang="es-ES" altLang="en-US" sz="1400" i="1" dirty="0" err="1">
                <a:solidFill>
                  <a:srgbClr val="000000"/>
                </a:solidFill>
                <a:latin typeface="Times New Roman" pitchFamily="18" charset="0"/>
              </a:rPr>
              <a:t>Knowledge</a:t>
            </a:r>
            <a:r>
              <a:rPr lang="es-ES" altLang="en-US" sz="1400" i="1" dirty="0">
                <a:solidFill>
                  <a:srgbClr val="000000"/>
                </a:solidFill>
                <a:latin typeface="Times New Roman" pitchFamily="18" charset="0"/>
              </a:rPr>
              <a:t>, </a:t>
            </a:r>
            <a:r>
              <a:rPr lang="es-ES" altLang="en-US" sz="1400" i="1" dirty="0" smtClean="0">
                <a:solidFill>
                  <a:srgbClr val="000000"/>
                </a:solidFill>
                <a:latin typeface="Times New Roman" pitchFamily="18" charset="0"/>
              </a:rPr>
              <a:t>Februry2015)</a:t>
            </a:r>
            <a:endParaRPr lang="es-ES" altLang="en-US" sz="2000" i="1" dirty="0">
              <a:solidFill>
                <a:srgbClr val="000000"/>
              </a:solidFill>
              <a:latin typeface="Times New Roman" pitchFamily="18" charset="0"/>
            </a:endParaRPr>
          </a:p>
        </p:txBody>
      </p:sp>
      <p:grpSp>
        <p:nvGrpSpPr>
          <p:cNvPr id="109573" name="4 Grupo"/>
          <p:cNvGrpSpPr>
            <a:grpSpLocks/>
          </p:cNvGrpSpPr>
          <p:nvPr/>
        </p:nvGrpSpPr>
        <p:grpSpPr bwMode="auto">
          <a:xfrm>
            <a:off x="0" y="2143125"/>
            <a:ext cx="9144000" cy="4786313"/>
            <a:chOff x="71406" y="1928802"/>
            <a:chExt cx="8429684" cy="4214842"/>
          </a:xfrm>
        </p:grpSpPr>
        <p:pic>
          <p:nvPicPr>
            <p:cNvPr id="109574" name="Picture 3"/>
            <p:cNvPicPr>
              <a:picLocks noChangeAspect="1" noChangeArrowheads="1"/>
            </p:cNvPicPr>
            <p:nvPr/>
          </p:nvPicPr>
          <p:blipFill>
            <a:blip r:embed="rId2">
              <a:extLst>
                <a:ext uri="{28A0092B-C50C-407E-A947-70E740481C1C}">
                  <a14:useLocalDpi xmlns:a14="http://schemas.microsoft.com/office/drawing/2010/main" val="0"/>
                </a:ext>
              </a:extLst>
            </a:blip>
            <a:srcRect l="23047" t="35001" r="45703" b="28125"/>
            <a:stretch>
              <a:fillRect/>
            </a:stretch>
          </p:blipFill>
          <p:spPr bwMode="auto">
            <a:xfrm>
              <a:off x="2786018" y="1928802"/>
              <a:ext cx="5715072" cy="421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2"/>
            <p:cNvPicPr>
              <a:picLocks noChangeAspect="1" noChangeArrowheads="1"/>
            </p:cNvPicPr>
            <p:nvPr/>
          </p:nvPicPr>
          <p:blipFill>
            <a:blip r:embed="rId3">
              <a:extLst>
                <a:ext uri="{28A0092B-C50C-407E-A947-70E740481C1C}">
                  <a14:useLocalDpi xmlns:a14="http://schemas.microsoft.com/office/drawing/2010/main" val="0"/>
                </a:ext>
              </a:extLst>
            </a:blip>
            <a:srcRect l="23047" t="35001" r="40234" b="28125"/>
            <a:stretch>
              <a:fillRect/>
            </a:stretch>
          </p:blipFill>
          <p:spPr bwMode="auto">
            <a:xfrm>
              <a:off x="71406" y="1928802"/>
              <a:ext cx="6715140" cy="4214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4"/>
          <p:cNvSpPr>
            <a:spLocks noGrp="1" noChangeArrowheads="1"/>
          </p:cNvSpPr>
          <p:nvPr>
            <p:ph type="title"/>
          </p:nvPr>
        </p:nvSpPr>
        <p:spPr>
          <a:xfrm>
            <a:off x="285750" y="152400"/>
            <a:ext cx="6381750" cy="1143000"/>
          </a:xfrm>
        </p:spPr>
        <p:txBody>
          <a:bodyPr/>
          <a:lstStyle/>
          <a:p>
            <a:pPr eaLnBrk="1" hangingPunct="1"/>
            <a:r>
              <a:rPr lang="en-GB" altLang="en-US" sz="6600" b="1" dirty="0" smtClean="0">
                <a:effectLst>
                  <a:outerShdw blurRad="38100" dist="38100" dir="2700000" algn="tl">
                    <a:srgbClr val="000000">
                      <a:alpha val="43137"/>
                    </a:srgbClr>
                  </a:outerShdw>
                </a:effectLst>
              </a:rPr>
              <a:t>Background</a:t>
            </a:r>
            <a:endParaRPr lang="en-GB" altLang="en-US" sz="6600" b="1" dirty="0" smtClean="0">
              <a:effectLst>
                <a:outerShdw blurRad="38100" dist="38100" dir="2700000" algn="tl">
                  <a:srgbClr val="000000">
                    <a:alpha val="43137"/>
                  </a:srgbClr>
                </a:outerShdw>
              </a:effectLst>
            </a:endParaRPr>
          </a:p>
        </p:txBody>
      </p:sp>
      <p:sp>
        <p:nvSpPr>
          <p:cNvPr id="111619" name="Text Box 5"/>
          <p:cNvSpPr txBox="1">
            <a:spLocks noChangeArrowheads="1"/>
          </p:cNvSpPr>
          <p:nvPr/>
        </p:nvSpPr>
        <p:spPr bwMode="auto">
          <a:xfrm>
            <a:off x="228600" y="3417888"/>
            <a:ext cx="8534400"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n-GB" altLang="en-US" sz="2800">
                <a:solidFill>
                  <a:srgbClr val="438086"/>
                </a:solidFill>
                <a:latin typeface="Times New Roman" pitchFamily="18" charset="0"/>
              </a:rPr>
              <a:t>The introduction and popularisation of high-throughput techniques has drastically changed the way in which biological problems </a:t>
            </a:r>
            <a:r>
              <a:rPr lang="en-GB" altLang="en-US" sz="2800" b="1">
                <a:solidFill>
                  <a:srgbClr val="FF0000"/>
                </a:solidFill>
                <a:latin typeface="Times New Roman" pitchFamily="18" charset="0"/>
              </a:rPr>
              <a:t>can</a:t>
            </a:r>
            <a:r>
              <a:rPr lang="en-GB" altLang="en-US" sz="2800">
                <a:solidFill>
                  <a:srgbClr val="438086"/>
                </a:solidFill>
                <a:latin typeface="Times New Roman" pitchFamily="18" charset="0"/>
              </a:rPr>
              <a:t> be addressed and hypotheses </a:t>
            </a:r>
            <a:r>
              <a:rPr lang="en-GB" altLang="en-US" sz="2800" b="1">
                <a:solidFill>
                  <a:srgbClr val="FF0000"/>
                </a:solidFill>
                <a:latin typeface="Times New Roman" pitchFamily="18" charset="0"/>
              </a:rPr>
              <a:t>can</a:t>
            </a:r>
            <a:r>
              <a:rPr lang="en-GB" altLang="en-US" sz="2800">
                <a:solidFill>
                  <a:srgbClr val="438086"/>
                </a:solidFill>
                <a:latin typeface="Times New Roman" pitchFamily="18" charset="0"/>
              </a:rPr>
              <a:t> be tested. </a:t>
            </a:r>
          </a:p>
          <a:p>
            <a:pPr algn="l">
              <a:spcBef>
                <a:spcPct val="50000"/>
              </a:spcBef>
            </a:pPr>
            <a:r>
              <a:rPr lang="en-GB" altLang="en-US" sz="2800">
                <a:solidFill>
                  <a:srgbClr val="CC0000"/>
                </a:solidFill>
                <a:latin typeface="Times New Roman" pitchFamily="18" charset="0"/>
              </a:rPr>
              <a:t>But not necessarily the way in which we really address or test them…</a:t>
            </a:r>
          </a:p>
        </p:txBody>
      </p:sp>
      <p:sp>
        <p:nvSpPr>
          <p:cNvPr id="111620" name="5 CuadroTexto"/>
          <p:cNvSpPr txBox="1">
            <a:spLocks noChangeArrowheads="1"/>
          </p:cNvSpPr>
          <p:nvPr/>
        </p:nvSpPr>
        <p:spPr bwMode="auto">
          <a:xfrm>
            <a:off x="357188" y="1428750"/>
            <a:ext cx="6000750"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lgn="l">
              <a:spcBef>
                <a:spcPct val="50000"/>
              </a:spcBef>
            </a:pPr>
            <a:r>
              <a:rPr lang="en-US" altLang="en-US" sz="2800" b="1">
                <a:solidFill>
                  <a:srgbClr val="000000"/>
                </a:solidFill>
              </a:rPr>
              <a:t>The road of excess leads to the palace of wisdom </a:t>
            </a:r>
          </a:p>
          <a:p>
            <a:pPr algn="l">
              <a:spcBef>
                <a:spcPct val="50000"/>
              </a:spcBef>
            </a:pPr>
            <a:r>
              <a:rPr lang="en-US" altLang="en-US">
                <a:solidFill>
                  <a:srgbClr val="000000"/>
                </a:solidFill>
              </a:rPr>
              <a:t>(</a:t>
            </a:r>
            <a:r>
              <a:rPr lang="en-US" altLang="en-US" sz="2000" i="1">
                <a:solidFill>
                  <a:srgbClr val="000000"/>
                </a:solidFill>
              </a:rPr>
              <a:t>William Blake, 28 November 1757 – 12 August 1827, poet, painter, and printmaker</a:t>
            </a:r>
            <a:r>
              <a:rPr lang="es-ES_tradnl" altLang="en-US">
                <a:solidFill>
                  <a:srgbClr val="000000"/>
                </a:solidFill>
              </a:rPr>
              <a:t>)</a:t>
            </a:r>
          </a:p>
        </p:txBody>
      </p:sp>
      <p:pic>
        <p:nvPicPr>
          <p:cNvPr id="11162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0" y="214313"/>
            <a:ext cx="2362200"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12 Flecha circular"/>
          <p:cNvSpPr/>
          <p:nvPr/>
        </p:nvSpPr>
        <p:spPr>
          <a:xfrm flipH="1">
            <a:off x="1285875" y="1071563"/>
            <a:ext cx="5643563" cy="4643437"/>
          </a:xfrm>
          <a:prstGeom prst="circularArrow">
            <a:avLst>
              <a:gd name="adj1" fmla="val 13489"/>
              <a:gd name="adj2" fmla="val 1120021"/>
              <a:gd name="adj3" fmla="val 11590735"/>
              <a:gd name="adj4" fmla="val 18067169"/>
              <a:gd name="adj5" fmla="val 12500"/>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390" tIns="45697" rIns="91390" bIns="45697" anchor="ctr"/>
          <a:lstStyle/>
          <a:p>
            <a:pPr>
              <a:spcBef>
                <a:spcPct val="50000"/>
              </a:spcBef>
              <a:defRPr/>
            </a:pPr>
            <a:endParaRPr lang="en-US">
              <a:solidFill>
                <a:prstClr val="black"/>
              </a:solidFill>
            </a:endParaRPr>
          </a:p>
        </p:txBody>
      </p:sp>
      <p:pic>
        <p:nvPicPr>
          <p:cNvPr id="89091" name="Picture 2"/>
          <p:cNvPicPr>
            <a:picLocks noChangeAspect="1" noChangeArrowheads="1"/>
          </p:cNvPicPr>
          <p:nvPr/>
        </p:nvPicPr>
        <p:blipFill>
          <a:blip r:embed="rId2" cstate="print"/>
          <a:srcRect t="31425" r="52968" b="36621"/>
          <a:stretch>
            <a:fillRect/>
          </a:stretch>
        </p:blipFill>
        <p:spPr bwMode="auto">
          <a:xfrm>
            <a:off x="5000625" y="1214438"/>
            <a:ext cx="914400" cy="1058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2644" name="Text Box 4"/>
          <p:cNvSpPr txBox="1">
            <a:spLocks noChangeArrowheads="1"/>
          </p:cNvSpPr>
          <p:nvPr/>
        </p:nvSpPr>
        <p:spPr bwMode="auto">
          <a:xfrm>
            <a:off x="2590800" y="2867025"/>
            <a:ext cx="34290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3200">
                <a:solidFill>
                  <a:srgbClr val="000000"/>
                </a:solidFill>
                <a:latin typeface="Arial Rounded MT Bold" pitchFamily="34" charset="0"/>
              </a:rPr>
              <a:t>From genotype to phenotype.</a:t>
            </a:r>
            <a:r>
              <a:rPr lang="en-GB" altLang="en-US" sz="2800">
                <a:solidFill>
                  <a:srgbClr val="000000"/>
                </a:solidFill>
                <a:latin typeface="Arial Rounded MT Bold" pitchFamily="34" charset="0"/>
              </a:rPr>
              <a:t> </a:t>
            </a:r>
            <a:endParaRPr lang="en-GB" altLang="en-US" sz="700">
              <a:solidFill>
                <a:srgbClr val="000000"/>
              </a:solidFill>
              <a:latin typeface="Arial Rounded MT Bold" pitchFamily="34" charset="0"/>
            </a:endParaRPr>
          </a:p>
        </p:txBody>
      </p:sp>
      <p:pic>
        <p:nvPicPr>
          <p:cNvPr id="89093" name="Picture 5"/>
          <p:cNvPicPr>
            <a:picLocks noChangeAspect="1" noChangeArrowheads="1"/>
          </p:cNvPicPr>
          <p:nvPr/>
        </p:nvPicPr>
        <p:blipFill>
          <a:blip r:embed="rId3" cstate="print"/>
          <a:srcRect/>
          <a:stretch>
            <a:fillRect/>
          </a:stretch>
        </p:blipFill>
        <p:spPr bwMode="auto">
          <a:xfrm>
            <a:off x="3429000" y="1357313"/>
            <a:ext cx="623888" cy="1044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9094" name="Picture 6" descr="C:\jose_luis\liPKC\p62-250699\pkcimag1\zpkc_atpbssup2.bmp"/>
          <p:cNvPicPr>
            <a:picLocks noChangeAspect="1" noChangeArrowheads="1"/>
          </p:cNvPicPr>
          <p:nvPr/>
        </p:nvPicPr>
        <p:blipFill>
          <a:blip r:embed="rId4" cstate="print"/>
          <a:srcRect/>
          <a:stretch>
            <a:fillRect/>
          </a:stretch>
        </p:blipFill>
        <p:spPr bwMode="auto">
          <a:xfrm>
            <a:off x="3505200" y="5105400"/>
            <a:ext cx="1905000" cy="1382713"/>
          </a:xfrm>
          <a:prstGeom prst="ellipse">
            <a:avLst/>
          </a:prstGeom>
          <a:ln>
            <a:noFill/>
          </a:ln>
          <a:effectLst>
            <a:softEdge rad="112500"/>
          </a:effectLst>
        </p:spPr>
      </p:pic>
      <p:sp>
        <p:nvSpPr>
          <p:cNvPr id="112647" name="Text Box 7"/>
          <p:cNvSpPr txBox="1">
            <a:spLocks noChangeArrowheads="1"/>
          </p:cNvSpPr>
          <p:nvPr/>
        </p:nvSpPr>
        <p:spPr bwMode="auto">
          <a:xfrm>
            <a:off x="914400" y="3084513"/>
            <a:ext cx="1676400" cy="576262"/>
          </a:xfrm>
          <a:prstGeom prst="rect">
            <a:avLst/>
          </a:prstGeom>
          <a:solidFill>
            <a:schemeClr val="bg1"/>
          </a:solidFill>
          <a:ln w="9525">
            <a:solidFill>
              <a:schemeClr val="tx1"/>
            </a:solidFill>
            <a:miter lim="800000"/>
            <a:headEnd/>
            <a:tailEnd/>
          </a:ln>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700">
                <a:solidFill>
                  <a:srgbClr val="000000"/>
                </a:solidFill>
              </a:rPr>
              <a:t>&gt;protein kunase</a:t>
            </a:r>
          </a:p>
          <a:p>
            <a:pPr>
              <a:spcBef>
                <a:spcPct val="50000"/>
              </a:spcBef>
            </a:pPr>
            <a:r>
              <a:rPr lang="en-GB" altLang="en-US" sz="700">
                <a:solidFill>
                  <a:srgbClr val="000000"/>
                </a:solidFill>
              </a:rPr>
              <a:t>acctgttgatggcgacagggactgtatgctgatctatgctgatgcatgcatgctgactactgatgtgggggctattgacttgatgtctatc....</a:t>
            </a:r>
          </a:p>
        </p:txBody>
      </p:sp>
      <p:sp>
        <p:nvSpPr>
          <p:cNvPr id="112648" name="Text Box 8"/>
          <p:cNvSpPr txBox="1">
            <a:spLocks noChangeArrowheads="1"/>
          </p:cNvSpPr>
          <p:nvPr/>
        </p:nvSpPr>
        <p:spPr bwMode="auto">
          <a:xfrm>
            <a:off x="500063" y="2286000"/>
            <a:ext cx="2209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…code for proteins...</a:t>
            </a:r>
          </a:p>
        </p:txBody>
      </p:sp>
      <p:sp>
        <p:nvSpPr>
          <p:cNvPr id="112649" name="Text Box 9"/>
          <p:cNvSpPr txBox="1">
            <a:spLocks noChangeArrowheads="1"/>
          </p:cNvSpPr>
          <p:nvPr/>
        </p:nvSpPr>
        <p:spPr bwMode="auto">
          <a:xfrm>
            <a:off x="457200" y="4251325"/>
            <a:ext cx="3124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…whose structure accounts for function...</a:t>
            </a:r>
          </a:p>
        </p:txBody>
      </p:sp>
      <p:sp>
        <p:nvSpPr>
          <p:cNvPr id="112650" name="Text Box 10"/>
          <p:cNvSpPr txBox="1">
            <a:spLocks noChangeArrowheads="1"/>
          </p:cNvSpPr>
          <p:nvPr/>
        </p:nvSpPr>
        <p:spPr bwMode="auto">
          <a:xfrm>
            <a:off x="1571625" y="1428750"/>
            <a:ext cx="1828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Genes in the DNA...</a:t>
            </a:r>
          </a:p>
        </p:txBody>
      </p:sp>
      <p:sp>
        <p:nvSpPr>
          <p:cNvPr id="112651" name="Text Box 11"/>
          <p:cNvSpPr txBox="1">
            <a:spLocks noChangeArrowheads="1"/>
          </p:cNvSpPr>
          <p:nvPr/>
        </p:nvSpPr>
        <p:spPr bwMode="auto">
          <a:xfrm>
            <a:off x="5181600" y="4327525"/>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…plus the environment...</a:t>
            </a:r>
          </a:p>
        </p:txBody>
      </p:sp>
      <p:sp>
        <p:nvSpPr>
          <p:cNvPr id="112652" name="Text Box 12"/>
          <p:cNvSpPr txBox="1">
            <a:spLocks noChangeArrowheads="1"/>
          </p:cNvSpPr>
          <p:nvPr/>
        </p:nvSpPr>
        <p:spPr bwMode="auto">
          <a:xfrm>
            <a:off x="5791200" y="2193925"/>
            <a:ext cx="3124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697" rIns="91390" bIns="45697" anchor="ctr">
            <a:spAutoFit/>
          </a:bodyPr>
          <a:lstStyle>
            <a:lvl1pPr>
              <a:defRPr sz="2400">
                <a:solidFill>
                  <a:schemeClr val="tx1"/>
                </a:solidFill>
                <a:latin typeface="Verdana" pitchFamily="34" charset="0"/>
              </a:defRPr>
            </a:lvl1pPr>
            <a:lvl2pPr marL="742950" indent="-285750">
              <a:defRPr sz="2400">
                <a:solidFill>
                  <a:schemeClr val="tx1"/>
                </a:solidFill>
                <a:latin typeface="Verdana" pitchFamily="34" charset="0"/>
              </a:defRPr>
            </a:lvl2pPr>
            <a:lvl3pPr marL="1143000" indent="-228600">
              <a:defRPr sz="2400">
                <a:solidFill>
                  <a:schemeClr val="tx1"/>
                </a:solidFill>
                <a:latin typeface="Verdana" pitchFamily="34" charset="0"/>
              </a:defRPr>
            </a:lvl3pPr>
            <a:lvl4pPr marL="1600200" indent="-228600">
              <a:defRPr sz="2400">
                <a:solidFill>
                  <a:schemeClr val="tx1"/>
                </a:solidFill>
                <a:latin typeface="Verdana" pitchFamily="34" charset="0"/>
              </a:defRPr>
            </a:lvl4pPr>
            <a:lvl5pPr marL="2057400" indent="-228600">
              <a:defRPr sz="2400">
                <a:solidFill>
                  <a:schemeClr val="tx1"/>
                </a:solidFill>
                <a:latin typeface="Verdana" pitchFamily="34" charset="0"/>
              </a:defRPr>
            </a:lvl5pPr>
            <a:lvl6pPr marL="2514600" indent="-228600" algn="ctr" eaLnBrk="0" fontAlgn="base" hangingPunct="0">
              <a:spcBef>
                <a:spcPct val="0"/>
              </a:spcBef>
              <a:spcAft>
                <a:spcPct val="0"/>
              </a:spcAft>
              <a:defRPr sz="2400">
                <a:solidFill>
                  <a:schemeClr val="tx1"/>
                </a:solidFill>
                <a:latin typeface="Verdana" pitchFamily="34" charset="0"/>
              </a:defRPr>
            </a:lvl6pPr>
            <a:lvl7pPr marL="2971800" indent="-228600" algn="ctr" eaLnBrk="0" fontAlgn="base" hangingPunct="0">
              <a:spcBef>
                <a:spcPct val="0"/>
              </a:spcBef>
              <a:spcAft>
                <a:spcPct val="0"/>
              </a:spcAft>
              <a:defRPr sz="2400">
                <a:solidFill>
                  <a:schemeClr val="tx1"/>
                </a:solidFill>
                <a:latin typeface="Verdana" pitchFamily="34" charset="0"/>
              </a:defRPr>
            </a:lvl7pPr>
            <a:lvl8pPr marL="3429000" indent="-228600" algn="ctr" eaLnBrk="0" fontAlgn="base" hangingPunct="0">
              <a:spcBef>
                <a:spcPct val="0"/>
              </a:spcBef>
              <a:spcAft>
                <a:spcPct val="0"/>
              </a:spcAft>
              <a:defRPr sz="2400">
                <a:solidFill>
                  <a:schemeClr val="tx1"/>
                </a:solidFill>
                <a:latin typeface="Verdana" pitchFamily="34" charset="0"/>
              </a:defRPr>
            </a:lvl8pPr>
            <a:lvl9pPr marL="3886200" indent="-228600" algn="ctr" eaLnBrk="0" fontAlgn="base" hangingPunct="0">
              <a:spcBef>
                <a:spcPct val="0"/>
              </a:spcBef>
              <a:spcAft>
                <a:spcPct val="0"/>
              </a:spcAft>
              <a:defRPr sz="2400">
                <a:solidFill>
                  <a:schemeClr val="tx1"/>
                </a:solidFill>
                <a:latin typeface="Verdana" pitchFamily="34" charset="0"/>
              </a:defRPr>
            </a:lvl9pPr>
          </a:lstStyle>
          <a:p>
            <a:pPr>
              <a:spcBef>
                <a:spcPct val="50000"/>
              </a:spcBef>
            </a:pPr>
            <a:r>
              <a:rPr lang="en-GB" altLang="en-US" sz="2000">
                <a:solidFill>
                  <a:srgbClr val="000000"/>
                </a:solidFill>
              </a:rPr>
              <a:t>…produces the final phenotype</a:t>
            </a:r>
          </a:p>
        </p:txBody>
      </p:sp>
      <p:sp>
        <p:nvSpPr>
          <p:cNvPr id="112653" name="Rectangle 13"/>
          <p:cNvSpPr>
            <a:spLocks noGrp="1" noChangeArrowheads="1"/>
          </p:cNvSpPr>
          <p:nvPr>
            <p:ph type="title"/>
          </p:nvPr>
        </p:nvSpPr>
        <p:spPr>
          <a:xfrm>
            <a:off x="0" y="-71438"/>
            <a:ext cx="9144000" cy="1143001"/>
          </a:xfrm>
        </p:spPr>
        <p:txBody>
          <a:bodyPr/>
          <a:lstStyle/>
          <a:p>
            <a:pPr eaLnBrk="1" hangingPunct="1"/>
            <a:r>
              <a:rPr lang="en-US" altLang="en-US" sz="3600" smtClean="0">
                <a:latin typeface="Arial Rounded MT Bold" pitchFamily="34" charset="0"/>
              </a:rPr>
              <a:t>Where do we come from?</a:t>
            </a:r>
            <a:br>
              <a:rPr lang="en-US" altLang="en-US" sz="3600" smtClean="0">
                <a:latin typeface="Arial Rounded MT Bold" pitchFamily="34" charset="0"/>
              </a:rPr>
            </a:br>
            <a:r>
              <a:rPr lang="en-US" altLang="en-US" sz="3600" smtClean="0">
                <a:latin typeface="Arial Rounded MT Bold" pitchFamily="34" charset="0"/>
              </a:rPr>
              <a:t>The pre-genomics paradigm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mpulso">
  <a:themeElements>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Impulso">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Impulso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Impulso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Impulso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Impulso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Impulso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Impulso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2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8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4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2_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Tema de Office">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C:\Archivos de programa\Microsoft Office\Plantillas\Diseños de presentaciones\IMPULSO.POT</Template>
  <TotalTime>22354</TotalTime>
  <Words>3365</Words>
  <Application>Microsoft Office PowerPoint</Application>
  <PresentationFormat>Presentación en pantalla (4:3)</PresentationFormat>
  <Paragraphs>682</Paragraphs>
  <Slides>56</Slides>
  <Notes>5</Notes>
  <HiddenSlides>0</HiddenSlides>
  <MMClips>0</MMClips>
  <ScaleCrop>false</ScaleCrop>
  <HeadingPairs>
    <vt:vector size="8" baseType="variant">
      <vt:variant>
        <vt:lpstr>Fuentes usadas</vt:lpstr>
      </vt:variant>
      <vt:variant>
        <vt:i4>11</vt:i4>
      </vt:variant>
      <vt:variant>
        <vt:lpstr>Tema</vt:lpstr>
      </vt:variant>
      <vt:variant>
        <vt:i4>18</vt:i4>
      </vt:variant>
      <vt:variant>
        <vt:lpstr>Servidores OLE incrustados</vt:lpstr>
      </vt:variant>
      <vt:variant>
        <vt:i4>2</vt:i4>
      </vt:variant>
      <vt:variant>
        <vt:lpstr>Títulos de diapositiva</vt:lpstr>
      </vt:variant>
      <vt:variant>
        <vt:i4>56</vt:i4>
      </vt:variant>
    </vt:vector>
  </HeadingPairs>
  <TitlesOfParts>
    <vt:vector size="87" baseType="lpstr">
      <vt:lpstr>Verdana</vt:lpstr>
      <vt:lpstr>Arial</vt:lpstr>
      <vt:lpstr>Times New Roman</vt:lpstr>
      <vt:lpstr>Wingdings</vt:lpstr>
      <vt:lpstr>Symbol</vt:lpstr>
      <vt:lpstr>Calibri</vt:lpstr>
      <vt:lpstr>Century Gothic</vt:lpstr>
      <vt:lpstr>Arial Rounded MT Bold</vt:lpstr>
      <vt:lpstr>Tahoma</vt:lpstr>
      <vt:lpstr>Bitstream Vera Sans</vt:lpstr>
      <vt:lpstr>AR PL ShanHeiSun Uni</vt:lpstr>
      <vt:lpstr>Impulso</vt:lpstr>
      <vt:lpstr>Tema de Office</vt:lpstr>
      <vt:lpstr>3_Tema de Office</vt:lpstr>
      <vt:lpstr>4_Tema de Office</vt:lpstr>
      <vt:lpstr>5_Tema de Office</vt:lpstr>
      <vt:lpstr>6_Tema de Office</vt:lpstr>
      <vt:lpstr>7_Tema de Office</vt:lpstr>
      <vt:lpstr>1_Diseño predeterminado</vt:lpstr>
      <vt:lpstr>9_Tema de Office</vt:lpstr>
      <vt:lpstr>3_Diseño predeterminado</vt:lpstr>
      <vt:lpstr>10_Tema de Office</vt:lpstr>
      <vt:lpstr>2_Diseño predeterminado</vt:lpstr>
      <vt:lpstr>8_Tema de Office</vt:lpstr>
      <vt:lpstr>Diseño predeterminado</vt:lpstr>
      <vt:lpstr>11_Tema de Office</vt:lpstr>
      <vt:lpstr>4_Diseño predeterminado</vt:lpstr>
      <vt:lpstr>5_Diseño predeterminado</vt:lpstr>
      <vt:lpstr>2_Tema de Office</vt:lpstr>
      <vt:lpstr>Foto de Photo Editor</vt:lpstr>
      <vt:lpstr>Foto de Microsoft Photo Editor 3.0</vt:lpstr>
      <vt:lpstr>A NGS data analysis course  Introduction</vt:lpstr>
      <vt:lpstr>The Computational Genomics Department at the Centro de Investigación Príncipe Felipe (CIPF), Valencia, Spain, and…</vt:lpstr>
      <vt:lpstr>Some bibliographic data: Microarray publications</vt:lpstr>
      <vt:lpstr>Evolution of the papers published in microarray and NGS technologies</vt:lpstr>
      <vt:lpstr>Genomic data, the double challenge: Data processing and interpretation</vt:lpstr>
      <vt:lpstr>Tools for genomic data analysis and functional profiling</vt:lpstr>
      <vt:lpstr>Some numbers</vt:lpstr>
      <vt:lpstr>Background</vt:lpstr>
      <vt:lpstr>Where do we come from? The pre-genomics paradigm</vt:lpstr>
      <vt:lpstr>Reduccionistic approach to link causes (genome) to effects (phenotype) through actions (function)</vt:lpstr>
      <vt:lpstr>Presentación de PowerPoint</vt:lpstr>
      <vt:lpstr>Presentación de PowerPoint</vt:lpstr>
      <vt:lpstr>High-throughput data for functional genomics</vt:lpstr>
      <vt:lpstr>The genome sequencing pace</vt:lpstr>
      <vt:lpstr>Gene expression profiling. Historic perspective</vt:lpstr>
      <vt:lpstr>Studies must be hypothesis driven.  What is the aim? Class discovery? sample classification?  gene selection? ... </vt:lpstr>
      <vt:lpstr>Unsupervised problem: class discovery</vt:lpstr>
      <vt:lpstr>Clustering of experiments: The rationale </vt:lpstr>
      <vt:lpstr>Supervised problems.  Differential gene expression</vt:lpstr>
      <vt:lpstr>Differential gene expression  The simplest way: univariant gene-by-gene.  Other multivariant approaches can be used</vt:lpstr>
      <vt:lpstr>Differential gene expression</vt:lpstr>
      <vt:lpstr>Supervised problems.  sample classification</vt:lpstr>
      <vt:lpstr>Predictors and molecular signatures</vt:lpstr>
      <vt:lpstr>Predictor of clinical outcome in breast cancer</vt:lpstr>
      <vt:lpstr>Genotyping: finding mutations associated to diseases</vt:lpstr>
      <vt:lpstr>Genotyping and nowadays NGS</vt:lpstr>
      <vt:lpstr>Primary data analysis tools</vt:lpstr>
      <vt:lpstr>The principle: comparison of patients to reference controls or segregation within families </vt:lpstr>
      <vt:lpstr>Variant/gene prioritization by successive filtering</vt:lpstr>
      <vt:lpstr>Pipeline of data analysis</vt:lpstr>
      <vt:lpstr>Successive Filtering approach An example with 3-Methylglutaconic aciduria syndrome</vt:lpstr>
      <vt:lpstr>Exome sequencing has been systematically used to identify Mendelian disease genes</vt:lpstr>
      <vt:lpstr>Where did the heritability go?</vt:lpstr>
      <vt:lpstr>Is the heritability missing or are we looking at the wrong place?</vt:lpstr>
      <vt:lpstr>An approach inspired on systems biology can help in detecting causal genes </vt:lpstr>
      <vt:lpstr>From gene-based to function-based perspective</vt:lpstr>
      <vt:lpstr>An example of GWAS</vt:lpstr>
      <vt:lpstr>The same GWAS data re-analyzed using a function-based test</vt:lpstr>
      <vt:lpstr>GO processes significantly associated to breast cancer</vt:lpstr>
      <vt:lpstr>From gene-based to function-based perspective</vt:lpstr>
      <vt:lpstr>Can the interactome help to find disease mutations?</vt:lpstr>
      <vt:lpstr>From gene-based to function-based perspective</vt:lpstr>
      <vt:lpstr>Presentación de PowerPoint</vt:lpstr>
      <vt:lpstr>Network analysis. Is genetic overlapping among IRDs related to protein interaction?</vt:lpstr>
      <vt:lpstr>Connectivity among IRDs explain genetic overlap</vt:lpstr>
      <vt:lpstr>Network analysis helps to find disease genes in complex diseases</vt:lpstr>
      <vt:lpstr>Software that detects the most significant sub-network within a list of genes</vt:lpstr>
      <vt:lpstr>From gene-based to function-based perspective</vt:lpstr>
      <vt:lpstr>Presentación de PowerPoint</vt:lpstr>
      <vt:lpstr>From gene-based to mechanism-based perspective</vt:lpstr>
      <vt:lpstr>Apoptosis inhibition is not obvious from gene expression</vt:lpstr>
      <vt:lpstr>From gene-based to function-based perspective</vt:lpstr>
      <vt:lpstr>Software development</vt:lpstr>
      <vt:lpstr>Babelomics in the Maniatis</vt:lpstr>
      <vt:lpstr>SOCIAL: MDA group in Linked-in Babelomics group in Facebook and twitter</vt:lpstr>
      <vt:lpstr>The Computational Genomics Department at the Centro de Investigación Príncipe Felipe (CIPF), Valencia, Spain, and…</vt:lpstr>
    </vt:vector>
  </TitlesOfParts>
  <Company>cnio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 título de diapositiva</dc:title>
  <dc:creator>Joaquin Dopazo</dc:creator>
  <cp:lastModifiedBy>jdopazo</cp:lastModifiedBy>
  <cp:revision>313</cp:revision>
  <cp:lastPrinted>2001-10-10T13:54:56Z</cp:lastPrinted>
  <dcterms:created xsi:type="dcterms:W3CDTF">2001-10-09T18:24:49Z</dcterms:created>
  <dcterms:modified xsi:type="dcterms:W3CDTF">2015-02-23T08:03:53Z</dcterms:modified>
</cp:coreProperties>
</file>